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256" r:id="rId3"/>
    <p:sldId id="314" r:id="rId4"/>
    <p:sldId id="315" r:id="rId5"/>
    <p:sldId id="316" r:id="rId6"/>
    <p:sldId id="318" r:id="rId7"/>
    <p:sldId id="319" r:id="rId8"/>
    <p:sldId id="268" r:id="rId9"/>
    <p:sldId id="354" r:id="rId10"/>
    <p:sldId id="356" r:id="rId11"/>
    <p:sldId id="320" r:id="rId12"/>
    <p:sldId id="321" r:id="rId13"/>
    <p:sldId id="270" r:id="rId14"/>
    <p:sldId id="322" r:id="rId15"/>
    <p:sldId id="272" r:id="rId16"/>
    <p:sldId id="323" r:id="rId17"/>
    <p:sldId id="275" r:id="rId18"/>
    <p:sldId id="326" r:id="rId19"/>
    <p:sldId id="327" r:id="rId20"/>
    <p:sldId id="328" r:id="rId21"/>
    <p:sldId id="282" r:id="rId22"/>
    <p:sldId id="283" r:id="rId23"/>
    <p:sldId id="284" r:id="rId24"/>
    <p:sldId id="285" r:id="rId25"/>
    <p:sldId id="286" r:id="rId26"/>
    <p:sldId id="329" r:id="rId27"/>
    <p:sldId id="357" r:id="rId28"/>
    <p:sldId id="289" r:id="rId29"/>
    <p:sldId id="291" r:id="rId30"/>
    <p:sldId id="292" r:id="rId31"/>
    <p:sldId id="293" r:id="rId32"/>
    <p:sldId id="294" r:id="rId33"/>
    <p:sldId id="338" r:id="rId34"/>
    <p:sldId id="339" r:id="rId35"/>
    <p:sldId id="340" r:id="rId36"/>
    <p:sldId id="341" r:id="rId37"/>
    <p:sldId id="350" r:id="rId38"/>
    <p:sldId id="344" r:id="rId39"/>
    <p:sldId id="342" r:id="rId40"/>
    <p:sldId id="343" r:id="rId41"/>
    <p:sldId id="345" r:id="rId42"/>
    <p:sldId id="346" r:id="rId43"/>
    <p:sldId id="347" r:id="rId44"/>
    <p:sldId id="349" r:id="rId45"/>
    <p:sldId id="348" r:id="rId46"/>
    <p:sldId id="337" r:id="rId47"/>
    <p:sldId id="353" r:id="rId48"/>
  </p:sldIdLst>
  <p:sldSz cx="9144000" cy="5143500" type="screen16x9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0000FF"/>
    <a:srgbClr val="FF6699"/>
    <a:srgbClr val="0E2D07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1002" y="-45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3" Type="http://schemas.openxmlformats.org/officeDocument/2006/relationships/tableStyles" Target="tableStyles.xml"/><Relationship Id="rId52" Type="http://schemas.openxmlformats.org/officeDocument/2006/relationships/viewProps" Target="viewProps.xml"/><Relationship Id="rId51" Type="http://schemas.openxmlformats.org/officeDocument/2006/relationships/presProps" Target="presProps.xml"/><Relationship Id="rId50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49" Type="http://schemas.openxmlformats.org/officeDocument/2006/relationships/notesMaster" Target="notesMasters/notesMaster1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98772D5-64B1-4A89-94F1-588FF4E6C070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45BC9BE-2CDE-4EF2-8EA8-16D768F62677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5F0B739-5C26-42C9-9201-7CC7DC462DCA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C7F1377-D5F0-49B7-B2DF-A3146A321CD1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D737DA60-1721-4A1F-9ACF-46C585200D1D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1B5A39B3-ED8C-42AC-91AE-83FC7DA11729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hyperlink" Target="http://highwire.stanford.edu/lists/freeart.dtl" TargetMode="External"/><Relationship Id="rId2" Type="http://schemas.openxmlformats.org/officeDocument/2006/relationships/hyperlink" Target="http://www.freemedicaljournals.com/" TargetMode="External"/><Relationship Id="rId1" Type="http://schemas.openxmlformats.org/officeDocument/2006/relationships/hyperlink" Target="http://www.highwire.or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hyperlink" Target="http://www.freemedicaljournals.com/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0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1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2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3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5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6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7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5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8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7" Type="http://schemas.openxmlformats.org/officeDocument/2006/relationships/hyperlink" Target="http://www.freemedicaljournals.com/" TargetMode="External"/><Relationship Id="rId6" Type="http://schemas.openxmlformats.org/officeDocument/2006/relationships/hyperlink" Target="http://home.highwire.org/" TargetMode="External"/><Relationship Id="rId5" Type="http://schemas.openxmlformats.org/officeDocument/2006/relationships/hyperlink" Target="http://link.springer.com/" TargetMode="External"/><Relationship Id="rId4" Type="http://schemas.openxmlformats.org/officeDocument/2006/relationships/hyperlink" Target="http://onlinelibrary.wiley.com/" TargetMode="External"/><Relationship Id="rId3" Type="http://schemas.openxmlformats.org/officeDocument/2006/relationships/hyperlink" Target="http://www.ovid.com/site/index.jsp" TargetMode="External"/><Relationship Id="rId2" Type="http://schemas.openxmlformats.org/officeDocument/2006/relationships/hyperlink" Target="http://highwire.stanford.edu/lists/freeart.dtl" TargetMode="External"/><Relationship Id="rId1" Type="http://schemas.openxmlformats.org/officeDocument/2006/relationships/hyperlink" Target="http://www.sciencedirect.com/" TargetMode="Externa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547664" y="979686"/>
            <a:ext cx="6000750" cy="11887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dirty="0">
                <a:solidFill>
                  <a:srgbClr val="00206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文献检索</a:t>
            </a:r>
            <a:endParaRPr lang="zh-CN" altLang="en-US" sz="7200" b="1" dirty="0">
              <a:solidFill>
                <a:srgbClr val="002060"/>
              </a:solidFill>
              <a:latin typeface="宋体" panose="02010600030101010101" pitchFamily="2" charset="-122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781215" y="3503791"/>
            <a:ext cx="5572125" cy="6400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dirty="0" smtClean="0">
                <a:solidFill>
                  <a:srgbClr val="00206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图书馆   孙睿阳</a:t>
            </a:r>
            <a:endParaRPr lang="zh-CN" altLang="en-US" sz="3600" b="1" dirty="0">
              <a:solidFill>
                <a:srgbClr val="00206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2"/>
          <p:cNvSpPr txBox="1"/>
          <p:nvPr/>
        </p:nvSpPr>
        <p:spPr bwMode="gray">
          <a:xfrm>
            <a:off x="660152" y="1347614"/>
            <a:ext cx="8088312" cy="500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marL="514350" indent="-514350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收录期刊种类多，学科覆盖</a:t>
            </a:r>
            <a:r>
              <a:rPr lang="zh-CN" altLang="en-US" sz="2800" kern="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广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；</a:t>
            </a:r>
            <a:endParaRPr lang="zh-CN" altLang="en-US" sz="2800" kern="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9" name="标题 2"/>
          <p:cNvSpPr txBox="1"/>
          <p:nvPr/>
        </p:nvSpPr>
        <p:spPr bwMode="gray">
          <a:xfrm>
            <a:off x="683568" y="1802830"/>
            <a:ext cx="7344816" cy="6969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marL="514350" indent="-514350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期刊质量高，大部分期刊被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SCI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、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SSCI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、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EI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收录，有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1400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余种被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SCI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收录；</a:t>
            </a:r>
            <a:endParaRPr lang="zh-CN" altLang="en-US" sz="2800" kern="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10" name="标题 2"/>
          <p:cNvSpPr txBox="1"/>
          <p:nvPr/>
        </p:nvSpPr>
        <p:spPr bwMode="gray">
          <a:xfrm>
            <a:off x="683518" y="2646164"/>
            <a:ext cx="8208962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marL="514350" indent="-514350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实时更新（用户可及时获取在编文章</a:t>
            </a:r>
            <a:r>
              <a:rPr lang="zh-CN" altLang="en-US" sz="2800" kern="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）；</a:t>
            </a:r>
            <a:endParaRPr lang="zh-CN" altLang="en-US" sz="2800" kern="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11" name="标题 2"/>
          <p:cNvSpPr txBox="1"/>
          <p:nvPr/>
        </p:nvSpPr>
        <p:spPr bwMode="gray">
          <a:xfrm>
            <a:off x="681930" y="3078212"/>
            <a:ext cx="8210550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marL="514350" indent="-514350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回溯时间长，如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《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柳叶刀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》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回溯至创刊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1823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年；</a:t>
            </a:r>
            <a:endParaRPr lang="zh-CN" altLang="en-US" sz="2800" kern="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12" name="标题 2"/>
          <p:cNvSpPr txBox="1"/>
          <p:nvPr/>
        </p:nvSpPr>
        <p:spPr bwMode="gray">
          <a:xfrm>
            <a:off x="683518" y="3435846"/>
            <a:ext cx="8208962" cy="50405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marL="514350" indent="-514350" eaLnBrk="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无并发用户数限制</a:t>
            </a:r>
            <a:r>
              <a:rPr lang="zh-CN" altLang="en-US" sz="2800" kern="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；</a:t>
            </a:r>
            <a:endParaRPr lang="en-US" altLang="zh-CN" sz="2800" kern="0" dirty="0" smtClean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marL="514350" indent="-514350" eaLnBrk="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2800" kern="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检索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功能强大</a:t>
            </a:r>
            <a:r>
              <a:rPr lang="zh-CN" altLang="en-US" sz="2800" kern="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；</a:t>
            </a:r>
            <a:endParaRPr lang="en-US" altLang="zh-CN" sz="2800" kern="0" dirty="0" smtClean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marL="514350" indent="-514350" eaLnBrk="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2800" kern="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提供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个性化服务等。</a:t>
            </a:r>
            <a:endParaRPr lang="zh-CN" altLang="en-US" sz="2800" kern="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13" name="标题 3"/>
          <p:cNvSpPr txBox="1"/>
          <p:nvPr/>
        </p:nvSpPr>
        <p:spPr>
          <a:xfrm>
            <a:off x="-129208" y="284188"/>
            <a:ext cx="8229600" cy="487362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zh-CN" altLang="en-US" sz="36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（一）</a:t>
            </a:r>
            <a:r>
              <a:rPr lang="en-US" altLang="zh-CN" sz="3600" dirty="0" err="1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ScienceDirect</a:t>
            </a:r>
            <a:r>
              <a:rPr lang="en-US" altLang="zh-CN" sz="36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lang="zh-CN" altLang="en-US" sz="36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全文</a:t>
            </a:r>
            <a:r>
              <a:rPr lang="zh-CN" altLang="en-US" sz="360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数据库</a:t>
            </a:r>
            <a:endParaRPr lang="en-US" altLang="zh-CN" sz="3600" dirty="0" smtClean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zh-CN" altLang="en-US" sz="360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+mj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3568" y="824394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kern="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特点：</a:t>
            </a:r>
            <a:endParaRPr lang="zh-CN" altLang="en-US" sz="2800" kern="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488732" y="413251"/>
            <a:ext cx="59554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ct val="4000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36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（二）</a:t>
            </a:r>
            <a:r>
              <a:rPr lang="en-US" altLang="zh-CN" sz="3600" kern="0" dirty="0" err="1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OvidSP</a:t>
            </a:r>
            <a:r>
              <a:rPr lang="en-US" altLang="zh-CN" sz="36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lang="zh-CN" altLang="en-US" sz="36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在线全文期刊</a:t>
            </a:r>
            <a:endParaRPr lang="en-US" altLang="zh-CN" sz="3600" kern="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14" name="标题 2"/>
          <p:cNvSpPr txBox="1"/>
          <p:nvPr/>
        </p:nvSpPr>
        <p:spPr>
          <a:xfrm>
            <a:off x="611560" y="1289620"/>
            <a:ext cx="7344816" cy="1354138"/>
          </a:xfrm>
          <a:prstGeom prst="rect">
            <a:avLst/>
          </a:prstGeom>
        </p:spPr>
        <p:txBody>
          <a:bodyPr/>
          <a:lstStyle/>
          <a:p>
            <a:pPr marL="514350" indent="-51435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Ovid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是世界著名的数据库提供商之一，目前包涵人文、科技等多个领域，超过</a:t>
            </a:r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300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个数据库，通过</a:t>
            </a:r>
            <a:r>
              <a:rPr lang="en-US" altLang="zh-CN" sz="2800" dirty="0" err="1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OvidSP</a:t>
            </a:r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 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平台为用户提供使用。</a:t>
            </a:r>
            <a:endParaRPr lang="zh-CN" altLang="en-US" sz="280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+mj-cs"/>
            </a:endParaRPr>
          </a:p>
        </p:txBody>
      </p:sp>
      <p:sp>
        <p:nvSpPr>
          <p:cNvPr id="15" name="标题 2"/>
          <p:cNvSpPr txBox="1"/>
          <p:nvPr/>
        </p:nvSpPr>
        <p:spPr bwMode="gray">
          <a:xfrm>
            <a:off x="683569" y="2787774"/>
            <a:ext cx="7416824" cy="1663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marL="514350" indent="-514350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Ovid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在线全文期刊数据库收录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50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余个出版商提供的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2000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多种生物医学期刊，包括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New England Journal of Medicine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、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BMJ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、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NATURE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、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AMA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等著名系列期刊。</a:t>
            </a:r>
            <a:endParaRPr lang="zh-CN" altLang="en-US" sz="2800" kern="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mtClean="0"/>
          </a:p>
        </p:txBody>
      </p:sp>
      <p:sp>
        <p:nvSpPr>
          <p:cNvPr id="19459" name="内容占位符 2"/>
          <p:cNvSpPr>
            <a:spLocks noGrp="1"/>
          </p:cNvSpPr>
          <p:nvPr>
            <p:ph idx="1"/>
          </p:nvPr>
        </p:nvSpPr>
        <p:spPr>
          <a:xfrm>
            <a:off x="722313" y="2179638"/>
            <a:ext cx="7772400" cy="11255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zh-CN" altLang="en-US" smtClean="0"/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3175"/>
            <a:ext cx="9144000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123728" y="411510"/>
            <a:ext cx="1331640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检索区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269235"/>
            <a:ext cx="8929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ct val="4000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36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（三）</a:t>
            </a:r>
            <a:r>
              <a:rPr lang="en-US" altLang="zh-CN" sz="36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Wiley Online Library </a:t>
            </a:r>
            <a:r>
              <a:rPr lang="zh-CN" altLang="en-US" sz="36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全文数据库</a:t>
            </a:r>
            <a:endParaRPr lang="en-US" altLang="zh-CN" sz="3600" kern="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标题 2"/>
          <p:cNvSpPr txBox="1"/>
          <p:nvPr/>
        </p:nvSpPr>
        <p:spPr>
          <a:xfrm>
            <a:off x="755577" y="929580"/>
            <a:ext cx="7632848" cy="1354138"/>
          </a:xfrm>
          <a:prstGeom prst="rect">
            <a:avLst/>
          </a:prstGeom>
        </p:spPr>
        <p:txBody>
          <a:bodyPr/>
          <a:lstStyle/>
          <a:p>
            <a:pPr marL="514350" indent="-51435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Wiley-Blackwell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是国际性科学、技术、医疗的学术出版机构，其在线平台为</a:t>
            </a:r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Wiley Online Library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。</a:t>
            </a:r>
            <a:endParaRPr lang="zh-CN" altLang="en-US" sz="280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+mj-cs"/>
            </a:endParaRPr>
          </a:p>
        </p:txBody>
      </p:sp>
      <p:sp>
        <p:nvSpPr>
          <p:cNvPr id="5" name="标题 2"/>
          <p:cNvSpPr txBox="1"/>
          <p:nvPr/>
        </p:nvSpPr>
        <p:spPr bwMode="gray">
          <a:xfrm>
            <a:off x="827585" y="2389237"/>
            <a:ext cx="7488832" cy="11906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marL="514350" indent="-514350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收录多学科的网上文献资源，涵盖生命、健康与自然科学、社会科学以及人文科学等各个领域。</a:t>
            </a:r>
            <a:endParaRPr lang="zh-CN" altLang="en-US" sz="2800" kern="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6" name="标题 2"/>
          <p:cNvSpPr txBox="1"/>
          <p:nvPr/>
        </p:nvSpPr>
        <p:spPr bwMode="gray">
          <a:xfrm>
            <a:off x="827584" y="3686968"/>
            <a:ext cx="7560840" cy="11890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marL="514350" indent="-514350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收录期刊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2100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余种，文章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400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余万篇，图书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12000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余种以及数百种参考工具书、实验室指南和一些数据库。</a:t>
            </a:r>
            <a:endParaRPr lang="zh-CN" altLang="en-US" sz="2800" kern="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mtClean="0"/>
          </a:p>
        </p:txBody>
      </p:sp>
      <p:sp>
        <p:nvSpPr>
          <p:cNvPr id="21507" name="内容占位符 2"/>
          <p:cNvSpPr>
            <a:spLocks noGrp="1"/>
          </p:cNvSpPr>
          <p:nvPr>
            <p:ph idx="1"/>
          </p:nvPr>
        </p:nvSpPr>
        <p:spPr>
          <a:xfrm>
            <a:off x="722313" y="2179638"/>
            <a:ext cx="7772400" cy="11255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zh-CN" altLang="en-US" smtClean="0"/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3175"/>
            <a:ext cx="9163050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79512" y="1707654"/>
            <a:ext cx="1331640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检索区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651870"/>
            <a:ext cx="2771800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出版物题名字顺浏览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15816" y="1707654"/>
            <a:ext cx="1907704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学科分类浏览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95834" y="197227"/>
            <a:ext cx="6912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ct val="4000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36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（四）</a:t>
            </a:r>
            <a:r>
              <a:rPr lang="en-US" altLang="zh-CN" sz="3600" kern="0" dirty="0" err="1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SpringerLink</a:t>
            </a:r>
            <a:r>
              <a:rPr lang="en-US" altLang="zh-CN" sz="36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lang="zh-CN" altLang="en-US" sz="36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全文数据库</a:t>
            </a:r>
            <a:endParaRPr lang="en-US" altLang="zh-CN" sz="3600" kern="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标题 2"/>
          <p:cNvSpPr txBox="1"/>
          <p:nvPr/>
        </p:nvSpPr>
        <p:spPr>
          <a:xfrm>
            <a:off x="539552" y="1024508"/>
            <a:ext cx="7920880" cy="1619250"/>
          </a:xfrm>
          <a:prstGeom prst="rect">
            <a:avLst/>
          </a:prstGeom>
        </p:spPr>
        <p:txBody>
          <a:bodyPr/>
          <a:lstStyle/>
          <a:p>
            <a:pPr marL="514350" indent="-51435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德国施普林格出版公司是目前全球最大的科技出版集团之一。通过</a:t>
            </a:r>
            <a:r>
              <a:rPr lang="en-US" altLang="zh-CN" sz="2800" dirty="0" err="1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SpringerLink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平台为用户提供全文期刊、图书、科技丛书、参考书及实验室指南的在线服务。</a:t>
            </a:r>
            <a:endParaRPr lang="zh-CN" altLang="en-US" sz="280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+mj-cs"/>
            </a:endParaRPr>
          </a:p>
        </p:txBody>
      </p:sp>
      <p:sp>
        <p:nvSpPr>
          <p:cNvPr id="19461" name="标题 2"/>
          <p:cNvSpPr txBox="1"/>
          <p:nvPr/>
        </p:nvSpPr>
        <p:spPr bwMode="gray">
          <a:xfrm>
            <a:off x="539552" y="2822872"/>
            <a:ext cx="7848872" cy="11890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marL="514350" indent="-514350" eaLnBrk="0" hangingPunct="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收录期刊</a:t>
            </a:r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2700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余种，图书</a:t>
            </a:r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54000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余种，科技丛书</a:t>
            </a:r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1700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余种，参考书</a:t>
            </a:r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200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余种，实验室指南近</a:t>
            </a:r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28000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种。</a:t>
            </a:r>
            <a:endParaRPr lang="zh-CN" altLang="en-US" sz="280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6" name="标题 2"/>
          <p:cNvSpPr txBox="1"/>
          <p:nvPr/>
        </p:nvSpPr>
        <p:spPr bwMode="gray">
          <a:xfrm>
            <a:off x="539552" y="3983384"/>
            <a:ext cx="7992888" cy="10366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marL="514350" indent="-514350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题录、文摘、期刊全文的首页、图书正文的前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3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页等全球免费查询。</a:t>
            </a:r>
            <a:endParaRPr lang="zh-CN" altLang="en-US" sz="2800" kern="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mtClean="0"/>
          </a:p>
        </p:txBody>
      </p:sp>
      <p:sp>
        <p:nvSpPr>
          <p:cNvPr id="24579" name="内容占位符 2"/>
          <p:cNvSpPr>
            <a:spLocks noGrp="1"/>
          </p:cNvSpPr>
          <p:nvPr>
            <p:ph idx="1"/>
          </p:nvPr>
        </p:nvSpPr>
        <p:spPr>
          <a:xfrm>
            <a:off x="722313" y="2179638"/>
            <a:ext cx="7772400" cy="11255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zh-CN" altLang="en-US" smtClean="0"/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3175"/>
            <a:ext cx="9163050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195736" y="123478"/>
            <a:ext cx="1331640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检索区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987574"/>
            <a:ext cx="1907704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学科分类浏览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2"/>
          <p:cNvSpPr txBox="1"/>
          <p:nvPr/>
        </p:nvSpPr>
        <p:spPr>
          <a:xfrm>
            <a:off x="615950" y="1995686"/>
            <a:ext cx="7772400" cy="1470025"/>
          </a:xfrm>
          <a:prstGeom prst="rect">
            <a:avLst/>
          </a:prstGeo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altLang="zh-CN" sz="32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  </a:t>
            </a:r>
            <a:r>
              <a:rPr lang="zh-CN" altLang="en-US" sz="32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（一）</a:t>
            </a:r>
            <a:r>
              <a:rPr lang="en-US" altLang="zh-CN" sz="3200" dirty="0" err="1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HighWire</a:t>
            </a:r>
            <a:r>
              <a:rPr lang="en-US" altLang="zh-CN" sz="32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 Press </a:t>
            </a:r>
            <a:br>
              <a:rPr lang="en-US" altLang="zh-CN" sz="32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</a:br>
            <a:br>
              <a:rPr lang="en-US" altLang="zh-CN" sz="32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</a:br>
            <a:r>
              <a:rPr lang="en-US" altLang="zh-CN" sz="32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 </a:t>
            </a:r>
            <a:r>
              <a:rPr lang="en-US" altLang="zh-CN" sz="320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 </a:t>
            </a:r>
            <a:r>
              <a:rPr lang="zh-CN" altLang="en-US" sz="320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（</a:t>
            </a:r>
            <a:r>
              <a:rPr lang="zh-CN" altLang="en-US" sz="32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二）</a:t>
            </a:r>
            <a:r>
              <a:rPr lang="en-US" altLang="zh-CN" sz="32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Free Medical Journals</a:t>
            </a:r>
            <a:endParaRPr lang="zh-CN" altLang="en-US" sz="320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+mj-cs"/>
            </a:endParaRPr>
          </a:p>
        </p:txBody>
      </p:sp>
      <p:sp>
        <p:nvSpPr>
          <p:cNvPr id="21508" name="矩形 3"/>
          <p:cNvSpPr>
            <a:spLocks noChangeArrowheads="1"/>
          </p:cNvSpPr>
          <p:nvPr/>
        </p:nvSpPr>
        <p:spPr bwMode="auto">
          <a:xfrm>
            <a:off x="468888" y="495712"/>
            <a:ext cx="813556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40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二、网络免费国外医药全文数据库</a:t>
            </a:r>
            <a:r>
              <a:rPr lang="en-US" altLang="zh-CN" sz="40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4"/>
          <p:cNvSpPr>
            <a:spLocks noChangeArrowheads="1"/>
          </p:cNvSpPr>
          <p:nvPr/>
        </p:nvSpPr>
        <p:spPr bwMode="auto">
          <a:xfrm>
            <a:off x="655662" y="269235"/>
            <a:ext cx="5032147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（一）</a:t>
            </a:r>
            <a:r>
              <a:rPr lang="en-US" altLang="zh-CN" sz="3600" dirty="0" err="1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HighWire</a:t>
            </a:r>
            <a:r>
              <a:rPr lang="en-US" altLang="zh-CN" sz="36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Press </a:t>
            </a:r>
            <a:endParaRPr lang="zh-CN" altLang="en-US" sz="360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8" name="标题 2"/>
          <p:cNvSpPr txBox="1"/>
          <p:nvPr/>
        </p:nvSpPr>
        <p:spPr bwMode="gray">
          <a:xfrm>
            <a:off x="971600" y="1189608"/>
            <a:ext cx="7416824" cy="1454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fontAlgn="auto">
              <a:spcBef>
                <a:spcPts val="0"/>
              </a:spcBef>
              <a:spcAft>
                <a:spcPct val="4000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由斯坦福大学图书馆于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1995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年建立的科学与医学文献库，是目前世界上两个最大的提供免费科技期刊文献全文数据库之一。</a:t>
            </a:r>
            <a:endParaRPr lang="zh-CN" altLang="en-US" sz="2800" kern="0" dirty="0">
              <a:solidFill>
                <a:srgbClr val="0070C0"/>
              </a:solidFill>
              <a:latin typeface="Arial" panose="020B0604020202020204" pitchFamily="34" charset="0"/>
              <a:ea typeface="楷体_GB2312" panose="02010609030101010101" pitchFamily="49" charset="-122"/>
              <a:cs typeface="Arial" panose="020B0604020202020204" pitchFamily="34" charset="0"/>
            </a:endParaRPr>
          </a:p>
        </p:txBody>
      </p:sp>
      <p:sp>
        <p:nvSpPr>
          <p:cNvPr id="9" name="标题 2"/>
          <p:cNvSpPr txBox="1"/>
          <p:nvPr/>
        </p:nvSpPr>
        <p:spPr bwMode="gray">
          <a:xfrm>
            <a:off x="971599" y="2799184"/>
            <a:ext cx="7272809" cy="1428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fontAlgn="auto">
              <a:spcBef>
                <a:spcPts val="0"/>
              </a:spcBef>
              <a:spcAft>
                <a:spcPct val="4000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收录内容涉及物理、生物、医学以及社会学等领域的期刊。收录论文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665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万多篇，免费期刊论文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214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万多篇。</a:t>
            </a:r>
            <a:endParaRPr lang="zh-CN" altLang="en-US" sz="2800" kern="0" dirty="0">
              <a:solidFill>
                <a:srgbClr val="0070C0"/>
              </a:solidFill>
              <a:latin typeface="Arial" panose="020B0604020202020204" pitchFamily="34" charset="0"/>
              <a:ea typeface="楷体_GB2312" panose="02010609030101010101" pitchFamily="49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2"/>
          <p:cNvSpPr txBox="1"/>
          <p:nvPr/>
        </p:nvSpPr>
        <p:spPr bwMode="gray">
          <a:xfrm>
            <a:off x="683569" y="699542"/>
            <a:ext cx="7344816" cy="1225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整合期刊：完全免费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62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种，免费试用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25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种，特定时间（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3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月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—3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年）后免费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255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种，免费过刊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28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种，很多核心期刊。</a:t>
            </a:r>
            <a:endParaRPr lang="zh-CN" altLang="en-US" sz="2800" kern="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23556" name="矩形 7"/>
          <p:cNvSpPr>
            <a:spLocks noChangeArrowheads="1"/>
          </p:cNvSpPr>
          <p:nvPr/>
        </p:nvSpPr>
        <p:spPr bwMode="auto">
          <a:xfrm>
            <a:off x="636514" y="2454561"/>
            <a:ext cx="7535886" cy="155734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Aft>
                <a:spcPct val="40000"/>
              </a:spcAft>
              <a:buFont typeface="Wingdings" panose="05000000000000000000" pitchFamily="2" charset="2"/>
              <a:buChar char="Ø"/>
            </a:pP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主页网址：</a:t>
            </a:r>
            <a:r>
              <a:rPr lang="en-US" altLang="zh-CN" sz="2800" b="1" dirty="0">
                <a:solidFill>
                  <a:srgbClr val="0070C0"/>
                </a:solidFill>
                <a:latin typeface="+mn-lt"/>
                <a:ea typeface="楷体_GB2312" panose="02010609030101010101" pitchFamily="49" charset="-122"/>
                <a:hlinkClick r:id="rId1"/>
              </a:rPr>
              <a:t>http://www.highwire.org</a:t>
            </a:r>
            <a:endParaRPr lang="en-US" altLang="zh-CN" sz="2800" b="1" dirty="0">
              <a:solidFill>
                <a:srgbClr val="0070C0"/>
              </a:solidFill>
              <a:latin typeface="+mn-lt"/>
              <a:ea typeface="楷体_GB2312" panose="02010609030101010101" pitchFamily="49" charset="-122"/>
              <a:hlinkClick r:id="rId2"/>
            </a:endParaRPr>
          </a:p>
          <a:p>
            <a:pPr>
              <a:spcAft>
                <a:spcPct val="40000"/>
              </a:spcAft>
              <a:buFont typeface="Wingdings" panose="05000000000000000000" pitchFamily="2" charset="2"/>
              <a:buChar char="Ø"/>
            </a:pP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免费期刊列表网址</a:t>
            </a:r>
            <a:r>
              <a:rPr lang="zh-CN" altLang="en-US" sz="280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：     </a:t>
            </a:r>
            <a:r>
              <a:rPr lang="en-US" altLang="zh-CN" sz="2800" b="1" dirty="0" smtClean="0">
                <a:solidFill>
                  <a:srgbClr val="0070C0"/>
                </a:solidFill>
                <a:latin typeface="+mn-lt"/>
                <a:ea typeface="楷体_GB2312" panose="02010609030101010101" pitchFamily="49" charset="-122"/>
                <a:hlinkClick r:id="rId3"/>
              </a:rPr>
              <a:t>http</a:t>
            </a:r>
            <a:r>
              <a:rPr lang="en-US" altLang="zh-CN" sz="2800" b="1" dirty="0">
                <a:solidFill>
                  <a:srgbClr val="0070C0"/>
                </a:solidFill>
                <a:latin typeface="+mn-lt"/>
                <a:ea typeface="楷体_GB2312" panose="02010609030101010101" pitchFamily="49" charset="-122"/>
                <a:hlinkClick r:id="rId3"/>
              </a:rPr>
              <a:t>://highwire.stanford.edu/lists/freeart.dtl</a:t>
            </a:r>
            <a:r>
              <a:rPr lang="en-US" altLang="zh-CN" sz="2800" b="1" dirty="0">
                <a:solidFill>
                  <a:srgbClr val="0070C0"/>
                </a:solidFill>
                <a:latin typeface="+mn-lt"/>
                <a:ea typeface="楷体_GB2312" panose="02010609030101010101" pitchFamily="49" charset="-122"/>
                <a:hlinkClick r:id="rId1"/>
              </a:rPr>
              <a:t> </a:t>
            </a:r>
            <a:endParaRPr lang="en-US" altLang="zh-CN" sz="2800" b="1" dirty="0">
              <a:solidFill>
                <a:srgbClr val="0070C0"/>
              </a:solidFill>
              <a:latin typeface="+mn-lt"/>
              <a:ea typeface="楷体_GB2312" panose="02010609030101010101" pitchFamily="49" charset="-122"/>
              <a:hlinkClick r:id="rId1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ChangeArrowheads="1"/>
          </p:cNvSpPr>
          <p:nvPr/>
        </p:nvSpPr>
        <p:spPr bwMode="auto">
          <a:xfrm>
            <a:off x="1691680" y="1706895"/>
            <a:ext cx="5969000" cy="1101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ea typeface="隶书" panose="02010509060101010101" pitchFamily="49" charset="-122"/>
                <a:cs typeface="Times New Roman" panose="02020603050405020304" pitchFamily="18" charset="0"/>
              </a:rPr>
              <a:t>外文全文数据库</a:t>
            </a:r>
            <a:endParaRPr lang="en-US" altLang="zh-CN" sz="6000" b="1" dirty="0">
              <a:solidFill>
                <a:srgbClr val="002060"/>
              </a:solidFill>
              <a:latin typeface="隶书" panose="02010509060101010101" pitchFamily="49" charset="-122"/>
              <a:ea typeface="隶书" panose="020105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mtClean="0"/>
          </a:p>
        </p:txBody>
      </p:sp>
      <p:sp>
        <p:nvSpPr>
          <p:cNvPr id="31747" name="内容占位符 2"/>
          <p:cNvSpPr>
            <a:spLocks noGrp="1"/>
          </p:cNvSpPr>
          <p:nvPr>
            <p:ph idx="1"/>
          </p:nvPr>
        </p:nvSpPr>
        <p:spPr>
          <a:xfrm>
            <a:off x="722313" y="2179638"/>
            <a:ext cx="7772400" cy="11255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zh-CN" altLang="en-US" smtClean="0"/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椭圆 4"/>
          <p:cNvSpPr/>
          <p:nvPr/>
        </p:nvSpPr>
        <p:spPr>
          <a:xfrm>
            <a:off x="3048000" y="3771900"/>
            <a:ext cx="2743200" cy="1371600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" name="TextBox 10"/>
          <p:cNvSpPr>
            <a:spLocks noChangeArrowheads="1"/>
          </p:cNvSpPr>
          <p:nvPr/>
        </p:nvSpPr>
        <p:spPr bwMode="auto">
          <a:xfrm>
            <a:off x="3707904" y="3291830"/>
            <a:ext cx="1643062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进入检索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mtClean="0"/>
          </a:p>
        </p:txBody>
      </p:sp>
      <p:sp>
        <p:nvSpPr>
          <p:cNvPr id="32771" name="内容占位符 2"/>
          <p:cNvSpPr>
            <a:spLocks noGrp="1"/>
          </p:cNvSpPr>
          <p:nvPr>
            <p:ph idx="1"/>
          </p:nvPr>
        </p:nvSpPr>
        <p:spPr>
          <a:xfrm>
            <a:off x="722313" y="2179638"/>
            <a:ext cx="7772400" cy="11255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zh-CN" altLang="en-US" smtClean="0"/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37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mtClean="0"/>
          </a:p>
        </p:txBody>
      </p:sp>
      <p:sp>
        <p:nvSpPr>
          <p:cNvPr id="33795" name="内容占位符 2"/>
          <p:cNvSpPr>
            <a:spLocks noGrp="1"/>
          </p:cNvSpPr>
          <p:nvPr>
            <p:ph idx="1"/>
          </p:nvPr>
        </p:nvSpPr>
        <p:spPr>
          <a:xfrm>
            <a:off x="722313" y="2179638"/>
            <a:ext cx="7772400" cy="11255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zh-CN" altLang="en-US" smtClean="0"/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142875" y="3357563"/>
            <a:ext cx="9001125" cy="1000125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500938" y="3714750"/>
            <a:ext cx="785812" cy="288925"/>
          </a:xfrm>
          <a:prstGeom prst="ellipse">
            <a:avLst/>
          </a:prstGeom>
          <a:noFill/>
          <a:ln w="25400" algn="ctr">
            <a:solidFill>
              <a:srgbClr val="C00000"/>
            </a:solidFill>
            <a:round/>
          </a:ln>
        </p:spPr>
        <p:txBody>
          <a:bodyPr wrap="none" anchor="ctr"/>
          <a:lstStyle/>
          <a:p>
            <a:endParaRPr lang="zh-CN" altLang="en-US">
              <a:latin typeface="Calibri" panose="020F0502020204030204" pitchFamily="34" charset="0"/>
            </a:endParaRPr>
          </a:p>
        </p:txBody>
      </p:sp>
      <p:sp>
        <p:nvSpPr>
          <p:cNvPr id="7" name="TextBox 10"/>
          <p:cNvSpPr>
            <a:spLocks noChangeArrowheads="1"/>
          </p:cNvSpPr>
          <p:nvPr/>
        </p:nvSpPr>
        <p:spPr bwMode="auto">
          <a:xfrm>
            <a:off x="5724128" y="3795886"/>
            <a:ext cx="1643062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下载全文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  <p:sp>
        <p:nvSpPr>
          <p:cNvPr id="8" name="TextBox 10"/>
          <p:cNvSpPr>
            <a:spLocks noChangeArrowheads="1"/>
          </p:cNvSpPr>
          <p:nvPr/>
        </p:nvSpPr>
        <p:spPr bwMode="auto">
          <a:xfrm>
            <a:off x="1331640" y="3867894"/>
            <a:ext cx="1643062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免费标识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mtClean="0"/>
          </a:p>
        </p:txBody>
      </p:sp>
      <p:sp>
        <p:nvSpPr>
          <p:cNvPr id="34819" name="内容占位符 2"/>
          <p:cNvSpPr>
            <a:spLocks noGrp="1"/>
          </p:cNvSpPr>
          <p:nvPr>
            <p:ph idx="1"/>
          </p:nvPr>
        </p:nvSpPr>
        <p:spPr>
          <a:xfrm>
            <a:off x="722313" y="2179638"/>
            <a:ext cx="7772400" cy="11255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zh-CN" altLang="en-US" smtClean="0"/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78217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10"/>
          <p:cNvSpPr>
            <a:spLocks noChangeArrowheads="1"/>
          </p:cNvSpPr>
          <p:nvPr/>
        </p:nvSpPr>
        <p:spPr bwMode="auto">
          <a:xfrm>
            <a:off x="1691680" y="1595576"/>
            <a:ext cx="2088232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免费期刊列表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17636" y="403374"/>
            <a:ext cx="6647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（二）</a:t>
            </a:r>
            <a:r>
              <a:rPr lang="en-US" altLang="zh-CN" sz="36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Free Medical Journals</a:t>
            </a:r>
            <a:endParaRPr lang="zh-CN" altLang="en-US" sz="360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8" name="标题 2"/>
          <p:cNvSpPr txBox="1"/>
          <p:nvPr/>
        </p:nvSpPr>
        <p:spPr bwMode="gray">
          <a:xfrm>
            <a:off x="1043608" y="1285875"/>
            <a:ext cx="6984776" cy="1285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由法国</a:t>
            </a:r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Bernd Sebastian </a:t>
            </a:r>
            <a:r>
              <a:rPr lang="en-US" altLang="zh-CN" sz="2800" dirty="0" err="1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Kamps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建立的免费医学期刊信息网站，目的是促进网上免费医学期刊的利用。</a:t>
            </a:r>
            <a:endParaRPr lang="en-US" altLang="zh-CN" sz="280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</a:t>
            </a:r>
            <a:endParaRPr lang="zh-CN" altLang="en-US" sz="280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fontAlgn="auto">
              <a:spcBef>
                <a:spcPts val="0"/>
              </a:spcBef>
              <a:spcAft>
                <a:spcPct val="40000"/>
              </a:spcAft>
              <a:buFont typeface="Wingdings" panose="05000000000000000000" pitchFamily="2" charset="2"/>
              <a:buChar char="Ø"/>
              <a:defRPr/>
            </a:pPr>
            <a:endParaRPr lang="zh-CN" altLang="en-US" sz="2800" kern="0" dirty="0">
              <a:solidFill>
                <a:srgbClr val="0070C0"/>
              </a:solidFill>
              <a:latin typeface="Arial" panose="020B0604020202020204" pitchFamily="34" charset="0"/>
              <a:ea typeface="楷体_GB2312" panose="02010609030101010101" pitchFamily="49" charset="-122"/>
              <a:cs typeface="Arial" panose="020B0604020202020204" pitchFamily="34" charset="0"/>
            </a:endParaRPr>
          </a:p>
        </p:txBody>
      </p:sp>
      <p:sp>
        <p:nvSpPr>
          <p:cNvPr id="9" name="标题 2"/>
          <p:cNvSpPr txBox="1"/>
          <p:nvPr/>
        </p:nvSpPr>
        <p:spPr bwMode="gray">
          <a:xfrm>
            <a:off x="1043608" y="2898056"/>
            <a:ext cx="6984776" cy="11858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fontAlgn="auto">
              <a:spcBef>
                <a:spcPts val="0"/>
              </a:spcBef>
              <a:spcAft>
                <a:spcPct val="4000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提供</a:t>
            </a:r>
            <a:r>
              <a:rPr lang="en-US" altLang="zh-CN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523</a:t>
            </a: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种免费全文医学期刊，分不同语言如英、法、西班牙、葡萄牙语等列出。</a:t>
            </a:r>
            <a:endParaRPr lang="zh-CN" altLang="en-US" sz="2800" kern="0" dirty="0">
              <a:solidFill>
                <a:srgbClr val="0070C0"/>
              </a:solidFill>
              <a:latin typeface="Arial" panose="020B0604020202020204" pitchFamily="34" charset="0"/>
              <a:ea typeface="楷体_GB2312" panose="02010609030101010101" pitchFamily="49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 txBox="1"/>
          <p:nvPr/>
        </p:nvSpPr>
        <p:spPr bwMode="gray">
          <a:xfrm>
            <a:off x="827584" y="1155129"/>
            <a:ext cx="6912768" cy="13446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fontAlgn="auto">
              <a:spcBef>
                <a:spcPts val="0"/>
              </a:spcBef>
              <a:spcAft>
                <a:spcPct val="4000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期刊一般是一年后免费，也有</a:t>
            </a:r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3-6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个月后免费的。期刊按专业分为</a:t>
            </a:r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90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多个大类，可链接浏览相关文献。</a:t>
            </a:r>
            <a:endParaRPr lang="zh-CN" altLang="en-US" sz="2800" kern="0" dirty="0">
              <a:solidFill>
                <a:srgbClr val="0070C0"/>
              </a:solidFill>
              <a:latin typeface="Arial" panose="020B0604020202020204" pitchFamily="34" charset="0"/>
              <a:ea typeface="楷体_GB2312" panose="0201060903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标题 2"/>
          <p:cNvSpPr txBox="1"/>
          <p:nvPr/>
        </p:nvSpPr>
        <p:spPr bwMode="gray">
          <a:xfrm>
            <a:off x="870966" y="2936925"/>
            <a:ext cx="8237538" cy="6429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fontAlgn="auto">
              <a:spcBef>
                <a:spcPts val="0"/>
              </a:spcBef>
              <a:spcAft>
                <a:spcPct val="4000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28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网址：</a:t>
            </a:r>
            <a:r>
              <a:rPr lang="en-US" altLang="zh-CN" sz="2800" b="1" dirty="0">
                <a:solidFill>
                  <a:srgbClr val="0070C0"/>
                </a:solidFill>
                <a:latin typeface="+mn-lt"/>
                <a:ea typeface="楷体_GB2312" panose="02010609030101010101" pitchFamily="49" charset="-122"/>
                <a:hlinkClick r:id="rId1"/>
              </a:rPr>
              <a:t> http://www.freemedicaljournals.com</a:t>
            </a:r>
            <a:endParaRPr lang="zh-CN" altLang="en-US" sz="2800" kern="0" dirty="0">
              <a:solidFill>
                <a:srgbClr val="0070C0"/>
              </a:solidFill>
              <a:latin typeface="Arial" panose="020B0604020202020204" pitchFamily="34" charset="0"/>
              <a:ea typeface="楷体_GB2312" panose="02010609030101010101" pitchFamily="49" charset="-122"/>
              <a:cs typeface="Arial" panose="020B0604020202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45628" y="259358"/>
            <a:ext cx="6647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（二）</a:t>
            </a:r>
            <a:r>
              <a:rPr lang="en-US" altLang="zh-CN" sz="36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Free Medical Journals</a:t>
            </a:r>
            <a:endParaRPr lang="zh-CN" altLang="en-US" sz="360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mtClean="0"/>
          </a:p>
        </p:txBody>
      </p:sp>
      <p:sp>
        <p:nvSpPr>
          <p:cNvPr id="38915" name="内容占位符 2"/>
          <p:cNvSpPr>
            <a:spLocks noGrp="1"/>
          </p:cNvSpPr>
          <p:nvPr>
            <p:ph idx="1"/>
          </p:nvPr>
        </p:nvSpPr>
        <p:spPr>
          <a:xfrm>
            <a:off x="722313" y="2179638"/>
            <a:ext cx="7772400" cy="11255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zh-CN" altLang="en-US" smtClean="0"/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33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41275" y="1943100"/>
            <a:ext cx="1371600" cy="3414713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7" name="TextBox 10"/>
          <p:cNvSpPr>
            <a:spLocks noChangeArrowheads="1"/>
          </p:cNvSpPr>
          <p:nvPr/>
        </p:nvSpPr>
        <p:spPr bwMode="auto">
          <a:xfrm>
            <a:off x="1475656" y="1563638"/>
            <a:ext cx="1643062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期刊分类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mtClean="0"/>
          </a:p>
        </p:txBody>
      </p:sp>
      <p:sp>
        <p:nvSpPr>
          <p:cNvPr id="40963" name="内容占位符 2"/>
          <p:cNvSpPr>
            <a:spLocks noGrp="1"/>
          </p:cNvSpPr>
          <p:nvPr>
            <p:ph idx="1"/>
          </p:nvPr>
        </p:nvSpPr>
        <p:spPr>
          <a:xfrm>
            <a:off x="722313" y="2179638"/>
            <a:ext cx="7772400" cy="11255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zh-CN" altLang="en-US" smtClean="0"/>
          </a:p>
        </p:txBody>
      </p:sp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39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椭圆 5"/>
          <p:cNvSpPr/>
          <p:nvPr/>
        </p:nvSpPr>
        <p:spPr>
          <a:xfrm>
            <a:off x="0" y="2057400"/>
            <a:ext cx="762000" cy="228600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752600" y="2114550"/>
            <a:ext cx="3733800" cy="320040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8" name="TextBox 10"/>
          <p:cNvSpPr>
            <a:spLocks noChangeArrowheads="1"/>
          </p:cNvSpPr>
          <p:nvPr/>
        </p:nvSpPr>
        <p:spPr bwMode="auto">
          <a:xfrm>
            <a:off x="3419872" y="1563638"/>
            <a:ext cx="1643062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期刊列表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mtClean="0"/>
          </a:p>
        </p:txBody>
      </p:sp>
      <p:sp>
        <p:nvSpPr>
          <p:cNvPr id="41987" name="内容占位符 2"/>
          <p:cNvSpPr>
            <a:spLocks noGrp="1"/>
          </p:cNvSpPr>
          <p:nvPr>
            <p:ph idx="1"/>
          </p:nvPr>
        </p:nvSpPr>
        <p:spPr>
          <a:xfrm>
            <a:off x="722313" y="2179638"/>
            <a:ext cx="7772400" cy="11255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zh-CN" altLang="en-US" smtClean="0"/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10"/>
          <p:cNvSpPr>
            <a:spLocks noChangeArrowheads="1"/>
          </p:cNvSpPr>
          <p:nvPr/>
        </p:nvSpPr>
        <p:spPr bwMode="auto">
          <a:xfrm>
            <a:off x="3347864" y="987574"/>
            <a:ext cx="1643062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期刊内容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42900" y="428610"/>
            <a:ext cx="8229600" cy="487362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zh-CN" altLang="en-US" sz="44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主要内容</a:t>
            </a:r>
            <a:endParaRPr lang="zh-CN" altLang="zh-CN" sz="440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  <a:cs typeface="+mj-cs"/>
            </a:endParaRPr>
          </a:p>
        </p:txBody>
      </p:sp>
      <p:sp>
        <p:nvSpPr>
          <p:cNvPr id="4" name="标题 1"/>
          <p:cNvSpPr txBox="1"/>
          <p:nvPr/>
        </p:nvSpPr>
        <p:spPr bwMode="gray">
          <a:xfrm>
            <a:off x="914400" y="1363647"/>
            <a:ext cx="8229600" cy="514350"/>
          </a:xfrm>
          <a:prstGeom prst="rect">
            <a:avLst/>
          </a:prstGeom>
        </p:spPr>
        <p:txBody>
          <a:bodyPr lIns="0" rIns="0"/>
          <a:lstStyle/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zh-CN" altLang="en-US" sz="36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一、常用医学外文全文数据库</a:t>
            </a:r>
            <a:endParaRPr lang="en-US" altLang="zh-CN" sz="360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zh-CN" altLang="en-US" sz="360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矩形 5"/>
          <p:cNvSpPr>
            <a:spLocks noChangeArrowheads="1"/>
          </p:cNvSpPr>
          <p:nvPr/>
        </p:nvSpPr>
        <p:spPr bwMode="auto">
          <a:xfrm>
            <a:off x="755576" y="2154222"/>
            <a:ext cx="7366000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二、网络免费国外医药全文数据库</a:t>
            </a:r>
            <a:r>
              <a:rPr lang="en-US" altLang="zh-CN" sz="36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endParaRPr lang="zh-CN" altLang="en-US" sz="360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6" name="矩形 4"/>
          <p:cNvSpPr>
            <a:spLocks noChangeArrowheads="1"/>
          </p:cNvSpPr>
          <p:nvPr/>
        </p:nvSpPr>
        <p:spPr bwMode="auto">
          <a:xfrm>
            <a:off x="778798" y="3005758"/>
            <a:ext cx="4801314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三</a:t>
            </a:r>
            <a:r>
              <a:rPr lang="zh-CN" altLang="en-US" sz="360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、外刊资源服务系统</a:t>
            </a:r>
            <a:endParaRPr lang="zh-CN" altLang="en-US" sz="360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mtClean="0"/>
          </a:p>
        </p:txBody>
      </p:sp>
      <p:sp>
        <p:nvSpPr>
          <p:cNvPr id="43011" name="内容占位符 2"/>
          <p:cNvSpPr>
            <a:spLocks noGrp="1"/>
          </p:cNvSpPr>
          <p:nvPr>
            <p:ph idx="1"/>
          </p:nvPr>
        </p:nvSpPr>
        <p:spPr>
          <a:xfrm>
            <a:off x="722313" y="2179638"/>
            <a:ext cx="7772400" cy="11255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zh-CN" altLang="en-US" smtClean="0"/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0" y="2228850"/>
            <a:ext cx="2819400" cy="80010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" name="TextBox 10"/>
          <p:cNvSpPr>
            <a:spLocks noChangeArrowheads="1"/>
          </p:cNvSpPr>
          <p:nvPr/>
        </p:nvSpPr>
        <p:spPr bwMode="auto">
          <a:xfrm>
            <a:off x="611560" y="1779662"/>
            <a:ext cx="1643062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文献信息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mtClean="0"/>
          </a:p>
        </p:txBody>
      </p:sp>
      <p:sp>
        <p:nvSpPr>
          <p:cNvPr id="44035" name="内容占位符 2"/>
          <p:cNvSpPr>
            <a:spLocks noGrp="1"/>
          </p:cNvSpPr>
          <p:nvPr>
            <p:ph idx="1"/>
          </p:nvPr>
        </p:nvSpPr>
        <p:spPr>
          <a:xfrm>
            <a:off x="722313" y="2179638"/>
            <a:ext cx="7772400" cy="11255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zh-CN" altLang="en-US" smtClean="0"/>
          </a:p>
        </p:txBody>
      </p:sp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38100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椭圆 4"/>
          <p:cNvSpPr/>
          <p:nvPr/>
        </p:nvSpPr>
        <p:spPr>
          <a:xfrm>
            <a:off x="6096000" y="2000248"/>
            <a:ext cx="685800" cy="285750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" name="TextBox 10"/>
          <p:cNvSpPr>
            <a:spLocks noChangeArrowheads="1"/>
          </p:cNvSpPr>
          <p:nvPr/>
        </p:nvSpPr>
        <p:spPr bwMode="auto">
          <a:xfrm>
            <a:off x="6804248" y="1779662"/>
            <a:ext cx="1643062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下载全文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/>
          <p:nvPr/>
        </p:nvSpPr>
        <p:spPr bwMode="auto">
          <a:xfrm>
            <a:off x="396403" y="109128"/>
            <a:ext cx="6119813" cy="806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eaLnBrk="0" hangingPunct="0">
              <a:defRPr/>
            </a:pPr>
            <a:r>
              <a:rPr lang="zh-CN" altLang="en-US" sz="36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三、外刊资源服务系统</a:t>
            </a:r>
            <a:endParaRPr lang="zh-CN" altLang="en-US" sz="360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  <a:cs typeface="+mj-cs"/>
            </a:endParaRPr>
          </a:p>
        </p:txBody>
      </p:sp>
      <p:sp>
        <p:nvSpPr>
          <p:cNvPr id="35844" name="矩形 5"/>
          <p:cNvSpPr>
            <a:spLocks noChangeArrowheads="1"/>
          </p:cNvSpPr>
          <p:nvPr/>
        </p:nvSpPr>
        <p:spPr bwMode="auto">
          <a:xfrm>
            <a:off x="645160" y="1059180"/>
            <a:ext cx="7306945" cy="22250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00000"/>
              </a:lnSpc>
            </a:pPr>
            <a:r>
              <a:rPr lang="zh-CN" altLang="en-US" sz="280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   外刊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资源服务系统收录</a:t>
            </a:r>
            <a:r>
              <a:rPr lang="zh-CN" altLang="en-US" sz="280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了</a:t>
            </a:r>
            <a:r>
              <a:rPr lang="en-US" altLang="zh-CN" sz="280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2015</a:t>
            </a:r>
            <a:r>
              <a:rPr lang="zh-CN" altLang="en-US" sz="280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年以来</a:t>
            </a:r>
            <a:r>
              <a:rPr lang="en-US" altLang="zh-CN" sz="280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150</a:t>
            </a:r>
            <a:r>
              <a:rPr lang="zh-CN" altLang="en-US" sz="280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种外文专业期刊，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提供快速检索、高级检索、期刊浏览等功能；提供多种检索入口；提供双语检索、参考译文等功能；提供及时、高效的原文获取服务。</a:t>
            </a:r>
            <a:endParaRPr lang="zh-CN" altLang="en-US" sz="280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QQ截图20160718084341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785918" y="0"/>
            <a:ext cx="1071570" cy="1000114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" name="TextBox 10"/>
          <p:cNvSpPr>
            <a:spLocks noChangeArrowheads="1"/>
          </p:cNvSpPr>
          <p:nvPr/>
        </p:nvSpPr>
        <p:spPr bwMode="auto">
          <a:xfrm>
            <a:off x="3059832" y="339502"/>
            <a:ext cx="1643062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检索入口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QQ截图20160718084413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001156" cy="51435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785786" y="785800"/>
            <a:ext cx="857256" cy="571504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" name="TextBox 10"/>
          <p:cNvSpPr>
            <a:spLocks noChangeArrowheads="1"/>
          </p:cNvSpPr>
          <p:nvPr/>
        </p:nvSpPr>
        <p:spPr bwMode="auto">
          <a:xfrm>
            <a:off x="1619672" y="339502"/>
            <a:ext cx="1643062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位置匹配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QQ截图20160718085250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928926" y="785800"/>
            <a:ext cx="928694" cy="285752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" name="TextBox 10"/>
          <p:cNvSpPr>
            <a:spLocks noChangeArrowheads="1"/>
          </p:cNvSpPr>
          <p:nvPr/>
        </p:nvSpPr>
        <p:spPr bwMode="auto">
          <a:xfrm>
            <a:off x="2411760" y="267494"/>
            <a:ext cx="4680520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例：检索艾滋病治疗方面的文献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/>
          <p:cNvSpPr/>
          <p:nvPr/>
        </p:nvSpPr>
        <p:spPr>
          <a:xfrm>
            <a:off x="6286512" y="642924"/>
            <a:ext cx="785818" cy="428628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QQ截图20160718084435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QQ截图20160718084503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715008" y="285734"/>
            <a:ext cx="1357322" cy="428628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5" name="直接连接符 4"/>
          <p:cNvCxnSpPr/>
          <p:nvPr/>
        </p:nvCxnSpPr>
        <p:spPr>
          <a:xfrm>
            <a:off x="1142976" y="3286130"/>
            <a:ext cx="500066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/>
        </p:nvSpPr>
        <p:spPr bwMode="gray">
          <a:xfrm>
            <a:off x="571500" y="357188"/>
            <a:ext cx="7508875" cy="463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kern="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一、常用医学外文全文数据库</a:t>
            </a:r>
            <a:endParaRPr lang="zh-CN" altLang="en-US" sz="4000" kern="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内容占位符 2"/>
          <p:cNvSpPr txBox="1"/>
          <p:nvPr/>
        </p:nvSpPr>
        <p:spPr bwMode="auto">
          <a:xfrm>
            <a:off x="515441" y="1212949"/>
            <a:ext cx="7800975" cy="3375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eaLnBrk="0" fontAlgn="auto" hangingPunct="0">
              <a:spcBef>
                <a:spcPts val="0"/>
              </a:spcBef>
              <a:spcAft>
                <a:spcPct val="4000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32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（一）</a:t>
            </a:r>
            <a:r>
              <a:rPr lang="en-US" altLang="zh-CN" sz="32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ScienceDirect </a:t>
            </a:r>
            <a:r>
              <a:rPr lang="zh-CN" altLang="en-US" sz="32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全文数据库</a:t>
            </a:r>
            <a:endParaRPr lang="en-US" altLang="zh-CN" sz="3200" kern="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ct val="4000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32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（二）</a:t>
            </a:r>
            <a:r>
              <a:rPr lang="en-US" altLang="zh-CN" sz="3200" kern="0" dirty="0" err="1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OvidSP</a:t>
            </a:r>
            <a:r>
              <a:rPr lang="en-US" altLang="zh-CN" sz="32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lang="zh-CN" altLang="en-US" sz="32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在线全文期刊</a:t>
            </a:r>
            <a:endParaRPr lang="en-US" altLang="zh-CN" sz="3200" kern="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ct val="4000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32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（三）</a:t>
            </a:r>
            <a:r>
              <a:rPr lang="en-US" altLang="zh-CN" sz="32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Wiley Online Library</a:t>
            </a:r>
            <a:r>
              <a:rPr lang="zh-CN" altLang="en-US" sz="32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全文数据库</a:t>
            </a:r>
            <a:endParaRPr lang="en-US" altLang="zh-CN" sz="3200" kern="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ct val="4000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32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（四）</a:t>
            </a:r>
            <a:r>
              <a:rPr lang="en-US" altLang="zh-CN" sz="3200" kern="0" dirty="0" err="1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SpringerLink</a:t>
            </a:r>
            <a:r>
              <a:rPr lang="en-US" altLang="zh-CN" sz="32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lang="zh-CN" altLang="en-US" sz="3200" kern="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全文数据库</a:t>
            </a:r>
            <a:endParaRPr lang="en-US" altLang="zh-CN" sz="3200" kern="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QQ截图20160718084529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929454" y="1285866"/>
            <a:ext cx="1214446" cy="178595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71538" y="2928940"/>
            <a:ext cx="5857916" cy="1143008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" name="TextBox 10"/>
          <p:cNvSpPr>
            <a:spLocks noChangeArrowheads="1"/>
          </p:cNvSpPr>
          <p:nvPr/>
        </p:nvSpPr>
        <p:spPr bwMode="auto">
          <a:xfrm>
            <a:off x="3059832" y="1275606"/>
            <a:ext cx="1643062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期刊信息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  <p:sp>
        <p:nvSpPr>
          <p:cNvPr id="6" name="TextBox 10"/>
          <p:cNvSpPr>
            <a:spLocks noChangeArrowheads="1"/>
          </p:cNvSpPr>
          <p:nvPr/>
        </p:nvSpPr>
        <p:spPr bwMode="auto">
          <a:xfrm>
            <a:off x="6804248" y="771550"/>
            <a:ext cx="1643062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按期浏览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  <p:sp>
        <p:nvSpPr>
          <p:cNvPr id="7" name="TextBox 10"/>
          <p:cNvSpPr>
            <a:spLocks noChangeArrowheads="1"/>
          </p:cNvSpPr>
          <p:nvPr/>
        </p:nvSpPr>
        <p:spPr bwMode="auto">
          <a:xfrm>
            <a:off x="3059832" y="2427734"/>
            <a:ext cx="1643062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文献列表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QQ截图20160718084616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14282" y="0"/>
            <a:ext cx="8501121" cy="51435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214942" y="1214428"/>
            <a:ext cx="1357322" cy="214314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QQ截图20160718084659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QQ截图20160718084529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785918" y="2428874"/>
            <a:ext cx="642942" cy="285752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QQ截图20160718084739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00127" y="0"/>
            <a:ext cx="7743746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矩形 5"/>
          <p:cNvSpPr>
            <a:spLocks noChangeArrowheads="1"/>
          </p:cNvSpPr>
          <p:nvPr/>
        </p:nvSpPr>
        <p:spPr bwMode="auto">
          <a:xfrm>
            <a:off x="824547" y="195486"/>
            <a:ext cx="8067933" cy="526297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600" dirty="0" err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ScienceDirect</a:t>
            </a:r>
            <a:r>
              <a:rPr lang="en-US" altLang="zh-CN" sz="26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lang="zh-CN" altLang="en-US" sz="26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全文数据库：</a:t>
            </a:r>
            <a:r>
              <a:rPr lang="en-US" altLang="zh-CN" sz="2600" b="1" dirty="0">
                <a:solidFill>
                  <a:srgbClr val="0070C0"/>
                </a:solidFill>
                <a:latin typeface="+mn-lt"/>
                <a:ea typeface="楷体_GB2312" panose="02010609030101010101" pitchFamily="49" charset="-122"/>
                <a:hlinkClick r:id="rId1"/>
              </a:rPr>
              <a:t>http://www.sciencedirect.com/</a:t>
            </a:r>
            <a:endParaRPr lang="en-US" altLang="zh-CN" sz="2600" b="1" dirty="0">
              <a:solidFill>
                <a:srgbClr val="0070C0"/>
              </a:solidFill>
              <a:latin typeface="+mn-lt"/>
              <a:ea typeface="楷体_GB2312" panose="02010609030101010101" pitchFamily="49" charset="-122"/>
              <a:hlinkClick r:id="rId2"/>
            </a:endParaRPr>
          </a:p>
          <a:p>
            <a:r>
              <a:rPr lang="en-US" altLang="zh-CN" sz="2600" dirty="0" err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OvidSP</a:t>
            </a:r>
            <a:r>
              <a:rPr lang="en-US" altLang="zh-CN" sz="26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lang="zh-CN" altLang="en-US" sz="26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在线全文期刊：</a:t>
            </a:r>
            <a:r>
              <a:rPr lang="en-US" altLang="zh-CN" sz="2600" b="1" dirty="0">
                <a:solidFill>
                  <a:srgbClr val="0070C0"/>
                </a:solidFill>
                <a:latin typeface="+mn-lt"/>
                <a:ea typeface="楷体_GB2312" panose="02010609030101010101" pitchFamily="49" charset="-122"/>
                <a:hlinkClick r:id="rId3"/>
              </a:rPr>
              <a:t>http://www.ovid.com/site/index.jsp</a:t>
            </a:r>
            <a:endParaRPr lang="en-US" altLang="zh-CN" sz="2600" b="1" dirty="0">
              <a:solidFill>
                <a:srgbClr val="0070C0"/>
              </a:solidFill>
              <a:latin typeface="+mn-lt"/>
              <a:ea typeface="楷体_GB2312" panose="02010609030101010101" pitchFamily="49" charset="-122"/>
              <a:hlinkClick r:id="rId1"/>
            </a:endParaRPr>
          </a:p>
          <a:p>
            <a:r>
              <a:rPr lang="en-US" altLang="zh-CN" sz="26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Wiley Online Library</a:t>
            </a:r>
            <a:r>
              <a:rPr lang="zh-CN" altLang="en-US" sz="26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全文数据库：</a:t>
            </a:r>
            <a:r>
              <a:rPr lang="en-US" altLang="zh-CN" sz="2600" b="1" dirty="0">
                <a:solidFill>
                  <a:srgbClr val="0070C0"/>
                </a:solidFill>
                <a:latin typeface="+mn-lt"/>
                <a:ea typeface="楷体_GB2312" panose="02010609030101010101" pitchFamily="49" charset="-122"/>
                <a:hlinkClick r:id="rId4"/>
              </a:rPr>
              <a:t>http://onlinelibrary.wiley.com/</a:t>
            </a:r>
            <a:endParaRPr lang="en-US" altLang="zh-CN" sz="2600" b="1" dirty="0">
              <a:solidFill>
                <a:srgbClr val="0070C0"/>
              </a:solidFill>
              <a:latin typeface="+mn-lt"/>
              <a:ea typeface="楷体_GB2312" panose="02010609030101010101" pitchFamily="49" charset="-122"/>
              <a:hlinkClick r:id="rId3"/>
            </a:endParaRPr>
          </a:p>
          <a:p>
            <a:r>
              <a:rPr lang="en-US" altLang="zh-CN" sz="2600" dirty="0" err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SpringerLink</a:t>
            </a:r>
            <a:r>
              <a:rPr lang="en-US" altLang="zh-CN" sz="26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lang="zh-CN" altLang="en-US" sz="26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全文数据库：</a:t>
            </a:r>
            <a:r>
              <a:rPr lang="en-US" altLang="zh-CN" sz="2600" b="1" dirty="0">
                <a:solidFill>
                  <a:srgbClr val="0070C0"/>
                </a:solidFill>
                <a:latin typeface="+mn-lt"/>
                <a:ea typeface="楷体_GB2312" panose="02010609030101010101" pitchFamily="49" charset="-122"/>
                <a:hlinkClick r:id="rId5"/>
              </a:rPr>
              <a:t> http://link.springer.com/</a:t>
            </a:r>
            <a:endParaRPr lang="en-US" altLang="zh-CN" sz="2600" b="1" dirty="0">
              <a:solidFill>
                <a:srgbClr val="0070C0"/>
              </a:solidFill>
              <a:latin typeface="+mn-lt"/>
              <a:ea typeface="楷体_GB2312" panose="02010609030101010101" pitchFamily="49" charset="-122"/>
              <a:hlinkClick r:id="rId4"/>
            </a:endParaRPr>
          </a:p>
          <a:p>
            <a:r>
              <a:rPr lang="en-US" altLang="zh-CN" sz="2600" dirty="0" err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HighWire</a:t>
            </a:r>
            <a:r>
              <a:rPr lang="en-US" altLang="zh-CN" sz="26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Press</a:t>
            </a:r>
            <a:r>
              <a:rPr lang="zh-CN" altLang="en-US" sz="2600" dirty="0" smtClean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：</a:t>
            </a:r>
            <a:r>
              <a:rPr lang="en-US" altLang="zh-CN" sz="2600" b="1" dirty="0" smtClean="0">
                <a:solidFill>
                  <a:srgbClr val="0070C0"/>
                </a:solidFill>
                <a:latin typeface="+mn-lt"/>
                <a:ea typeface="楷体_GB2312" panose="02010609030101010101" pitchFamily="49" charset="-122"/>
                <a:hlinkClick r:id="rId6"/>
              </a:rPr>
              <a:t>http</a:t>
            </a:r>
            <a:r>
              <a:rPr lang="en-US" altLang="zh-CN" sz="2600" b="1" dirty="0">
                <a:solidFill>
                  <a:srgbClr val="0070C0"/>
                </a:solidFill>
                <a:latin typeface="+mn-lt"/>
                <a:ea typeface="楷体_GB2312" panose="02010609030101010101" pitchFamily="49" charset="-122"/>
                <a:hlinkClick r:id="rId6"/>
              </a:rPr>
              <a:t>://home.highwire.org/</a:t>
            </a:r>
            <a:endParaRPr lang="en-US" altLang="zh-CN" sz="2600" b="1" dirty="0">
              <a:solidFill>
                <a:srgbClr val="0070C0"/>
              </a:solidFill>
              <a:latin typeface="+mn-lt"/>
              <a:ea typeface="楷体_GB2312" panose="02010609030101010101" pitchFamily="49" charset="-122"/>
              <a:hlinkClick r:id="rId4"/>
            </a:endParaRPr>
          </a:p>
          <a:p>
            <a:r>
              <a:rPr lang="zh-CN" altLang="en-US" sz="26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免费期刊列表网址：</a:t>
            </a:r>
            <a:r>
              <a:rPr lang="en-US" altLang="zh-CN" sz="2600" b="1" dirty="0">
                <a:solidFill>
                  <a:srgbClr val="0070C0"/>
                </a:solidFill>
                <a:latin typeface="+mn-lt"/>
                <a:ea typeface="楷体_GB2312" panose="02010609030101010101" pitchFamily="49" charset="-122"/>
                <a:hlinkClick r:id="rId2"/>
              </a:rPr>
              <a:t>http://highwire.stanford.edu/lists/freeart.dtl</a:t>
            </a:r>
            <a:endParaRPr lang="en-US" altLang="zh-CN" sz="2600" b="1" dirty="0">
              <a:solidFill>
                <a:srgbClr val="0070C0"/>
              </a:solidFill>
              <a:latin typeface="+mn-lt"/>
              <a:ea typeface="楷体_GB2312" panose="02010609030101010101" pitchFamily="49" charset="-122"/>
              <a:hlinkClick r:id="rId6"/>
            </a:endParaRPr>
          </a:p>
          <a:p>
            <a:r>
              <a:rPr lang="en-US" altLang="zh-CN" sz="26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Free Medical Journals</a:t>
            </a:r>
            <a:r>
              <a:rPr lang="zh-CN" altLang="en-US" sz="26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：</a:t>
            </a:r>
            <a:r>
              <a:rPr lang="en-US" altLang="zh-CN" sz="2600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600" b="1" dirty="0">
                <a:solidFill>
                  <a:srgbClr val="0070C0"/>
                </a:solidFill>
                <a:latin typeface="+mn-lt"/>
                <a:ea typeface="楷体_GB2312" panose="02010609030101010101" pitchFamily="49" charset="-122"/>
                <a:hlinkClick r:id="rId7"/>
              </a:rPr>
              <a:t>http://www.freemedicaljournals.com/</a:t>
            </a:r>
            <a:endParaRPr lang="en-US" altLang="zh-CN" sz="2600" b="1" dirty="0">
              <a:solidFill>
                <a:srgbClr val="0070C0"/>
              </a:solidFill>
              <a:latin typeface="+mn-lt"/>
              <a:ea typeface="楷体_GB2312" panose="02010609030101010101" pitchFamily="49" charset="-122"/>
              <a:hlinkClick r:id="rId2"/>
            </a:endParaRPr>
          </a:p>
          <a:p>
            <a:endParaRPr lang="zh-CN" altLang="en-US" sz="2400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副标题 1"/>
          <p:cNvSpPr txBox="1"/>
          <p:nvPr/>
        </p:nvSpPr>
        <p:spPr bwMode="auto">
          <a:xfrm>
            <a:off x="882600" y="2499742"/>
            <a:ext cx="7505824" cy="13779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800" dirty="0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2.</a:t>
            </a:r>
            <a:r>
              <a:rPr lang="zh-CN" altLang="en-US" sz="2800" dirty="0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浏览自己感兴趣的某本电子期刊，某一专题的文献，某一类别的文献，某一机构的</a:t>
            </a:r>
            <a:r>
              <a:rPr lang="zh-CN" altLang="en-US" sz="2800" dirty="0" smtClean="0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文献。</a:t>
            </a:r>
            <a:r>
              <a:rPr lang="zh-CN" altLang="en-US" sz="2800" dirty="0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任选一篇文献下载。</a:t>
            </a:r>
            <a:endParaRPr lang="zh-CN" altLang="en-US" sz="2800" dirty="0">
              <a:solidFill>
                <a:srgbClr val="00B0F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6147" name="标题 2"/>
          <p:cNvSpPr txBox="1"/>
          <p:nvPr/>
        </p:nvSpPr>
        <p:spPr bwMode="auto">
          <a:xfrm>
            <a:off x="3275856" y="195486"/>
            <a:ext cx="1949450" cy="774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ctr"/>
            <a:r>
              <a:rPr lang="zh-CN" altLang="en-US" sz="3600" b="1" dirty="0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练习题</a:t>
            </a:r>
            <a:endParaRPr lang="zh-CN" altLang="en-US" sz="3600" b="1" dirty="0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副标题 1"/>
          <p:cNvSpPr txBox="1"/>
          <p:nvPr/>
        </p:nvSpPr>
        <p:spPr bwMode="auto">
          <a:xfrm>
            <a:off x="971600" y="1059582"/>
            <a:ext cx="7416824" cy="1440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en-US" altLang="zh-CN" sz="2800" dirty="0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1</a:t>
            </a:r>
            <a:r>
              <a:rPr lang="en-US" altLang="zh-CN" sz="2800" dirty="0" smtClean="0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.</a:t>
            </a:r>
            <a:r>
              <a:rPr lang="zh-CN" altLang="en-US" sz="2800" dirty="0" smtClean="0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利用外刊资源服务系统，浏览</a:t>
            </a:r>
            <a:r>
              <a:rPr lang="zh-CN" altLang="en-US" sz="2800" dirty="0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期刊</a:t>
            </a:r>
            <a:r>
              <a:rPr lang="en-US" altLang="zh-CN" sz="2800" dirty="0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《Cell》2015</a:t>
            </a:r>
            <a:r>
              <a:rPr lang="zh-CN" altLang="en-US" sz="2800" dirty="0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年第</a:t>
            </a:r>
            <a:r>
              <a:rPr lang="en-US" altLang="zh-CN" sz="2800" dirty="0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160</a:t>
            </a:r>
            <a:r>
              <a:rPr lang="zh-CN" altLang="en-US" sz="2800" dirty="0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卷第</a:t>
            </a:r>
            <a:r>
              <a:rPr lang="en-US" altLang="zh-CN" sz="2800" dirty="0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4</a:t>
            </a:r>
            <a:r>
              <a:rPr lang="zh-CN" altLang="en-US" sz="2800" dirty="0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期上面的文章，任选一篇下载全文</a:t>
            </a:r>
            <a:r>
              <a:rPr lang="zh-CN" altLang="en-US" sz="2800" dirty="0" smtClean="0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。</a:t>
            </a:r>
            <a:endParaRPr lang="zh-CN" altLang="en-US" sz="2800" dirty="0">
              <a:solidFill>
                <a:srgbClr val="00B0F0"/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3"/>
          <p:cNvSpPr txBox="1"/>
          <p:nvPr/>
        </p:nvSpPr>
        <p:spPr>
          <a:xfrm>
            <a:off x="86816" y="428203"/>
            <a:ext cx="8229600" cy="487363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zh-CN" altLang="en-US" sz="36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（一）</a:t>
            </a:r>
            <a:r>
              <a:rPr lang="en-US" altLang="zh-CN" sz="3600" dirty="0" err="1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ScienceDirect</a:t>
            </a:r>
            <a:r>
              <a:rPr lang="en-US" altLang="zh-CN" sz="36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lang="zh-CN" altLang="en-US" sz="36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全文数据库</a:t>
            </a:r>
            <a:endParaRPr lang="zh-CN" altLang="en-US" sz="360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+mj-cs"/>
            </a:endParaRPr>
          </a:p>
        </p:txBody>
      </p:sp>
      <p:sp>
        <p:nvSpPr>
          <p:cNvPr id="6" name="内容占位符 4"/>
          <p:cNvSpPr txBox="1"/>
          <p:nvPr/>
        </p:nvSpPr>
        <p:spPr>
          <a:xfrm>
            <a:off x="714348" y="1563638"/>
            <a:ext cx="7715304" cy="3324264"/>
          </a:xfrm>
          <a:prstGeom prst="rect">
            <a:avLst/>
          </a:prstGeom>
        </p:spPr>
        <p:txBody>
          <a:bodyPr/>
          <a:lstStyle/>
          <a:p>
            <a:pPr marL="342900" indent="-342900" fontAlgn="auto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zh-CN" altLang="en-US" sz="2800" dirty="0">
                <a:solidFill>
                  <a:srgbClr val="0070C0"/>
                </a:solidFill>
                <a:latin typeface="幼圆" panose="02010509060101010101" pitchFamily="49" charset="-122"/>
                <a:ea typeface="黑体" panose="02010609060101010101" pitchFamily="2" charset="-122"/>
              </a:rPr>
              <a:t>爱思唯尔（</a:t>
            </a:r>
            <a:r>
              <a:rPr lang="en-US" altLang="zh-CN" sz="2800" dirty="0">
                <a:solidFill>
                  <a:srgbClr val="0070C0"/>
                </a:solidFill>
                <a:latin typeface="幼圆" panose="02010509060101010101" pitchFamily="49" charset="-122"/>
                <a:ea typeface="黑体" panose="02010609060101010101" pitchFamily="2" charset="-122"/>
              </a:rPr>
              <a:t>Elsevier</a:t>
            </a:r>
            <a:r>
              <a:rPr lang="zh-CN" altLang="en-US" sz="2800" dirty="0">
                <a:solidFill>
                  <a:srgbClr val="0070C0"/>
                </a:solidFill>
                <a:latin typeface="幼圆" panose="02010509060101010101" pitchFamily="49" charset="-122"/>
                <a:ea typeface="黑体" panose="02010609060101010101" pitchFamily="2" charset="-122"/>
              </a:rPr>
              <a:t>） 是全球最大的科技与医学文献出版发行商之一。</a:t>
            </a:r>
            <a:r>
              <a:rPr lang="en-US" altLang="zh-CN" sz="2800" dirty="0" err="1">
                <a:solidFill>
                  <a:srgbClr val="0070C0"/>
                </a:solidFill>
                <a:latin typeface="幼圆" panose="02010509060101010101" pitchFamily="49" charset="-122"/>
                <a:ea typeface="黑体" panose="02010609060101010101" pitchFamily="2" charset="-122"/>
              </a:rPr>
              <a:t>ScienceDirect</a:t>
            </a:r>
            <a:r>
              <a:rPr lang="zh-CN" altLang="en-US" sz="2800" dirty="0">
                <a:solidFill>
                  <a:srgbClr val="0070C0"/>
                </a:solidFill>
                <a:latin typeface="幼圆" panose="02010509060101010101" pitchFamily="49" charset="-122"/>
                <a:ea typeface="黑体" panose="02010609060101010101" pitchFamily="2" charset="-122"/>
              </a:rPr>
              <a:t>是它的网络全文期刊数据库平台系统。自</a:t>
            </a:r>
            <a:r>
              <a:rPr lang="en-US" altLang="zh-CN" sz="2800" dirty="0">
                <a:solidFill>
                  <a:srgbClr val="0070C0"/>
                </a:solidFill>
                <a:latin typeface="幼圆" panose="02010509060101010101" pitchFamily="49" charset="-122"/>
                <a:ea typeface="黑体" panose="02010609060101010101" pitchFamily="2" charset="-122"/>
              </a:rPr>
              <a:t>1999</a:t>
            </a:r>
            <a:r>
              <a:rPr lang="zh-CN" altLang="en-US" sz="2800" dirty="0">
                <a:solidFill>
                  <a:srgbClr val="0070C0"/>
                </a:solidFill>
                <a:latin typeface="幼圆" panose="02010509060101010101" pitchFamily="49" charset="-122"/>
                <a:ea typeface="黑体" panose="02010609060101010101" pitchFamily="2" charset="-122"/>
              </a:rPr>
              <a:t>年开始提供在线服务。</a:t>
            </a:r>
            <a:endParaRPr lang="en-US" altLang="zh-CN" sz="2800" dirty="0">
              <a:solidFill>
                <a:srgbClr val="0070C0"/>
              </a:solidFill>
              <a:latin typeface="幼圆" panose="02010509060101010101" pitchFamily="49" charset="-122"/>
              <a:ea typeface="黑体" panose="02010609060101010101" pitchFamily="2" charset="-122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endParaRPr lang="zh-CN" altLang="en-US" sz="3200" dirty="0">
              <a:solidFill>
                <a:srgbClr val="0070C0"/>
              </a:solidFill>
              <a:latin typeface="+mn-lt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3"/>
          <p:cNvSpPr txBox="1"/>
          <p:nvPr/>
        </p:nvSpPr>
        <p:spPr>
          <a:xfrm>
            <a:off x="-129208" y="339502"/>
            <a:ext cx="8229600" cy="487362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zh-CN" altLang="en-US" sz="36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（一）</a:t>
            </a:r>
            <a:r>
              <a:rPr lang="en-US" altLang="zh-CN" sz="3600" dirty="0" err="1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ScienceDirect</a:t>
            </a:r>
            <a:r>
              <a:rPr lang="en-US" altLang="zh-CN" sz="36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lang="zh-CN" altLang="en-US" sz="36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全文数据库</a:t>
            </a:r>
            <a:endParaRPr lang="zh-CN" altLang="en-US" sz="360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  <a:cs typeface="+mj-cs"/>
            </a:endParaRPr>
          </a:p>
        </p:txBody>
      </p:sp>
      <p:sp>
        <p:nvSpPr>
          <p:cNvPr id="7" name="文本占位符 2"/>
          <p:cNvSpPr txBox="1"/>
          <p:nvPr/>
        </p:nvSpPr>
        <p:spPr>
          <a:xfrm>
            <a:off x="611560" y="987574"/>
            <a:ext cx="7848872" cy="2592288"/>
          </a:xfrm>
          <a:prstGeom prst="rect">
            <a:avLst/>
          </a:prstGeom>
        </p:spPr>
        <p:txBody>
          <a:bodyPr/>
          <a:lstStyle/>
          <a:p>
            <a:pPr marL="342900" indent="-3429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收录</a:t>
            </a:r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Elsevier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出版的</a:t>
            </a:r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2000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多种同行评议期刊和</a:t>
            </a:r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20000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多种系列丛书、手册及参考书等，还提供其他出版社出版期刊近千种；其中生物医学期刊</a:t>
            </a:r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1500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余种。</a:t>
            </a:r>
            <a:endParaRPr lang="en-US" altLang="zh-CN" sz="280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endParaRPr lang="zh-CN" altLang="en-US" sz="320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3419003"/>
            <a:ext cx="77768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zh-CN" altLang="en-US" sz="280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涉及四大学科领域：物理学与工程、生命科学、健康科学、社会科学与人文科学。</a:t>
            </a:r>
            <a:endParaRPr lang="en-US" altLang="zh-CN" sz="2800" dirty="0">
              <a:solidFill>
                <a:srgbClr val="0070C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zh-CN" altLang="en-US" smtClean="0"/>
          </a:p>
        </p:txBody>
      </p:sp>
      <p:sp>
        <p:nvSpPr>
          <p:cNvPr id="13315" name="文本占位符 2"/>
          <p:cNvSpPr>
            <a:spLocks noGrp="1"/>
          </p:cNvSpPr>
          <p:nvPr>
            <p:ph type="body" idx="4294967295"/>
          </p:nvPr>
        </p:nvSpPr>
        <p:spPr bwMode="auto">
          <a:xfrm>
            <a:off x="722313" y="2179638"/>
            <a:ext cx="7772400" cy="1125537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 eaLnBrk="1" hangingPunct="1">
              <a:buFontTx/>
              <a:buNone/>
            </a:pPr>
            <a:endParaRPr lang="zh-CN" altLang="en-US" smtClean="0">
              <a:ea typeface="黑体" panose="02010609060101010101" pitchFamily="2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828213" cy="638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123728" y="3867894"/>
            <a:ext cx="1331640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任意字段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27376" y="3867894"/>
            <a:ext cx="720080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著者</a:t>
            </a:r>
            <a:endParaRPr lang="zh-CN" altLang="en-US" sz="2000" b="1" dirty="0" smtClean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19464" y="3867894"/>
            <a:ext cx="1296144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书刊题名</a:t>
            </a:r>
            <a:endParaRPr lang="zh-CN" altLang="en-US" sz="2000" b="1" dirty="0" smtClean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87616" y="3867894"/>
            <a:ext cx="432048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卷</a:t>
            </a:r>
            <a:endParaRPr lang="zh-CN" altLang="en-US" sz="2000" b="1" dirty="0" smtClean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91672" y="3867894"/>
            <a:ext cx="432048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期</a:t>
            </a:r>
            <a:endParaRPr lang="zh-CN" altLang="en-US" sz="2000" b="1" dirty="0" smtClean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95728" y="3867894"/>
            <a:ext cx="720080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页码</a:t>
            </a:r>
            <a:endParaRPr lang="zh-CN" altLang="en-US" sz="2000" b="1" dirty="0" smtClean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95936" y="2499742"/>
            <a:ext cx="1331640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检索区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491880" y="195486"/>
            <a:ext cx="1907704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学科分类浏览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1"/>
            <a:ext cx="9143999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79512" y="555526"/>
            <a:ext cx="2952328" cy="400110"/>
          </a:xfrm>
          <a:prstGeom prst="rect">
            <a:avLst/>
          </a:prstGeom>
          <a:solidFill>
            <a:srgbClr val="FF6699"/>
          </a:solidFill>
          <a:ln w="57150" cap="flat" cmpd="sng">
            <a:solidFill>
              <a:schemeClr val="bg2"/>
            </a:solidFill>
            <a:beve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a typeface="黑体" panose="02010609060101010101" pitchFamily="2" charset="-122"/>
              </a:rPr>
              <a:t>出版物题名字顺浏览</a:t>
            </a:r>
            <a:endParaRPr lang="zh-CN" altLang="en-US" sz="2000" b="1" dirty="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2348</Words>
  <Application>WPS 演示</Application>
  <PresentationFormat>全屏显示(16:9)</PresentationFormat>
  <Paragraphs>181</Paragraphs>
  <Slides>46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46</vt:i4>
      </vt:variant>
    </vt:vector>
  </HeadingPairs>
  <TitlesOfParts>
    <vt:vector size="57" baseType="lpstr">
      <vt:lpstr>Arial</vt:lpstr>
      <vt:lpstr>宋体</vt:lpstr>
      <vt:lpstr>Wingdings</vt:lpstr>
      <vt:lpstr>Calibri</vt:lpstr>
      <vt:lpstr>隶书</vt:lpstr>
      <vt:lpstr>Times New Roman</vt:lpstr>
      <vt:lpstr>黑体</vt:lpstr>
      <vt:lpstr>幼圆</vt:lpstr>
      <vt:lpstr>楷体_GB2312</vt:lpstr>
      <vt:lpstr>微软雅黑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Administrator</cp:lastModifiedBy>
  <cp:revision>240</cp:revision>
  <dcterms:created xsi:type="dcterms:W3CDTF">2014-04-24T10:36:00Z</dcterms:created>
  <dcterms:modified xsi:type="dcterms:W3CDTF">2016-11-07T01:10:41Z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2052-10.1.0.6029</vt:lpwstr>
  </property>
</Properties>
</file>