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sldIdLst>
    <p:sldId id="591" r:id="rId4"/>
    <p:sldId id="593" r:id="rId6"/>
    <p:sldId id="594" r:id="rId7"/>
    <p:sldId id="595" r:id="rId8"/>
    <p:sldId id="596" r:id="rId9"/>
    <p:sldId id="597" r:id="rId10"/>
    <p:sldId id="598" r:id="rId11"/>
    <p:sldId id="599" r:id="rId12"/>
    <p:sldId id="600" r:id="rId13"/>
    <p:sldId id="601" r:id="rId14"/>
    <p:sldId id="602" r:id="rId15"/>
    <p:sldId id="603" r:id="rId16"/>
    <p:sldId id="604" r:id="rId17"/>
    <p:sldId id="605" r:id="rId18"/>
    <p:sldId id="606" r:id="rId19"/>
    <p:sldId id="607" r:id="rId20"/>
    <p:sldId id="608" r:id="rId21"/>
    <p:sldId id="609" r:id="rId22"/>
    <p:sldId id="610" r:id="rId23"/>
    <p:sldId id="611" r:id="rId24"/>
    <p:sldId id="612" r:id="rId25"/>
    <p:sldId id="613" r:id="rId26"/>
    <p:sldId id="614" r:id="rId27"/>
    <p:sldId id="615" r:id="rId28"/>
    <p:sldId id="616" r:id="rId29"/>
    <p:sldId id="617" r:id="rId30"/>
    <p:sldId id="618" r:id="rId31"/>
    <p:sldId id="619" r:id="rId32"/>
    <p:sldId id="620" r:id="rId33"/>
    <p:sldId id="621" r:id="rId34"/>
    <p:sldId id="622" r:id="rId35"/>
    <p:sldId id="623" r:id="rId36"/>
    <p:sldId id="624" r:id="rId37"/>
    <p:sldId id="625" r:id="rId38"/>
    <p:sldId id="626" r:id="rId39"/>
    <p:sldId id="627" r:id="rId40"/>
    <p:sldId id="628" r:id="rId41"/>
    <p:sldId id="629" r:id="rId42"/>
    <p:sldId id="630" r:id="rId43"/>
    <p:sldId id="631" r:id="rId44"/>
    <p:sldId id="632" r:id="rId45"/>
    <p:sldId id="633" r:id="rId46"/>
    <p:sldId id="634" r:id="rId47"/>
    <p:sldId id="635" r:id="rId48"/>
    <p:sldId id="636" r:id="rId49"/>
    <p:sldId id="637" r:id="rId50"/>
    <p:sldId id="638" r:id="rId51"/>
    <p:sldId id="639" r:id="rId52"/>
    <p:sldId id="640" r:id="rId53"/>
    <p:sldId id="641" r:id="rId54"/>
    <p:sldId id="642" r:id="rId55"/>
    <p:sldId id="643" r:id="rId56"/>
    <p:sldId id="644" r:id="rId57"/>
    <p:sldId id="645" r:id="rId58"/>
    <p:sldId id="646" r:id="rId59"/>
    <p:sldId id="647" r:id="rId60"/>
    <p:sldId id="648" r:id="rId61"/>
    <p:sldId id="649" r:id="rId62"/>
    <p:sldId id="650" r:id="rId63"/>
    <p:sldId id="651" r:id="rId64"/>
    <p:sldId id="652" r:id="rId65"/>
    <p:sldId id="653" r:id="rId66"/>
    <p:sldId id="654" r:id="rId67"/>
    <p:sldId id="655" r:id="rId68"/>
    <p:sldId id="656" r:id="rId69"/>
    <p:sldId id="657" r:id="rId70"/>
    <p:sldId id="658" r:id="rId71"/>
    <p:sldId id="659" r:id="rId72"/>
    <p:sldId id="660" r:id="rId73"/>
    <p:sldId id="661" r:id="rId74"/>
    <p:sldId id="662" r:id="rId75"/>
    <p:sldId id="663" r:id="rId76"/>
    <p:sldId id="664" r:id="rId77"/>
    <p:sldId id="665" r:id="rId78"/>
    <p:sldId id="666" r:id="rId79"/>
    <p:sldId id="667" r:id="rId80"/>
    <p:sldId id="668" r:id="rId81"/>
    <p:sldId id="669" r:id="rId82"/>
    <p:sldId id="670" r:id="rId83"/>
    <p:sldId id="671" r:id="rId84"/>
    <p:sldId id="672" r:id="rId85"/>
    <p:sldId id="674" r:id="rId86"/>
    <p:sldId id="675" r:id="rId87"/>
    <p:sldId id="676" r:id="rId88"/>
    <p:sldId id="677" r:id="rId89"/>
    <p:sldId id="678" r:id="rId90"/>
    <p:sldId id="679" r:id="rId91"/>
    <p:sldId id="680" r:id="rId92"/>
    <p:sldId id="681" r:id="rId93"/>
    <p:sldId id="682" r:id="rId94"/>
    <p:sldId id="683" r:id="rId95"/>
    <p:sldId id="684" r:id="rId96"/>
    <p:sldId id="685" r:id="rId97"/>
    <p:sldId id="686" r:id="rId98"/>
    <p:sldId id="687" r:id="rId99"/>
    <p:sldId id="688" r:id="rId10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2FDB2607-1784-4EEB-B798-7EB5836EED8A}">
        <p14:showMediaCtrls xmlns:p14="http://schemas.microsoft.com/office/powerpoint/2010/main" val="1"/>
      </p:ext>
    </p:extLst>
  </p:showPr>
  <p:clrMru>
    <a:srgbClr val="102AEC"/>
    <a:srgbClr val="7A0000"/>
    <a:srgbClr val="920000"/>
    <a:srgbClr val="1966B3"/>
    <a:srgbClr val="FFFF66"/>
    <a:srgbClr val="FAF408"/>
    <a:srgbClr val="5AABCC"/>
    <a:srgbClr val="000000"/>
    <a:srgbClr val="F4F3CD"/>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12" autoAdjust="0"/>
    <p:restoredTop sz="94660" autoAdjust="0"/>
  </p:normalViewPr>
  <p:slideViewPr>
    <p:cSldViewPr>
      <p:cViewPr varScale="1">
        <p:scale>
          <a:sx n="63" d="100"/>
          <a:sy n="63" d="100"/>
        </p:scale>
        <p:origin x="-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582"/>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3" Type="http://schemas.openxmlformats.org/officeDocument/2006/relationships/tableStyles" Target="tableStyles.xml"/><Relationship Id="rId102" Type="http://schemas.openxmlformats.org/officeDocument/2006/relationships/viewProps" Target="viewProps.xml"/><Relationship Id="rId101" Type="http://schemas.openxmlformats.org/officeDocument/2006/relationships/presProps" Target="presProps.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05D738-21EE-4C12-8EE4-D687A3DC40A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35D84-A560-4C5D-BCE1-36E96FB3A9C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FE35D84-A560-4C5D-BCE1-36E96FB3A9C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bwMode="grayWhite">
      <p:bgPr>
        <a:solidFill>
          <a:schemeClr val="bg1"/>
        </a:solidFill>
        <a:effectLst/>
      </p:bgPr>
    </p:bg>
    <p:spTree>
      <p:nvGrpSpPr>
        <p:cNvPr id="1" name=""/>
        <p:cNvGrpSpPr/>
        <p:nvPr/>
      </p:nvGrpSpPr>
      <p:grpSpPr>
        <a:xfrm>
          <a:off x="0" y="0"/>
          <a:ext cx="0" cy="0"/>
          <a:chOff x="0" y="0"/>
          <a:chExt cx="0" cy="0"/>
        </a:xfrm>
      </p:grpSpPr>
      <p:sp>
        <p:nvSpPr>
          <p:cNvPr id="3150" name="Rectangle 78"/>
          <p:cNvSpPr>
            <a:spLocks noChangeArrowheads="1"/>
          </p:cNvSpPr>
          <p:nvPr/>
        </p:nvSpPr>
        <p:spPr bwMode="gray">
          <a:xfrm rot="5400000">
            <a:off x="7904162" y="1163638"/>
            <a:ext cx="2098675" cy="381000"/>
          </a:xfrm>
          <a:prstGeom prst="rect">
            <a:avLst/>
          </a:prstGeom>
          <a:gradFill rotWithShape="1">
            <a:gsLst>
              <a:gs pos="0">
                <a:schemeClr val="bg2"/>
              </a:gs>
              <a:gs pos="100000">
                <a:schemeClr val="bg2">
                  <a:gamma/>
                  <a:tint val="54510"/>
                  <a:invGamma/>
                </a:schemeClr>
              </a:gs>
            </a:gsLst>
            <a:lin ang="0" scaled="1"/>
          </a:gradFill>
          <a:ln w="9525">
            <a:noFill/>
            <a:miter lim="800000"/>
          </a:ln>
          <a:effectLst/>
        </p:spPr>
        <p:txBody>
          <a:bodyPr wrap="none" anchor="ctr"/>
          <a:lstStyle/>
          <a:p>
            <a:endParaRPr lang="zh-CN" altLang="en-US"/>
          </a:p>
        </p:txBody>
      </p:sp>
      <p:sp>
        <p:nvSpPr>
          <p:cNvPr id="3074" name="Rectangle 2"/>
          <p:cNvSpPr>
            <a:spLocks noGrp="1" noChangeArrowheads="1"/>
          </p:cNvSpPr>
          <p:nvPr>
            <p:ph type="ctrTitle"/>
          </p:nvPr>
        </p:nvSpPr>
        <p:spPr>
          <a:xfrm>
            <a:off x="1752600" y="2057400"/>
            <a:ext cx="5791200" cy="1698625"/>
          </a:xfrm>
        </p:spPr>
        <p:txBody>
          <a:bodyPr/>
          <a:lstStyle>
            <a:lvl1pPr algn="ctr">
              <a:defRPr sz="3600"/>
            </a:lvl1pPr>
          </a:lstStyle>
          <a:p>
            <a:r>
              <a:rPr lang="zh-CN" altLang="en-US" smtClean="0"/>
              <a:t>单击此处编辑母版标题样式</a:t>
            </a:r>
            <a:endParaRPr lang="en-US" altLang="zh-CN"/>
          </a:p>
        </p:txBody>
      </p:sp>
      <p:sp>
        <p:nvSpPr>
          <p:cNvPr id="3075" name="Rectangle 3"/>
          <p:cNvSpPr>
            <a:spLocks noGrp="1" noChangeArrowheads="1"/>
          </p:cNvSpPr>
          <p:nvPr>
            <p:ph type="subTitle" idx="1"/>
          </p:nvPr>
        </p:nvSpPr>
        <p:spPr>
          <a:xfrm>
            <a:off x="1752600" y="3990975"/>
            <a:ext cx="5791200" cy="457200"/>
          </a:xfrm>
        </p:spPr>
        <p:txBody>
          <a:bodyPr/>
          <a:lstStyle>
            <a:lvl1pPr marL="0" indent="0" algn="ctr">
              <a:buFont typeface="Wingdings" panose="05000000000000000000" pitchFamily="2" charset="2"/>
              <a:buNone/>
              <a:defRPr sz="1800" b="1"/>
            </a:lvl1pPr>
          </a:lstStyle>
          <a:p>
            <a:r>
              <a:rPr lang="zh-CN" altLang="en-US" smtClean="0"/>
              <a:t>单击此处编辑母版副标题样式</a:t>
            </a:r>
            <a:endParaRPr lang="en-US" altLang="zh-CN"/>
          </a:p>
        </p:txBody>
      </p:sp>
      <p:sp>
        <p:nvSpPr>
          <p:cNvPr id="3086" name="Text Box 14"/>
          <p:cNvSpPr txBox="1">
            <a:spLocks noChangeArrowheads="1"/>
          </p:cNvSpPr>
          <p:nvPr/>
        </p:nvSpPr>
        <p:spPr bwMode="gray">
          <a:xfrm>
            <a:off x="3886200" y="5715000"/>
            <a:ext cx="1612900" cy="519113"/>
          </a:xfrm>
          <a:prstGeom prst="rect">
            <a:avLst/>
          </a:prstGeom>
          <a:noFill/>
          <a:ln w="9525">
            <a:noFill/>
            <a:miter lim="800000"/>
          </a:ln>
          <a:effectLst/>
        </p:spPr>
        <p:txBody>
          <a:bodyPr>
            <a:spAutoFit/>
          </a:bodyPr>
          <a:lstStyle/>
          <a:p>
            <a:pPr algn="ctr"/>
            <a:r>
              <a:rPr lang="en-US" altLang="zh-CN" sz="2800" b="1">
                <a:latin typeface="Verdana" panose="020B0604030504040204" pitchFamily="34" charset="0"/>
                <a:ea typeface="宋体" panose="02010600030101010101" pitchFamily="2" charset="-122"/>
              </a:rPr>
              <a:t>LOGO</a:t>
            </a:r>
            <a:endParaRPr lang="en-US" altLang="zh-CN" sz="2800" b="1">
              <a:latin typeface="Verdana" panose="020B0604030504040204" pitchFamily="34" charset="0"/>
              <a:ea typeface="宋体" panose="02010600030101010101" pitchFamily="2" charset="-122"/>
            </a:endParaRPr>
          </a:p>
        </p:txBody>
      </p:sp>
      <p:grpSp>
        <p:nvGrpSpPr>
          <p:cNvPr id="3103" name="Group 31"/>
          <p:cNvGrpSpPr/>
          <p:nvPr/>
        </p:nvGrpSpPr>
        <p:grpSpPr bwMode="auto">
          <a:xfrm rot="421294">
            <a:off x="971550" y="692150"/>
            <a:ext cx="1871663" cy="1944688"/>
            <a:chOff x="521" y="482"/>
            <a:chExt cx="1134" cy="1142"/>
          </a:xfrm>
        </p:grpSpPr>
        <p:sp>
          <p:nvSpPr>
            <p:cNvPr id="3104" name="Oval 32"/>
            <p:cNvSpPr>
              <a:spLocks noChangeArrowheads="1"/>
            </p:cNvSpPr>
            <p:nvPr userDrawn="1"/>
          </p:nvSpPr>
          <p:spPr bwMode="gray">
            <a:xfrm rot="-128649">
              <a:off x="851" y="811"/>
              <a:ext cx="479" cy="494"/>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3105" name="Group 33"/>
            <p:cNvGrpSpPr/>
            <p:nvPr userDrawn="1"/>
          </p:nvGrpSpPr>
          <p:grpSpPr bwMode="auto">
            <a:xfrm rot="56277">
              <a:off x="1311" y="1224"/>
              <a:ext cx="266" cy="218"/>
              <a:chOff x="3452" y="878"/>
              <a:chExt cx="402" cy="342"/>
            </a:xfrm>
          </p:grpSpPr>
          <p:sp>
            <p:nvSpPr>
              <p:cNvPr id="3106" name="Oval 3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7" name="Oval 3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8" name="Oval 3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09" name="Group 37"/>
            <p:cNvGrpSpPr/>
            <p:nvPr userDrawn="1"/>
          </p:nvGrpSpPr>
          <p:grpSpPr bwMode="auto">
            <a:xfrm rot="-23983151">
              <a:off x="1390" y="942"/>
              <a:ext cx="265" cy="219"/>
              <a:chOff x="3452" y="878"/>
              <a:chExt cx="402" cy="342"/>
            </a:xfrm>
          </p:grpSpPr>
          <p:sp>
            <p:nvSpPr>
              <p:cNvPr id="3110" name="Oval 3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1" name="Oval 3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2" name="Oval 4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3" name="Group 41"/>
            <p:cNvGrpSpPr/>
            <p:nvPr userDrawn="1"/>
          </p:nvGrpSpPr>
          <p:grpSpPr bwMode="auto">
            <a:xfrm rot="-4925197">
              <a:off x="1293" y="630"/>
              <a:ext cx="257" cy="226"/>
              <a:chOff x="3452" y="878"/>
              <a:chExt cx="402" cy="342"/>
            </a:xfrm>
          </p:grpSpPr>
          <p:sp>
            <p:nvSpPr>
              <p:cNvPr id="3114" name="Oval 4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5" name="Oval 4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6" name="Oval 4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7" name="Group 45"/>
            <p:cNvGrpSpPr/>
            <p:nvPr userDrawn="1"/>
          </p:nvGrpSpPr>
          <p:grpSpPr bwMode="auto">
            <a:xfrm rot="3149186">
              <a:off x="985" y="1383"/>
              <a:ext cx="257" cy="226"/>
              <a:chOff x="3452" y="878"/>
              <a:chExt cx="402" cy="342"/>
            </a:xfrm>
          </p:grpSpPr>
          <p:sp>
            <p:nvSpPr>
              <p:cNvPr id="3118" name="Oval 46"/>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9" name="Oval 47"/>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0" name="Oval 48"/>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1" name="Group 49"/>
            <p:cNvGrpSpPr/>
            <p:nvPr userDrawn="1"/>
          </p:nvGrpSpPr>
          <p:grpSpPr bwMode="auto">
            <a:xfrm rot="-29276986">
              <a:off x="966" y="498"/>
              <a:ext cx="257" cy="226"/>
              <a:chOff x="3452" y="878"/>
              <a:chExt cx="402" cy="342"/>
            </a:xfrm>
          </p:grpSpPr>
          <p:sp>
            <p:nvSpPr>
              <p:cNvPr id="3122" name="Oval 50"/>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3" name="Oval 51"/>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4" name="Oval 52"/>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5" name="Group 53"/>
            <p:cNvGrpSpPr/>
            <p:nvPr userDrawn="1"/>
          </p:nvGrpSpPr>
          <p:grpSpPr bwMode="auto">
            <a:xfrm rot="-10348150">
              <a:off x="628" y="649"/>
              <a:ext cx="266" cy="219"/>
              <a:chOff x="3452" y="878"/>
              <a:chExt cx="402" cy="342"/>
            </a:xfrm>
          </p:grpSpPr>
          <p:sp>
            <p:nvSpPr>
              <p:cNvPr id="3126" name="Oval 5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7" name="Oval 5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8" name="Oval 5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9" name="Group 57"/>
            <p:cNvGrpSpPr/>
            <p:nvPr userDrawn="1"/>
          </p:nvGrpSpPr>
          <p:grpSpPr bwMode="auto">
            <a:xfrm rot="-34593241">
              <a:off x="521" y="973"/>
              <a:ext cx="265" cy="218"/>
              <a:chOff x="3452" y="878"/>
              <a:chExt cx="402" cy="342"/>
            </a:xfrm>
          </p:grpSpPr>
          <p:sp>
            <p:nvSpPr>
              <p:cNvPr id="3130" name="Oval 5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1" name="Oval 5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2" name="Oval 6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33" name="Group 61"/>
            <p:cNvGrpSpPr/>
            <p:nvPr userDrawn="1"/>
          </p:nvGrpSpPr>
          <p:grpSpPr bwMode="auto">
            <a:xfrm rot="-15320246">
              <a:off x="654" y="1263"/>
              <a:ext cx="257" cy="226"/>
              <a:chOff x="3452" y="878"/>
              <a:chExt cx="402" cy="342"/>
            </a:xfrm>
          </p:grpSpPr>
          <p:sp>
            <p:nvSpPr>
              <p:cNvPr id="3134" name="Oval 6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5" name="Oval 6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6" name="Oval 6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3137" name="Rectangle 65"/>
          <p:cNvSpPr>
            <a:spLocks noChangeArrowheads="1"/>
          </p:cNvSpPr>
          <p:nvPr/>
        </p:nvSpPr>
        <p:spPr bwMode="gray">
          <a:xfrm>
            <a:off x="457200" y="0"/>
            <a:ext cx="7620000" cy="304800"/>
          </a:xfrm>
          <a:prstGeom prst="rect">
            <a:avLst/>
          </a:prstGeom>
          <a:gradFill rotWithShape="1">
            <a:gsLst>
              <a:gs pos="0">
                <a:schemeClr val="folHlink"/>
              </a:gs>
              <a:gs pos="100000">
                <a:schemeClr val="folHlink">
                  <a:gamma/>
                  <a:tint val="24314"/>
                  <a:invGamma/>
                </a:schemeClr>
              </a:gs>
            </a:gsLst>
            <a:lin ang="0" scaled="1"/>
          </a:gradFill>
          <a:ln w="9525">
            <a:noFill/>
            <a:miter lim="800000"/>
          </a:ln>
          <a:effectLst/>
        </p:spPr>
        <p:txBody>
          <a:bodyPr wrap="none" anchor="ctr"/>
          <a:lstStyle/>
          <a:p>
            <a:endParaRPr lang="zh-CN" altLang="en-US"/>
          </a:p>
        </p:txBody>
      </p:sp>
      <p:sp>
        <p:nvSpPr>
          <p:cNvPr id="3138" name="Rectangle 66"/>
          <p:cNvSpPr>
            <a:spLocks noChangeArrowheads="1"/>
          </p:cNvSpPr>
          <p:nvPr/>
        </p:nvSpPr>
        <p:spPr bwMode="gray">
          <a:xfrm>
            <a:off x="6664325" y="-7938"/>
            <a:ext cx="2098675" cy="3127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0" name="Rectangle 68"/>
          <p:cNvSpPr>
            <a:spLocks noChangeArrowheads="1"/>
          </p:cNvSpPr>
          <p:nvPr/>
        </p:nvSpPr>
        <p:spPr bwMode="gray">
          <a:xfrm rot="10800000">
            <a:off x="2549525" y="6553200"/>
            <a:ext cx="6230938" cy="317500"/>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1" name="Rectangle 69"/>
          <p:cNvSpPr>
            <a:spLocks noChangeArrowheads="1"/>
          </p:cNvSpPr>
          <p:nvPr/>
        </p:nvSpPr>
        <p:spPr bwMode="gray">
          <a:xfrm>
            <a:off x="8763000" y="-7938"/>
            <a:ext cx="381000" cy="314326"/>
          </a:xfrm>
          <a:prstGeom prst="rect">
            <a:avLst/>
          </a:prstGeom>
          <a:gradFill rotWithShape="1">
            <a:gsLst>
              <a:gs pos="0">
                <a:schemeClr val="accent1"/>
              </a:gs>
              <a:gs pos="100000">
                <a:schemeClr val="accent1">
                  <a:gamma/>
                  <a:tint val="24314"/>
                  <a:invGamma/>
                </a:schemeClr>
              </a:gs>
            </a:gsLst>
            <a:lin ang="5400000" scaled="1"/>
          </a:gradFill>
          <a:ln w="9525">
            <a:noFill/>
            <a:miter lim="800000"/>
          </a:ln>
          <a:effectLst/>
        </p:spPr>
        <p:txBody>
          <a:bodyPr wrap="none" anchor="ctr"/>
          <a:lstStyle/>
          <a:p>
            <a:endParaRPr lang="zh-CN" altLang="en-US"/>
          </a:p>
        </p:txBody>
      </p:sp>
      <p:sp>
        <p:nvSpPr>
          <p:cNvPr id="3142" name="Rectangle 70"/>
          <p:cNvSpPr>
            <a:spLocks noChangeArrowheads="1"/>
          </p:cNvSpPr>
          <p:nvPr/>
        </p:nvSpPr>
        <p:spPr bwMode="gray">
          <a:xfrm>
            <a:off x="457200" y="6554788"/>
            <a:ext cx="2098675" cy="317500"/>
          </a:xfrm>
          <a:prstGeom prst="rect">
            <a:avLst/>
          </a:prstGeom>
          <a:gradFill rotWithShape="1">
            <a:gsLst>
              <a:gs pos="0">
                <a:schemeClr val="bg2">
                  <a:gamma/>
                  <a:tint val="36471"/>
                  <a:invGamma/>
                </a:schemeClr>
              </a:gs>
              <a:gs pos="100000">
                <a:schemeClr val="bg2"/>
              </a:gs>
            </a:gsLst>
            <a:lin ang="0" scaled="1"/>
          </a:gradFill>
          <a:ln w="9525">
            <a:noFill/>
            <a:miter lim="800000"/>
          </a:ln>
          <a:effectLst/>
        </p:spPr>
        <p:txBody>
          <a:bodyPr wrap="none" anchor="ctr"/>
          <a:lstStyle/>
          <a:p>
            <a:endParaRPr lang="zh-CN" altLang="en-US"/>
          </a:p>
        </p:txBody>
      </p:sp>
      <p:sp>
        <p:nvSpPr>
          <p:cNvPr id="3143" name="Rectangle 71"/>
          <p:cNvSpPr>
            <a:spLocks noChangeArrowheads="1"/>
          </p:cNvSpPr>
          <p:nvPr/>
        </p:nvSpPr>
        <p:spPr bwMode="gray">
          <a:xfrm>
            <a:off x="0" y="6553200"/>
            <a:ext cx="457200" cy="319088"/>
          </a:xfrm>
          <a:prstGeom prst="rect">
            <a:avLst/>
          </a:prstGeom>
          <a:solidFill>
            <a:schemeClr val="bg2"/>
          </a:solidFill>
          <a:ln w="9525">
            <a:noFill/>
            <a:miter lim="800000"/>
          </a:ln>
          <a:effectLst/>
        </p:spPr>
        <p:txBody>
          <a:bodyPr wrap="none" anchor="ctr"/>
          <a:lstStyle/>
          <a:p>
            <a:endParaRPr lang="zh-CN" altLang="en-US"/>
          </a:p>
        </p:txBody>
      </p:sp>
      <p:sp>
        <p:nvSpPr>
          <p:cNvPr id="3144" name="Rectangle 72"/>
          <p:cNvSpPr>
            <a:spLocks noChangeArrowheads="1"/>
          </p:cNvSpPr>
          <p:nvPr/>
        </p:nvSpPr>
        <p:spPr bwMode="gray">
          <a:xfrm>
            <a:off x="0" y="0"/>
            <a:ext cx="457200" cy="304800"/>
          </a:xfrm>
          <a:prstGeom prst="rect">
            <a:avLst/>
          </a:prstGeom>
          <a:solidFill>
            <a:schemeClr val="bg2"/>
          </a:solidFill>
          <a:ln w="9525">
            <a:noFill/>
            <a:miter lim="800000"/>
          </a:ln>
          <a:effectLst/>
        </p:spPr>
        <p:txBody>
          <a:bodyPr wrap="none" anchor="ctr"/>
          <a:lstStyle/>
          <a:p>
            <a:endParaRPr lang="zh-CN" altLang="en-US"/>
          </a:p>
        </p:txBody>
      </p:sp>
      <p:sp>
        <p:nvSpPr>
          <p:cNvPr id="3145" name="Rectangle 73"/>
          <p:cNvSpPr>
            <a:spLocks noChangeArrowheads="1"/>
          </p:cNvSpPr>
          <p:nvPr/>
        </p:nvSpPr>
        <p:spPr bwMode="gray">
          <a:xfrm rot="5400000">
            <a:off x="-2213769" y="2510631"/>
            <a:ext cx="4876800" cy="4651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6" name="Rectangle 74"/>
          <p:cNvSpPr>
            <a:spLocks noChangeArrowheads="1"/>
          </p:cNvSpPr>
          <p:nvPr/>
        </p:nvSpPr>
        <p:spPr bwMode="gray">
          <a:xfrm rot="5400000">
            <a:off x="-575469" y="5520531"/>
            <a:ext cx="1600200" cy="465138"/>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7" name="Rectangle 75"/>
          <p:cNvSpPr>
            <a:spLocks noChangeArrowheads="1"/>
          </p:cNvSpPr>
          <p:nvPr/>
        </p:nvSpPr>
        <p:spPr bwMode="ltGray">
          <a:xfrm>
            <a:off x="8769350" y="6538913"/>
            <a:ext cx="374650" cy="327025"/>
          </a:xfrm>
          <a:prstGeom prst="rect">
            <a:avLst/>
          </a:prstGeom>
          <a:gradFill rotWithShape="1">
            <a:gsLst>
              <a:gs pos="0">
                <a:schemeClr val="bg1"/>
              </a:gs>
              <a:gs pos="100000">
                <a:schemeClr val="bg1">
                  <a:gamma/>
                  <a:shade val="78824"/>
                  <a:invGamma/>
                </a:schemeClr>
              </a:gs>
            </a:gsLst>
            <a:lin ang="5400000" scaled="1"/>
          </a:gradFill>
          <a:ln w="9525">
            <a:noFill/>
            <a:miter lim="800000"/>
          </a:ln>
          <a:effectLst/>
        </p:spPr>
        <p:txBody>
          <a:bodyPr wrap="none" anchor="ctr"/>
          <a:lstStyle/>
          <a:p>
            <a:endParaRPr lang="zh-CN" altLang="en-US"/>
          </a:p>
        </p:txBody>
      </p:sp>
      <p:sp>
        <p:nvSpPr>
          <p:cNvPr id="3148" name="Rectangle 76"/>
          <p:cNvSpPr>
            <a:spLocks noChangeArrowheads="1"/>
          </p:cNvSpPr>
          <p:nvPr/>
        </p:nvSpPr>
        <p:spPr bwMode="gray">
          <a:xfrm rot="5400000">
            <a:off x="6557962" y="3967163"/>
            <a:ext cx="4791075" cy="381000"/>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9" name="Rectangle 77"/>
          <p:cNvSpPr>
            <a:spLocks noChangeArrowheads="1"/>
          </p:cNvSpPr>
          <p:nvPr/>
        </p:nvSpPr>
        <p:spPr bwMode="gray">
          <a:xfrm>
            <a:off x="8763000" y="1752600"/>
            <a:ext cx="381000" cy="152400"/>
          </a:xfrm>
          <a:prstGeom prst="rect">
            <a:avLst/>
          </a:prstGeom>
          <a:gradFill rotWithShape="1">
            <a:gsLst>
              <a:gs pos="0">
                <a:schemeClr val="folHlink"/>
              </a:gs>
              <a:gs pos="100000">
                <a:schemeClr val="folHlink">
                  <a:gamma/>
                  <a:tint val="72549"/>
                  <a:invGamma/>
                </a:schemeClr>
              </a:gs>
            </a:gsLst>
            <a:lin ang="5400000" scaled="1"/>
          </a:gradFill>
          <a:ln w="9525">
            <a:noFill/>
            <a:miter lim="800000"/>
          </a:ln>
          <a:effectLst/>
        </p:spPr>
        <p:txBody>
          <a:bodyPr wrap="none" anchor="ctr"/>
          <a:lstStyle/>
          <a:p>
            <a:endParaRPr lang="zh-CN" altLang="en-US"/>
          </a:p>
        </p:txBody>
      </p:sp>
      <p:sp>
        <p:nvSpPr>
          <p:cNvPr id="3152" name="Line 80"/>
          <p:cNvSpPr>
            <a:spLocks noChangeShapeType="1"/>
          </p:cNvSpPr>
          <p:nvPr/>
        </p:nvSpPr>
        <p:spPr bwMode="auto">
          <a:xfrm>
            <a:off x="0" y="304800"/>
            <a:ext cx="9144000" cy="0"/>
          </a:xfrm>
          <a:prstGeom prst="line">
            <a:avLst/>
          </a:prstGeom>
          <a:noFill/>
          <a:ln w="9525">
            <a:solidFill>
              <a:schemeClr val="tx1"/>
            </a:solidFill>
            <a:round/>
          </a:ln>
          <a:effectLst/>
        </p:spPr>
        <p:txBody>
          <a:bodyPr/>
          <a:lstStyle/>
          <a:p>
            <a:endParaRPr lang="zh-CN" altLang="en-US"/>
          </a:p>
        </p:txBody>
      </p:sp>
      <p:sp>
        <p:nvSpPr>
          <p:cNvPr id="3153" name="Line 81"/>
          <p:cNvSpPr>
            <a:spLocks noChangeShapeType="1"/>
          </p:cNvSpPr>
          <p:nvPr/>
        </p:nvSpPr>
        <p:spPr bwMode="auto">
          <a:xfrm>
            <a:off x="0" y="6553200"/>
            <a:ext cx="9144000" cy="0"/>
          </a:xfrm>
          <a:prstGeom prst="line">
            <a:avLst/>
          </a:prstGeom>
          <a:noFill/>
          <a:ln w="9525">
            <a:solidFill>
              <a:schemeClr val="tx1"/>
            </a:solidFill>
            <a:round/>
          </a:ln>
          <a:effectLst/>
        </p:spPr>
        <p:txBody>
          <a:bodyPr/>
          <a:lstStyle/>
          <a:p>
            <a:endParaRPr lang="zh-CN" altLang="en-US"/>
          </a:p>
        </p:txBody>
      </p:sp>
      <p:sp>
        <p:nvSpPr>
          <p:cNvPr id="3154" name="Line 82"/>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3155" name="Line 83"/>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3156" name="Line 84"/>
          <p:cNvSpPr>
            <a:spLocks noChangeShapeType="1"/>
          </p:cNvSpPr>
          <p:nvPr/>
        </p:nvSpPr>
        <p:spPr bwMode="auto">
          <a:xfrm flipH="1">
            <a:off x="0" y="4953000"/>
            <a:ext cx="457200" cy="0"/>
          </a:xfrm>
          <a:prstGeom prst="line">
            <a:avLst/>
          </a:prstGeom>
          <a:noFill/>
          <a:ln w="9525">
            <a:solidFill>
              <a:schemeClr val="tx1"/>
            </a:solidFill>
            <a:round/>
          </a:ln>
          <a:effectLst/>
        </p:spPr>
        <p:txBody>
          <a:bodyPr/>
          <a:lstStyle/>
          <a:p>
            <a:endParaRPr lang="zh-CN" altLang="en-US"/>
          </a:p>
        </p:txBody>
      </p:sp>
      <p:sp>
        <p:nvSpPr>
          <p:cNvPr id="3157" name="Line 85"/>
          <p:cNvSpPr>
            <a:spLocks noChangeShapeType="1"/>
          </p:cNvSpPr>
          <p:nvPr/>
        </p:nvSpPr>
        <p:spPr bwMode="auto">
          <a:xfrm>
            <a:off x="8763000" y="1752600"/>
            <a:ext cx="381000" cy="0"/>
          </a:xfrm>
          <a:prstGeom prst="line">
            <a:avLst/>
          </a:prstGeom>
          <a:noFill/>
          <a:ln w="9525">
            <a:solidFill>
              <a:schemeClr val="tx1"/>
            </a:solidFill>
            <a:round/>
          </a:ln>
          <a:effectLst/>
        </p:spPr>
        <p:txBody>
          <a:bodyPr/>
          <a:lstStyle/>
          <a:p>
            <a:endParaRPr lang="zh-CN" altLang="en-US"/>
          </a:p>
        </p:txBody>
      </p:sp>
      <p:sp>
        <p:nvSpPr>
          <p:cNvPr id="3158" name="Line 86"/>
          <p:cNvSpPr>
            <a:spLocks noChangeShapeType="1"/>
          </p:cNvSpPr>
          <p:nvPr/>
        </p:nvSpPr>
        <p:spPr bwMode="auto">
          <a:xfrm>
            <a:off x="8763000" y="1905000"/>
            <a:ext cx="381000" cy="0"/>
          </a:xfrm>
          <a:prstGeom prst="line">
            <a:avLst/>
          </a:prstGeom>
          <a:noFill/>
          <a:ln w="9525">
            <a:solidFill>
              <a:schemeClr val="tx1"/>
            </a:solidFill>
            <a:round/>
          </a:ln>
          <a:effectLst/>
        </p:spPr>
        <p:txBody>
          <a:bodyPr/>
          <a:lstStyle/>
          <a:p>
            <a:endParaRPr lang="zh-CN" altLang="en-US"/>
          </a:p>
        </p:txBody>
      </p:sp>
      <p:sp>
        <p:nvSpPr>
          <p:cNvPr id="3159" name="Line 87"/>
          <p:cNvSpPr>
            <a:spLocks noChangeShapeType="1"/>
          </p:cNvSpPr>
          <p:nvPr/>
        </p:nvSpPr>
        <p:spPr bwMode="auto">
          <a:xfrm>
            <a:off x="2543175" y="6553200"/>
            <a:ext cx="0" cy="304800"/>
          </a:xfrm>
          <a:prstGeom prst="line">
            <a:avLst/>
          </a:prstGeom>
          <a:noFill/>
          <a:ln w="9525">
            <a:solidFill>
              <a:schemeClr val="tx1"/>
            </a:solidFill>
            <a:round/>
          </a:ln>
          <a:effectLst/>
        </p:spPr>
        <p:txBody>
          <a:bodyPr/>
          <a:lstStyle/>
          <a:p>
            <a:endParaRPr lang="zh-CN" altLang="en-US"/>
          </a:p>
        </p:txBody>
      </p:sp>
      <p:sp>
        <p:nvSpPr>
          <p:cNvPr id="3160" name="Line 88"/>
          <p:cNvSpPr>
            <a:spLocks noChangeShapeType="1"/>
          </p:cNvSpPr>
          <p:nvPr/>
        </p:nvSpPr>
        <p:spPr bwMode="auto">
          <a:xfrm flipV="1">
            <a:off x="6672263" y="0"/>
            <a:ext cx="0" cy="304800"/>
          </a:xfrm>
          <a:prstGeom prst="line">
            <a:avLst/>
          </a:prstGeom>
          <a:noFill/>
          <a:ln w="9525">
            <a:solidFill>
              <a:schemeClr val="tx1"/>
            </a:solidFill>
            <a:round/>
          </a:ln>
          <a:effectLst/>
        </p:spPr>
        <p:txBody>
          <a:bodyPr/>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7813" y="122238"/>
            <a:ext cx="2005012" cy="602773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22238"/>
            <a:ext cx="5865813" cy="602773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8F3A1E9D-E2C8-4A2D-92F4-8E646623AD05}"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90600" y="122238"/>
            <a:ext cx="6705600" cy="563562"/>
          </a:xfrm>
        </p:spPr>
        <p:txBody>
          <a:bodyPr/>
          <a:lstStyle/>
          <a:p>
            <a:r>
              <a:rPr lang="zh-CN" altLang="en-US" smtClean="0"/>
              <a:t>单击此处编辑母版标题样式</a:t>
            </a:r>
            <a:endParaRPr lang="zh-CN" altLang="en-US"/>
          </a:p>
        </p:txBody>
      </p:sp>
      <p:sp>
        <p:nvSpPr>
          <p:cNvPr id="3" name="表格占位符 2"/>
          <p:cNvSpPr>
            <a:spLocks noGrp="1"/>
          </p:cNvSpPr>
          <p:nvPr>
            <p:ph type="tbl" idx="1" hasCustomPrompt="1"/>
          </p:nvPr>
        </p:nvSpPr>
        <p:spPr>
          <a:xfrm>
            <a:off x="609600" y="1228725"/>
            <a:ext cx="8023225" cy="4921250"/>
          </a:xfrm>
        </p:spPr>
        <p:txBody>
          <a:bodyPr/>
          <a:lstStyle/>
          <a:p>
            <a:r>
              <a:rPr lang="zh-CN" altLang="en-US" smtClean="0"/>
              <a:t>单击图标添加表格</a:t>
            </a:r>
            <a:endParaRPr lang="zh-CN" altLang="en-US"/>
          </a:p>
        </p:txBody>
      </p:sp>
      <p:sp>
        <p:nvSpPr>
          <p:cNvPr id="4" name="页脚占位符 3"/>
          <p:cNvSpPr>
            <a:spLocks noGrp="1"/>
          </p:cNvSpPr>
          <p:nvPr>
            <p:ph type="ftr" sz="quarter" idx="10"/>
          </p:nvPr>
        </p:nvSpPr>
        <p:spPr>
          <a:xfrm>
            <a:off x="5791200" y="6248400"/>
            <a:ext cx="2895600" cy="334963"/>
          </a:xfrm>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a:xfrm>
            <a:off x="3429000" y="6338888"/>
            <a:ext cx="2133600" cy="244475"/>
          </a:xfrm>
        </p:spPr>
        <p:txBody>
          <a:bodyPr/>
          <a:lstStyle>
            <a:lvl1pPr>
              <a:defRPr/>
            </a:lvl1pPr>
          </a:lstStyle>
          <a:p>
            <a:fld id="{353B4026-BBE6-445A-9401-C04FBB038359}" type="slidenum">
              <a:rPr lang="en-US" altLang="zh-CN"/>
            </a:fld>
            <a:endParaRPr lang="en-US" altLang="zh-CN"/>
          </a:p>
        </p:txBody>
      </p:sp>
      <p:sp>
        <p:nvSpPr>
          <p:cNvPr id="6" name="日期占位符 5"/>
          <p:cNvSpPr>
            <a:spLocks noGrp="1"/>
          </p:cNvSpPr>
          <p:nvPr>
            <p:ph type="dt" sz="half" idx="12"/>
          </p:nvPr>
        </p:nvSpPr>
        <p:spPr>
          <a:xfrm>
            <a:off x="457200" y="6324600"/>
            <a:ext cx="2133600" cy="244475"/>
          </a:xfrm>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0E7B1A6C-9C21-4494-ABA7-C5695E7DFA97}"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7AA17A08-4DBD-457B-9FBE-3642ABC70B4A}"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F70EBC81-69AC-4ACB-977B-299B0904989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81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572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A4D981FC-35E5-4F07-8656-02CDC3B6CBF6}"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lvl1pPr>
              <a:defRPr/>
            </a:lvl1pPr>
          </a:lstStyle>
          <a:p>
            <a:pPr algn="r" rtl="0" fontAlgn="base">
              <a:spcBef>
                <a:spcPct val="0"/>
              </a:spcBef>
              <a:spcAft>
                <a:spcPct val="0"/>
              </a:spcAft>
            </a:pPr>
            <a:fld id="{60D0276E-B57B-4CF3-80F0-8532F8AE038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lvl1pPr>
          </a:lstStyle>
          <a:p>
            <a:pPr algn="r" rtl="0" fontAlgn="base">
              <a:spcBef>
                <a:spcPct val="0"/>
              </a:spcBef>
              <a:spcAft>
                <a:spcPct val="0"/>
              </a:spcAft>
            </a:pPr>
            <a:fld id="{55972121-7262-4149-9E07-A6F2D7D5F6FD}"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lvl1pPr>
              <a:defRPr/>
            </a:lvl1pPr>
          </a:lstStyle>
          <a:p>
            <a:pPr algn="r" rtl="0" fontAlgn="base">
              <a:spcBef>
                <a:spcPct val="0"/>
              </a:spcBef>
              <a:spcAft>
                <a:spcPct val="0"/>
              </a:spcAft>
            </a:pPr>
            <a:fld id="{2C18592D-E1F2-4A8E-92F4-DA74D997DCB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13071136-26EF-4F03-AC43-A4C224ECF8F4}"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2C6FFEEB-89FF-4FDE-8DCA-530937897B5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0C824033-800A-4B77-B44F-DFDCAE6A822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BF58BF2-D439-4698-8828-C8CC6E17F611}"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228600"/>
            <a:ext cx="2095500" cy="58975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228600"/>
            <a:ext cx="6134100" cy="589756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1032AF9-B88D-42B7-AF1C-A186B50D31E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E9265EB0-AA17-4995-9A68-1365CAD6684B}"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28725"/>
            <a:ext cx="3935413"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97413" y="1228725"/>
            <a:ext cx="3935412"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730795BD-9816-48DF-A0F9-71464392B3D5}"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页脚占位符 6"/>
          <p:cNvSpPr>
            <a:spLocks noGrp="1"/>
          </p:cNvSpPr>
          <p:nvPr>
            <p:ph type="ftr" sz="quarter" idx="10"/>
          </p:nvPr>
        </p:nvSpPr>
        <p:spPr/>
        <p:txBody>
          <a:bodyPr/>
          <a:lstStyle>
            <a:lvl1pPr>
              <a:defRPr/>
            </a:lvl1pPr>
          </a:lstStyle>
          <a:p>
            <a:r>
              <a:rPr lang="en-US" altLang="zh-CN"/>
              <a:t>Company  Logo</a:t>
            </a:r>
            <a:endParaRPr lang="en-US" altLang="zh-CN"/>
          </a:p>
        </p:txBody>
      </p:sp>
      <p:sp>
        <p:nvSpPr>
          <p:cNvPr id="8" name="灯片编号占位符 7"/>
          <p:cNvSpPr>
            <a:spLocks noGrp="1"/>
          </p:cNvSpPr>
          <p:nvPr>
            <p:ph type="sldNum" sz="quarter" idx="11"/>
          </p:nvPr>
        </p:nvSpPr>
        <p:spPr/>
        <p:txBody>
          <a:bodyPr/>
          <a:lstStyle>
            <a:lvl1pPr>
              <a:defRPr/>
            </a:lvl1pPr>
          </a:lstStyle>
          <a:p>
            <a:fld id="{413E8128-E119-4D0C-B2A0-5DA355CFD3C8}" type="slidenum">
              <a:rPr lang="en-US" altLang="zh-CN"/>
            </a:fld>
            <a:endParaRPr lang="en-US" altLang="zh-CN"/>
          </a:p>
        </p:txBody>
      </p:sp>
      <p:sp>
        <p:nvSpPr>
          <p:cNvPr id="9" name="日期占位符 8"/>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页脚占位符 2"/>
          <p:cNvSpPr>
            <a:spLocks noGrp="1"/>
          </p:cNvSpPr>
          <p:nvPr>
            <p:ph type="ftr" sz="quarter" idx="10"/>
          </p:nvPr>
        </p:nvSpPr>
        <p:spPr/>
        <p:txBody>
          <a:bodyPr/>
          <a:lstStyle>
            <a:lvl1pPr>
              <a:defRPr/>
            </a:lvl1pPr>
          </a:lstStyle>
          <a:p>
            <a:r>
              <a:rPr lang="en-US" altLang="zh-CN"/>
              <a:t>Company  Logo</a:t>
            </a:r>
            <a:endParaRPr lang="en-US" altLang="zh-CN"/>
          </a:p>
        </p:txBody>
      </p:sp>
      <p:sp>
        <p:nvSpPr>
          <p:cNvPr id="4" name="灯片编号占位符 3"/>
          <p:cNvSpPr>
            <a:spLocks noGrp="1"/>
          </p:cNvSpPr>
          <p:nvPr>
            <p:ph type="sldNum" sz="quarter" idx="11"/>
          </p:nvPr>
        </p:nvSpPr>
        <p:spPr/>
        <p:txBody>
          <a:bodyPr/>
          <a:lstStyle>
            <a:lvl1pPr>
              <a:defRPr/>
            </a:lvl1pPr>
          </a:lstStyle>
          <a:p>
            <a:fld id="{EB883273-2FF6-48B1-BDB0-5E610D0FFE48}" type="slidenum">
              <a:rPr lang="en-US" altLang="zh-CN"/>
            </a:fld>
            <a:endParaRPr lang="en-US" altLang="zh-CN"/>
          </a:p>
        </p:txBody>
      </p:sp>
      <p:sp>
        <p:nvSpPr>
          <p:cNvPr id="5" name="日期占位符 4"/>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vmlDrawing" Target="../drawings/vmlDrawing1.v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oleObject" Target="../embeddings/oleObject1.bin"/><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3" name="Rectangle 69"/>
          <p:cNvSpPr>
            <a:spLocks noChangeArrowheads="1"/>
          </p:cNvSpPr>
          <p:nvPr/>
        </p:nvSpPr>
        <p:spPr bwMode="gray">
          <a:xfrm>
            <a:off x="457200" y="0"/>
            <a:ext cx="8477250" cy="76835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27" name="Rectangle 3"/>
          <p:cNvSpPr>
            <a:spLocks noGrp="1" noChangeArrowheads="1"/>
          </p:cNvSpPr>
          <p:nvPr>
            <p:ph type="body" idx="1"/>
          </p:nvPr>
        </p:nvSpPr>
        <p:spPr bwMode="gray">
          <a:xfrm>
            <a:off x="609600" y="1228725"/>
            <a:ext cx="8023225" cy="4921250"/>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ltLang="zh-CN" smtClean="0"/>
          </a:p>
        </p:txBody>
      </p:sp>
      <p:sp>
        <p:nvSpPr>
          <p:cNvPr id="1029" name="Rectangle 5"/>
          <p:cNvSpPr>
            <a:spLocks noGrp="1" noChangeArrowheads="1"/>
          </p:cNvSpPr>
          <p:nvPr>
            <p:ph type="ftr" sz="quarter" idx="3"/>
          </p:nvPr>
        </p:nvSpPr>
        <p:spPr bwMode="gray">
          <a:xfrm>
            <a:off x="5791200" y="6248400"/>
            <a:ext cx="2895600" cy="334963"/>
          </a:xfrm>
          <a:prstGeom prst="rect">
            <a:avLst/>
          </a:prstGeom>
          <a:noFill/>
          <a:ln w="9525">
            <a:noFill/>
            <a:miter lim="800000"/>
          </a:ln>
          <a:effectLst/>
        </p:spPr>
        <p:txBody>
          <a:bodyPr vert="horz" wrap="square" lIns="91440" tIns="45720" rIns="91440" bIns="45720" numCol="1" anchor="t" anchorCtr="0" compatLnSpc="1"/>
          <a:lstStyle>
            <a:lvl1pPr algn="r">
              <a:defRPr sz="1000">
                <a:latin typeface="+mn-lt"/>
                <a:ea typeface="宋体" panose="02010600030101010101" pitchFamily="2" charset="-122"/>
              </a:defRPr>
            </a:lvl1pPr>
          </a:lstStyle>
          <a:p>
            <a:r>
              <a:rPr lang="en-US" altLang="zh-CN"/>
              <a:t>Company  Logo</a:t>
            </a:r>
            <a:endParaRPr lang="en-US" altLang="zh-CN"/>
          </a:p>
        </p:txBody>
      </p:sp>
      <p:sp>
        <p:nvSpPr>
          <p:cNvPr id="1030" name="Rectangle 6"/>
          <p:cNvSpPr>
            <a:spLocks noGrp="1" noChangeArrowheads="1"/>
          </p:cNvSpPr>
          <p:nvPr>
            <p:ph type="sldNum" sz="quarter" idx="4"/>
          </p:nvPr>
        </p:nvSpPr>
        <p:spPr bwMode="gray">
          <a:xfrm>
            <a:off x="3429000" y="6338888"/>
            <a:ext cx="2133600" cy="244475"/>
          </a:xfrm>
          <a:prstGeom prst="rect">
            <a:avLst/>
          </a:prstGeom>
          <a:noFill/>
          <a:ln w="9525">
            <a:noFill/>
            <a:miter lim="800000"/>
          </a:ln>
          <a:effectLst/>
        </p:spPr>
        <p:txBody>
          <a:bodyPr vert="horz" wrap="square" lIns="91440" tIns="45720" rIns="91440" bIns="45720" numCol="1" anchor="t" anchorCtr="0" compatLnSpc="1"/>
          <a:lstStyle>
            <a:lvl1pPr algn="r">
              <a:defRPr sz="1400">
                <a:ea typeface="宋体" panose="02010600030101010101" pitchFamily="2" charset="-122"/>
              </a:defRPr>
            </a:lvl1pPr>
          </a:lstStyle>
          <a:p>
            <a:fld id="{B085AB79-75C3-46D4-97E4-31D274D8034E}" type="slidenum">
              <a:rPr lang="en-US" altLang="zh-CN"/>
            </a:fld>
            <a:endParaRPr lang="en-US" altLang="zh-CN"/>
          </a:p>
        </p:txBody>
      </p:sp>
      <p:sp>
        <p:nvSpPr>
          <p:cNvPr id="1052" name="Rectangle 28"/>
          <p:cNvSpPr>
            <a:spLocks noChangeArrowheads="1"/>
          </p:cNvSpPr>
          <p:nvPr/>
        </p:nvSpPr>
        <p:spPr bwMode="gray">
          <a:xfrm>
            <a:off x="0" y="0"/>
            <a:ext cx="457200" cy="768350"/>
          </a:xfrm>
          <a:prstGeom prst="rect">
            <a:avLst/>
          </a:prstGeom>
          <a:solidFill>
            <a:schemeClr val="hlink"/>
          </a:solidFill>
          <a:ln w="9525">
            <a:noFill/>
            <a:miter lim="800000"/>
          </a:ln>
          <a:effectLst/>
        </p:spPr>
        <p:txBody>
          <a:bodyPr wrap="none" anchor="ctr"/>
          <a:lstStyle/>
          <a:p>
            <a:pPr algn="ctr"/>
            <a:endParaRPr lang="zh-CN" altLang="zh-CN"/>
          </a:p>
        </p:txBody>
      </p:sp>
      <p:sp>
        <p:nvSpPr>
          <p:cNvPr id="1054" name="Rectangle 30"/>
          <p:cNvSpPr>
            <a:spLocks noChangeArrowheads="1"/>
          </p:cNvSpPr>
          <p:nvPr/>
        </p:nvSpPr>
        <p:spPr bwMode="gray">
          <a:xfrm>
            <a:off x="0" y="762000"/>
            <a:ext cx="457200" cy="152400"/>
          </a:xfrm>
          <a:prstGeom prst="rect">
            <a:avLst/>
          </a:prstGeom>
          <a:solidFill>
            <a:schemeClr val="bg2"/>
          </a:solidFill>
          <a:ln w="9525">
            <a:noFill/>
            <a:miter lim="800000"/>
          </a:ln>
          <a:effectLst/>
        </p:spPr>
        <p:txBody>
          <a:bodyPr wrap="none" anchor="ctr"/>
          <a:lstStyle/>
          <a:p>
            <a:pPr algn="ctr"/>
            <a:endParaRPr lang="zh-CN" altLang="zh-CN"/>
          </a:p>
        </p:txBody>
      </p:sp>
      <p:sp>
        <p:nvSpPr>
          <p:cNvPr id="1056" name="Rectangle 32"/>
          <p:cNvSpPr>
            <a:spLocks noChangeArrowheads="1"/>
          </p:cNvSpPr>
          <p:nvPr/>
        </p:nvSpPr>
        <p:spPr bwMode="gray">
          <a:xfrm>
            <a:off x="0" y="914400"/>
            <a:ext cx="457200" cy="4191000"/>
          </a:xfrm>
          <a:prstGeom prst="rect">
            <a:avLst/>
          </a:prstGeom>
          <a:gradFill rotWithShape="1">
            <a:gsLst>
              <a:gs pos="0">
                <a:schemeClr val="bg2"/>
              </a:gs>
              <a:gs pos="100000">
                <a:schemeClr val="bg2">
                  <a:gamma/>
                  <a:tint val="42353"/>
                  <a:invGamma/>
                </a:schemeClr>
              </a:gs>
            </a:gsLst>
            <a:lin ang="5400000" scaled="1"/>
          </a:gradFill>
          <a:ln w="9525">
            <a:noFill/>
            <a:miter lim="800000"/>
          </a:ln>
          <a:effectLst/>
        </p:spPr>
        <p:txBody>
          <a:bodyPr wrap="none" anchor="ctr"/>
          <a:lstStyle/>
          <a:p>
            <a:pPr algn="ctr"/>
            <a:endParaRPr lang="zh-CN" altLang="zh-CN"/>
          </a:p>
        </p:txBody>
      </p:sp>
      <p:sp>
        <p:nvSpPr>
          <p:cNvPr id="1073" name="Rectangle 49"/>
          <p:cNvSpPr>
            <a:spLocks noChangeArrowheads="1"/>
          </p:cNvSpPr>
          <p:nvPr/>
        </p:nvSpPr>
        <p:spPr bwMode="gray">
          <a:xfrm>
            <a:off x="0" y="5105400"/>
            <a:ext cx="457200" cy="1544638"/>
          </a:xfrm>
          <a:prstGeom prst="rect">
            <a:avLst/>
          </a:prstGeom>
          <a:gradFill rotWithShape="1">
            <a:gsLst>
              <a:gs pos="0">
                <a:schemeClr val="accent2">
                  <a:gamma/>
                  <a:tint val="42353"/>
                  <a:invGamma/>
                </a:schemeClr>
              </a:gs>
              <a:gs pos="100000">
                <a:schemeClr val="accent2"/>
              </a:gs>
            </a:gsLst>
            <a:lin ang="5400000" scaled="1"/>
          </a:gradFill>
          <a:ln w="9525">
            <a:noFill/>
            <a:miter lim="800000"/>
          </a:ln>
          <a:effectLst/>
        </p:spPr>
        <p:txBody>
          <a:bodyPr wrap="none" anchor="ctr"/>
          <a:lstStyle/>
          <a:p>
            <a:pPr algn="ctr"/>
            <a:endParaRPr lang="zh-CN" altLang="zh-CN"/>
          </a:p>
        </p:txBody>
      </p:sp>
      <p:sp>
        <p:nvSpPr>
          <p:cNvPr id="1079" name="Rectangle 55"/>
          <p:cNvSpPr>
            <a:spLocks noChangeArrowheads="1"/>
          </p:cNvSpPr>
          <p:nvPr/>
        </p:nvSpPr>
        <p:spPr bwMode="gray">
          <a:xfrm>
            <a:off x="0" y="6656388"/>
            <a:ext cx="457200" cy="209550"/>
          </a:xfrm>
          <a:prstGeom prst="rect">
            <a:avLst/>
          </a:prstGeom>
          <a:solidFill>
            <a:schemeClr val="bg2"/>
          </a:solidFill>
          <a:ln w="9525">
            <a:noFill/>
            <a:miter lim="800000"/>
          </a:ln>
          <a:effectLst/>
        </p:spPr>
        <p:txBody>
          <a:bodyPr wrap="none" anchor="ctr"/>
          <a:lstStyle/>
          <a:p>
            <a:endParaRPr lang="zh-CN" altLang="en-US"/>
          </a:p>
        </p:txBody>
      </p:sp>
      <p:sp>
        <p:nvSpPr>
          <p:cNvPr id="1080" name="Rectangle 56"/>
          <p:cNvSpPr>
            <a:spLocks noChangeArrowheads="1"/>
          </p:cNvSpPr>
          <p:nvPr/>
        </p:nvSpPr>
        <p:spPr bwMode="gray">
          <a:xfrm>
            <a:off x="457200" y="6650038"/>
            <a:ext cx="1304925" cy="21590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84" name="Rectangle 60"/>
          <p:cNvSpPr>
            <a:spLocks noChangeArrowheads="1"/>
          </p:cNvSpPr>
          <p:nvPr/>
        </p:nvSpPr>
        <p:spPr bwMode="gray">
          <a:xfrm>
            <a:off x="1752600" y="6650038"/>
            <a:ext cx="7391400" cy="215900"/>
          </a:xfrm>
          <a:prstGeom prst="rect">
            <a:avLst/>
          </a:prstGeom>
          <a:gradFill rotWithShape="1">
            <a:gsLst>
              <a:gs pos="0">
                <a:schemeClr val="folHlink">
                  <a:gamma/>
                  <a:tint val="54510"/>
                  <a:invGamma/>
                </a:schemeClr>
              </a:gs>
              <a:gs pos="100000">
                <a:schemeClr val="folHlink"/>
              </a:gs>
            </a:gsLst>
            <a:lin ang="0" scaled="1"/>
          </a:gradFill>
          <a:ln w="9525">
            <a:noFill/>
            <a:miter lim="800000"/>
          </a:ln>
          <a:effectLst/>
        </p:spPr>
        <p:txBody>
          <a:bodyPr wrap="none" anchor="ctr"/>
          <a:lstStyle/>
          <a:p>
            <a:endParaRPr lang="zh-CN" altLang="en-US"/>
          </a:p>
        </p:txBody>
      </p:sp>
      <p:sp>
        <p:nvSpPr>
          <p:cNvPr id="1085" name="Rectangle 61"/>
          <p:cNvSpPr>
            <a:spLocks noChangeArrowheads="1"/>
          </p:cNvSpPr>
          <p:nvPr/>
        </p:nvSpPr>
        <p:spPr bwMode="gray">
          <a:xfrm>
            <a:off x="8777288" y="6656388"/>
            <a:ext cx="366712" cy="209550"/>
          </a:xfrm>
          <a:prstGeom prst="rect">
            <a:avLst/>
          </a:prstGeom>
          <a:gradFill rotWithShape="1">
            <a:gsLst>
              <a:gs pos="0">
                <a:schemeClr val="bg1"/>
              </a:gs>
              <a:gs pos="100000">
                <a:schemeClr val="bg1">
                  <a:gamma/>
                  <a:shade val="84706"/>
                  <a:invGamma/>
                </a:schemeClr>
              </a:gs>
            </a:gsLst>
            <a:lin ang="5400000" scaled="1"/>
          </a:gradFill>
          <a:ln w="9525">
            <a:noFill/>
            <a:miter lim="800000"/>
          </a:ln>
          <a:effectLst/>
        </p:spPr>
        <p:txBody>
          <a:bodyPr wrap="none" anchor="ctr"/>
          <a:lstStyle/>
          <a:p>
            <a:endParaRPr lang="zh-CN" altLang="en-US"/>
          </a:p>
        </p:txBody>
      </p:sp>
      <p:sp>
        <p:nvSpPr>
          <p:cNvPr id="1087" name="Rectangle 63"/>
          <p:cNvSpPr>
            <a:spLocks noChangeArrowheads="1"/>
          </p:cNvSpPr>
          <p:nvPr/>
        </p:nvSpPr>
        <p:spPr bwMode="gray">
          <a:xfrm>
            <a:off x="8769350" y="6019800"/>
            <a:ext cx="374650" cy="642938"/>
          </a:xfrm>
          <a:prstGeom prst="rect">
            <a:avLst/>
          </a:prstGeom>
          <a:solidFill>
            <a:schemeClr val="bg2"/>
          </a:solidFill>
          <a:ln w="9525">
            <a:noFill/>
            <a:miter lim="800000"/>
          </a:ln>
          <a:effectLst/>
        </p:spPr>
        <p:txBody>
          <a:bodyPr wrap="none" anchor="ctr"/>
          <a:lstStyle/>
          <a:p>
            <a:endParaRPr lang="zh-CN" altLang="en-US"/>
          </a:p>
        </p:txBody>
      </p:sp>
      <p:sp>
        <p:nvSpPr>
          <p:cNvPr id="1089" name="Rectangle 65"/>
          <p:cNvSpPr>
            <a:spLocks noChangeArrowheads="1"/>
          </p:cNvSpPr>
          <p:nvPr/>
        </p:nvSpPr>
        <p:spPr bwMode="gray">
          <a:xfrm>
            <a:off x="8763000" y="914400"/>
            <a:ext cx="381000" cy="5105400"/>
          </a:xfrm>
          <a:prstGeom prst="rect">
            <a:avLst/>
          </a:prstGeom>
          <a:gradFill rotWithShape="1">
            <a:gsLst>
              <a:gs pos="0">
                <a:schemeClr val="hlink"/>
              </a:gs>
              <a:gs pos="100000">
                <a:schemeClr val="hlink">
                  <a:gamma/>
                  <a:tint val="51373"/>
                  <a:invGamma/>
                </a:schemeClr>
              </a:gs>
            </a:gsLst>
            <a:lin ang="5400000" scaled="1"/>
          </a:gradFill>
          <a:ln w="9525">
            <a:noFill/>
            <a:miter lim="800000"/>
          </a:ln>
          <a:effectLst/>
        </p:spPr>
        <p:txBody>
          <a:bodyPr wrap="none" anchor="ctr"/>
          <a:lstStyle/>
          <a:p>
            <a:endParaRPr lang="zh-CN" altLang="en-US"/>
          </a:p>
        </p:txBody>
      </p:sp>
      <p:sp>
        <p:nvSpPr>
          <p:cNvPr id="1090" name="Rectangle 66"/>
          <p:cNvSpPr>
            <a:spLocks noChangeArrowheads="1"/>
          </p:cNvSpPr>
          <p:nvPr/>
        </p:nvSpPr>
        <p:spPr bwMode="gray">
          <a:xfrm>
            <a:off x="8763000" y="762000"/>
            <a:ext cx="381000" cy="152400"/>
          </a:xfrm>
          <a:prstGeom prst="rect">
            <a:avLst/>
          </a:prstGeom>
          <a:solidFill>
            <a:schemeClr val="folHlink"/>
          </a:solidFill>
          <a:ln w="9525">
            <a:noFill/>
            <a:miter lim="800000"/>
          </a:ln>
          <a:effectLst/>
        </p:spPr>
        <p:txBody>
          <a:bodyPr wrap="none" anchor="ctr"/>
          <a:lstStyle/>
          <a:p>
            <a:pPr algn="ctr"/>
            <a:endParaRPr lang="zh-CN" altLang="zh-CN"/>
          </a:p>
        </p:txBody>
      </p:sp>
      <p:sp>
        <p:nvSpPr>
          <p:cNvPr id="1091" name="Rectangle 67"/>
          <p:cNvSpPr>
            <a:spLocks noChangeArrowheads="1"/>
          </p:cNvSpPr>
          <p:nvPr/>
        </p:nvSpPr>
        <p:spPr bwMode="gray">
          <a:xfrm>
            <a:off x="8770938" y="0"/>
            <a:ext cx="373062" cy="762000"/>
          </a:xfrm>
          <a:prstGeom prst="rect">
            <a:avLst/>
          </a:prstGeom>
          <a:gradFill rotWithShape="1">
            <a:gsLst>
              <a:gs pos="0">
                <a:schemeClr val="accent2"/>
              </a:gs>
              <a:gs pos="100000">
                <a:schemeClr val="accent2">
                  <a:gamma/>
                  <a:tint val="0"/>
                  <a:invGamma/>
                </a:schemeClr>
              </a:gs>
            </a:gsLst>
            <a:lin ang="5400000" scaled="1"/>
          </a:gradFill>
          <a:ln w="9525">
            <a:noFill/>
            <a:miter lim="800000"/>
          </a:ln>
          <a:effectLst/>
        </p:spPr>
        <p:txBody>
          <a:bodyPr wrap="none" anchor="ctr"/>
          <a:lstStyle/>
          <a:p>
            <a:endParaRPr lang="zh-CN" altLang="en-US"/>
          </a:p>
        </p:txBody>
      </p:sp>
      <p:sp>
        <p:nvSpPr>
          <p:cNvPr id="1092" name="Rectangle 68"/>
          <p:cNvSpPr>
            <a:spLocks noChangeArrowheads="1"/>
          </p:cNvSpPr>
          <p:nvPr/>
        </p:nvSpPr>
        <p:spPr bwMode="gray">
          <a:xfrm>
            <a:off x="457200" y="762000"/>
            <a:ext cx="8315325" cy="152400"/>
          </a:xfrm>
          <a:prstGeom prst="rect">
            <a:avLst/>
          </a:prstGeom>
          <a:gradFill rotWithShape="1">
            <a:gsLst>
              <a:gs pos="0">
                <a:schemeClr val="accent1"/>
              </a:gs>
              <a:gs pos="100000">
                <a:schemeClr val="accent1">
                  <a:gamma/>
                  <a:tint val="33333"/>
                  <a:invGamma/>
                </a:schemeClr>
              </a:gs>
            </a:gsLst>
            <a:lin ang="0" scaled="1"/>
          </a:gradFill>
          <a:ln w="9525">
            <a:noFill/>
            <a:miter lim="800000"/>
          </a:ln>
          <a:effectLst/>
        </p:spPr>
        <p:txBody>
          <a:bodyPr wrap="none" anchor="ctr"/>
          <a:lstStyle/>
          <a:p>
            <a:pPr algn="ctr"/>
            <a:endParaRPr lang="zh-CN" altLang="zh-CN"/>
          </a:p>
        </p:txBody>
      </p:sp>
      <p:sp>
        <p:nvSpPr>
          <p:cNvPr id="1026" name="Rectangle 2"/>
          <p:cNvSpPr>
            <a:spLocks noGrp="1" noChangeArrowheads="1"/>
          </p:cNvSpPr>
          <p:nvPr>
            <p:ph type="title"/>
          </p:nvPr>
        </p:nvSpPr>
        <p:spPr bwMode="gray">
          <a:xfrm>
            <a:off x="990600" y="122238"/>
            <a:ext cx="6705600" cy="563562"/>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en-US" altLang="zh-CN" smtClean="0"/>
          </a:p>
        </p:txBody>
      </p:sp>
      <p:grpSp>
        <p:nvGrpSpPr>
          <p:cNvPr id="1128" name="Group 104"/>
          <p:cNvGrpSpPr/>
          <p:nvPr/>
        </p:nvGrpSpPr>
        <p:grpSpPr bwMode="auto">
          <a:xfrm>
            <a:off x="8002588" y="69850"/>
            <a:ext cx="657225" cy="636588"/>
            <a:chOff x="5041" y="44"/>
            <a:chExt cx="414" cy="401"/>
          </a:xfrm>
        </p:grpSpPr>
        <p:sp>
          <p:nvSpPr>
            <p:cNvPr id="1129" name="Oval 105"/>
            <p:cNvSpPr>
              <a:spLocks noChangeArrowheads="1"/>
            </p:cNvSpPr>
            <p:nvPr userDrawn="1"/>
          </p:nvSpPr>
          <p:spPr bwMode="gray">
            <a:xfrm rot="149948">
              <a:off x="5161" y="161"/>
              <a:ext cx="175" cy="170"/>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1130" name="Group 106"/>
            <p:cNvGrpSpPr/>
            <p:nvPr userDrawn="1"/>
          </p:nvGrpSpPr>
          <p:grpSpPr bwMode="auto">
            <a:xfrm rot="334874">
              <a:off x="5321" y="313"/>
              <a:ext cx="98" cy="75"/>
              <a:chOff x="3452" y="878"/>
              <a:chExt cx="402" cy="342"/>
            </a:xfrm>
          </p:grpSpPr>
          <p:sp>
            <p:nvSpPr>
              <p:cNvPr id="1131" name="Oval 10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2" name="Oval 10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3" name="Oval 10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4" name="Group 110"/>
            <p:cNvGrpSpPr/>
            <p:nvPr userDrawn="1"/>
          </p:nvGrpSpPr>
          <p:grpSpPr bwMode="auto">
            <a:xfrm rot="-23704554">
              <a:off x="5358" y="218"/>
              <a:ext cx="97" cy="75"/>
              <a:chOff x="3452" y="878"/>
              <a:chExt cx="402" cy="342"/>
            </a:xfrm>
          </p:grpSpPr>
          <p:sp>
            <p:nvSpPr>
              <p:cNvPr id="1135" name="Oval 11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6" name="Oval 11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7" name="Oval 11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8" name="Group 114"/>
            <p:cNvGrpSpPr/>
            <p:nvPr userDrawn="1"/>
          </p:nvGrpSpPr>
          <p:grpSpPr bwMode="auto">
            <a:xfrm rot="-4646600">
              <a:off x="5335" y="107"/>
              <a:ext cx="88" cy="82"/>
              <a:chOff x="3452" y="878"/>
              <a:chExt cx="402" cy="342"/>
            </a:xfrm>
          </p:grpSpPr>
          <p:sp>
            <p:nvSpPr>
              <p:cNvPr id="1139" name="Oval 11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0" name="Oval 11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1" name="Oval 11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2" name="Group 118"/>
            <p:cNvGrpSpPr/>
            <p:nvPr userDrawn="1"/>
          </p:nvGrpSpPr>
          <p:grpSpPr bwMode="auto">
            <a:xfrm rot="2913403">
              <a:off x="5210" y="359"/>
              <a:ext cx="88" cy="83"/>
              <a:chOff x="3452" y="878"/>
              <a:chExt cx="402" cy="342"/>
            </a:xfrm>
          </p:grpSpPr>
          <p:sp>
            <p:nvSpPr>
              <p:cNvPr id="1143" name="Oval 119"/>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4" name="Oval 120"/>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5" name="Oval 121"/>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6" name="Group 122"/>
            <p:cNvGrpSpPr/>
            <p:nvPr userDrawn="1"/>
          </p:nvGrpSpPr>
          <p:grpSpPr bwMode="auto">
            <a:xfrm rot="-29488389">
              <a:off x="5212" y="46"/>
              <a:ext cx="88" cy="83"/>
              <a:chOff x="3452" y="878"/>
              <a:chExt cx="402" cy="342"/>
            </a:xfrm>
          </p:grpSpPr>
          <p:sp>
            <p:nvSpPr>
              <p:cNvPr id="1147" name="Oval 123"/>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8" name="Oval 124"/>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9" name="Oval 125"/>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0" name="Group 126"/>
            <p:cNvGrpSpPr/>
            <p:nvPr userDrawn="1"/>
          </p:nvGrpSpPr>
          <p:grpSpPr bwMode="auto">
            <a:xfrm rot="-10069553">
              <a:off x="5089" y="95"/>
              <a:ext cx="97" cy="76"/>
              <a:chOff x="3452" y="878"/>
              <a:chExt cx="402" cy="342"/>
            </a:xfrm>
          </p:grpSpPr>
          <p:sp>
            <p:nvSpPr>
              <p:cNvPr id="1151" name="Oval 12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2" name="Oval 12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3" name="Oval 12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4" name="Group 130"/>
            <p:cNvGrpSpPr/>
            <p:nvPr userDrawn="1"/>
          </p:nvGrpSpPr>
          <p:grpSpPr bwMode="auto">
            <a:xfrm rot="-34314642">
              <a:off x="5041" y="204"/>
              <a:ext cx="97" cy="75"/>
              <a:chOff x="3452" y="878"/>
              <a:chExt cx="402" cy="342"/>
            </a:xfrm>
          </p:grpSpPr>
          <p:sp>
            <p:nvSpPr>
              <p:cNvPr id="1155" name="Oval 13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6" name="Oval 13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7" name="Oval 13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8" name="Group 134"/>
            <p:cNvGrpSpPr/>
            <p:nvPr userDrawn="1"/>
          </p:nvGrpSpPr>
          <p:grpSpPr bwMode="auto">
            <a:xfrm rot="-15041649">
              <a:off x="5085" y="304"/>
              <a:ext cx="88" cy="82"/>
              <a:chOff x="3452" y="878"/>
              <a:chExt cx="402" cy="342"/>
            </a:xfrm>
          </p:grpSpPr>
          <p:sp>
            <p:nvSpPr>
              <p:cNvPr id="1159" name="Oval 13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0" name="Oval 13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1" name="Oval 13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1162" name="Rectangle 138"/>
          <p:cNvSpPr>
            <a:spLocks noGrp="1" noChangeArrowheads="1"/>
          </p:cNvSpPr>
          <p:nvPr>
            <p:ph type="dt" sz="half" idx="2"/>
          </p:nvPr>
        </p:nvSpPr>
        <p:spPr bwMode="gray">
          <a:xfrm>
            <a:off x="457200" y="6324600"/>
            <a:ext cx="2133600" cy="244475"/>
          </a:xfrm>
          <a:prstGeom prst="rect">
            <a:avLst/>
          </a:prstGeom>
          <a:noFill/>
          <a:ln w="9525">
            <a:noFill/>
            <a:miter lim="800000"/>
          </a:ln>
          <a:effectLst/>
        </p:spPr>
        <p:txBody>
          <a:bodyPr vert="horz" wrap="square" lIns="91440" tIns="45720" rIns="91440" bIns="45720" numCol="1" anchor="t" anchorCtr="0" compatLnSpc="1"/>
          <a:lstStyle>
            <a:lvl1pPr>
              <a:defRPr sz="1000" b="1">
                <a:latin typeface="+mn-lt"/>
                <a:ea typeface="宋体" panose="02010600030101010101" pitchFamily="2" charset="-122"/>
              </a:defRPr>
            </a:lvl1pPr>
          </a:lstStyle>
          <a:p>
            <a:r>
              <a:rPr lang="en-US" altLang="zh-CN"/>
              <a:t>www.themegallery.com</a:t>
            </a:r>
            <a:endParaRPr lang="en-US" altLang="zh-CN"/>
          </a:p>
        </p:txBody>
      </p:sp>
      <p:sp>
        <p:nvSpPr>
          <p:cNvPr id="1175" name="Line 151"/>
          <p:cNvSpPr>
            <a:spLocks noChangeShapeType="1"/>
          </p:cNvSpPr>
          <p:nvPr/>
        </p:nvSpPr>
        <p:spPr bwMode="auto">
          <a:xfrm>
            <a:off x="0" y="762000"/>
            <a:ext cx="9144000" cy="0"/>
          </a:xfrm>
          <a:prstGeom prst="line">
            <a:avLst/>
          </a:prstGeom>
          <a:noFill/>
          <a:ln w="9525">
            <a:solidFill>
              <a:schemeClr val="tx2"/>
            </a:solidFill>
            <a:round/>
          </a:ln>
          <a:effectLst/>
        </p:spPr>
        <p:txBody>
          <a:bodyPr/>
          <a:lstStyle/>
          <a:p>
            <a:endParaRPr lang="zh-CN" altLang="en-US"/>
          </a:p>
        </p:txBody>
      </p:sp>
      <p:sp>
        <p:nvSpPr>
          <p:cNvPr id="1176" name="Line 152"/>
          <p:cNvSpPr>
            <a:spLocks noChangeShapeType="1"/>
          </p:cNvSpPr>
          <p:nvPr/>
        </p:nvSpPr>
        <p:spPr bwMode="auto">
          <a:xfrm>
            <a:off x="0" y="914400"/>
            <a:ext cx="9144000" cy="0"/>
          </a:xfrm>
          <a:prstGeom prst="line">
            <a:avLst/>
          </a:prstGeom>
          <a:noFill/>
          <a:ln w="9525">
            <a:solidFill>
              <a:schemeClr val="tx1"/>
            </a:solidFill>
            <a:round/>
          </a:ln>
          <a:effectLst/>
        </p:spPr>
        <p:txBody>
          <a:bodyPr/>
          <a:lstStyle/>
          <a:p>
            <a:endParaRPr lang="zh-CN" altLang="en-US"/>
          </a:p>
        </p:txBody>
      </p:sp>
      <p:sp>
        <p:nvSpPr>
          <p:cNvPr id="1177" name="Line 153"/>
          <p:cNvSpPr>
            <a:spLocks noChangeShapeType="1"/>
          </p:cNvSpPr>
          <p:nvPr/>
        </p:nvSpPr>
        <p:spPr bwMode="auto">
          <a:xfrm>
            <a:off x="0" y="6648450"/>
            <a:ext cx="9144000" cy="0"/>
          </a:xfrm>
          <a:prstGeom prst="line">
            <a:avLst/>
          </a:prstGeom>
          <a:noFill/>
          <a:ln w="9525">
            <a:solidFill>
              <a:schemeClr val="tx1"/>
            </a:solidFill>
            <a:round/>
          </a:ln>
          <a:effectLst/>
        </p:spPr>
        <p:txBody>
          <a:bodyPr/>
          <a:lstStyle/>
          <a:p>
            <a:endParaRPr lang="zh-CN" altLang="en-US"/>
          </a:p>
        </p:txBody>
      </p:sp>
      <p:sp>
        <p:nvSpPr>
          <p:cNvPr id="1178" name="Line 154"/>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1179" name="Line 155"/>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1181" name="Line 157"/>
          <p:cNvSpPr>
            <a:spLocks noChangeShapeType="1"/>
          </p:cNvSpPr>
          <p:nvPr/>
        </p:nvSpPr>
        <p:spPr bwMode="auto">
          <a:xfrm flipH="1">
            <a:off x="0" y="5105400"/>
            <a:ext cx="457200" cy="0"/>
          </a:xfrm>
          <a:prstGeom prst="line">
            <a:avLst/>
          </a:prstGeom>
          <a:noFill/>
          <a:ln w="9525">
            <a:solidFill>
              <a:schemeClr val="tx1"/>
            </a:solidFill>
            <a:round/>
          </a:ln>
          <a:effectLst/>
        </p:spPr>
        <p:txBody>
          <a:bodyPr/>
          <a:lstStyle/>
          <a:p>
            <a:endParaRPr lang="zh-CN" altLang="en-US"/>
          </a:p>
        </p:txBody>
      </p:sp>
      <p:sp>
        <p:nvSpPr>
          <p:cNvPr id="1182" name="Line 158"/>
          <p:cNvSpPr>
            <a:spLocks noChangeShapeType="1"/>
          </p:cNvSpPr>
          <p:nvPr/>
        </p:nvSpPr>
        <p:spPr bwMode="auto">
          <a:xfrm>
            <a:off x="1752600" y="6648450"/>
            <a:ext cx="0" cy="209550"/>
          </a:xfrm>
          <a:prstGeom prst="line">
            <a:avLst/>
          </a:prstGeom>
          <a:noFill/>
          <a:ln w="9525">
            <a:solidFill>
              <a:schemeClr val="tx1"/>
            </a:solidFill>
            <a:round/>
          </a:ln>
          <a:effectLst/>
        </p:spPr>
        <p:txBody>
          <a:bodyPr/>
          <a:lstStyle/>
          <a:p>
            <a:endParaRPr lang="zh-CN" altLang="en-US"/>
          </a:p>
        </p:txBody>
      </p:sp>
      <p:sp>
        <p:nvSpPr>
          <p:cNvPr id="1183" name="Line 159"/>
          <p:cNvSpPr>
            <a:spLocks noChangeShapeType="1"/>
          </p:cNvSpPr>
          <p:nvPr/>
        </p:nvSpPr>
        <p:spPr bwMode="auto">
          <a:xfrm>
            <a:off x="8763000" y="6019800"/>
            <a:ext cx="381000" cy="0"/>
          </a:xfrm>
          <a:prstGeom prst="line">
            <a:avLst/>
          </a:prstGeom>
          <a:noFill/>
          <a:ln w="9525">
            <a:solidFill>
              <a:schemeClr val="tx1"/>
            </a:solidFill>
            <a:round/>
          </a:ln>
          <a:effectLst/>
        </p:spPr>
        <p:txBody>
          <a:body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2800" b="1" i="1">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8" name="Rectangle 10"/>
          <p:cNvSpPr>
            <a:spLocks noChangeArrowheads="1"/>
          </p:cNvSpPr>
          <p:nvPr userDrawn="1"/>
        </p:nvSpPr>
        <p:spPr bwMode="auto">
          <a:xfrm>
            <a:off x="0" y="0"/>
            <a:ext cx="9144000" cy="914400"/>
          </a:xfrm>
          <a:prstGeom prst="rect">
            <a:avLst/>
          </a:prstGeom>
          <a:gradFill rotWithShape="1">
            <a:gsLst>
              <a:gs pos="0">
                <a:srgbClr val="1C226E"/>
              </a:gs>
              <a:gs pos="100000">
                <a:srgbClr val="6666FF"/>
              </a:gs>
            </a:gsLst>
            <a:lin ang="0" scaled="1"/>
          </a:gradFill>
          <a:ln w="9525">
            <a:solidFill>
              <a:schemeClr val="tx1"/>
            </a:solidFill>
            <a:miter lim="800000"/>
          </a:ln>
          <a:effectLst/>
        </p:spPr>
        <p:txBody>
          <a:bodyPr wrap="none" anchor="ctr"/>
          <a:lstStyle/>
          <a:p>
            <a:pPr algn="ctr" rtl="0" fontAlgn="base">
              <a:spcBef>
                <a:spcPct val="0"/>
              </a:spcBef>
              <a:spcAft>
                <a:spcPct val="0"/>
              </a:spcAft>
            </a:pPr>
            <a:endParaRPr lang="zh-CN" altLang="zh-CN" kern="1200">
              <a:solidFill>
                <a:srgbClr val="000000"/>
              </a:solidFill>
              <a:latin typeface="Arial" panose="020B0604020202020204" pitchFamily="34" charset="0"/>
              <a:ea typeface="宋体" panose="02010600030101010101" pitchFamily="2" charset="-122"/>
              <a:cs typeface="+mn-cs"/>
            </a:endParaRPr>
          </a:p>
        </p:txBody>
      </p:sp>
      <p:sp>
        <p:nvSpPr>
          <p:cNvPr id="7170" name="Rectangle 2"/>
          <p:cNvSpPr>
            <a:spLocks noGrp="1" noChangeArrowheads="1"/>
          </p:cNvSpPr>
          <p:nvPr>
            <p:ph type="title"/>
          </p:nvPr>
        </p:nvSpPr>
        <p:spPr bwMode="auto">
          <a:xfrm>
            <a:off x="228600" y="228600"/>
            <a:ext cx="4648200" cy="533400"/>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7171" name="Rectangle 3"/>
          <p:cNvSpPr>
            <a:spLocks noGrp="1" noChangeArrowheads="1"/>
          </p:cNvSpPr>
          <p:nvPr>
            <p:ph type="body" idx="1"/>
          </p:nvPr>
        </p:nvSpPr>
        <p:spPr bwMode="auto">
          <a:xfrm>
            <a:off x="381000" y="1600200"/>
            <a:ext cx="8229600" cy="4525963"/>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algn="l"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rtl="0" fontAlgn="base">
              <a:spcBef>
                <a:spcPct val="0"/>
              </a:spcBef>
              <a:spcAft>
                <a:spcPct val="0"/>
              </a:spcAft>
            </a:pPr>
            <a:fld id="{03A1AB72-72F7-4F38-8B2D-04E56662DE9B}" type="slidenum">
              <a:rPr lang="en-US" altLang="zh-CN" kern="1200">
                <a:solidFill>
                  <a:srgbClr val="000000"/>
                </a:solidFill>
                <a:latin typeface="Arial" panose="020B0604020202020204" pitchFamily="34" charset="0"/>
                <a:ea typeface="宋体" panose="02010600030101010101" pitchFamily="2" charset="-122"/>
                <a:cs typeface="+mn-cs"/>
              </a:rPr>
            </a:fld>
            <a:endParaRPr lang="en-US" altLang="zh-CN" kern="1200">
              <a:solidFill>
                <a:srgbClr val="000000"/>
              </a:solidFill>
              <a:latin typeface="Arial" panose="020B0604020202020204" pitchFamily="34" charset="0"/>
              <a:ea typeface="宋体" panose="02010600030101010101" pitchFamily="2" charset="-122"/>
              <a:cs typeface="+mn-cs"/>
            </a:endParaRPr>
          </a:p>
        </p:txBody>
      </p:sp>
      <p:graphicFrame>
        <p:nvGraphicFramePr>
          <p:cNvPr id="7175" name="Object 7"/>
          <p:cNvGraphicFramePr>
            <a:graphicFrameLocks noChangeAspect="1"/>
          </p:cNvGraphicFramePr>
          <p:nvPr/>
        </p:nvGraphicFramePr>
        <p:xfrm>
          <a:off x="457200" y="4648200"/>
          <a:ext cx="1000125" cy="1492250"/>
        </p:xfrm>
        <a:graphic>
          <a:graphicData uri="http://schemas.openxmlformats.org/presentationml/2006/ole">
            <mc:AlternateContent xmlns:mc="http://schemas.openxmlformats.org/markup-compatibility/2006">
              <mc:Choice xmlns:v="urn:schemas-microsoft-com:vml" Requires="v">
                <p:oleObj spid="_x0000_s1025" name="Image" r:id="rId12" imgW="3733800" imgH="5575300" progId="">
                  <p:embed/>
                </p:oleObj>
              </mc:Choice>
              <mc:Fallback>
                <p:oleObj name="Image" r:id="rId12" imgW="3733800" imgH="5575300" progId="">
                  <p:embed/>
                  <p:pic>
                    <p:nvPicPr>
                      <p:cNvPr id="0" name="图片 1024"/>
                      <p:cNvPicPr>
                        <a:picLocks noChangeAspect="1"/>
                      </p:cNvPicPr>
                      <p:nvPr/>
                    </p:nvPicPr>
                    <p:blipFill>
                      <a:blip r:embed="rId13"/>
                      <a:stretch>
                        <a:fillRect/>
                      </a:stretch>
                    </p:blipFill>
                    <p:spPr>
                      <a:xfrm>
                        <a:off x="457200" y="4648200"/>
                        <a:ext cx="1000125" cy="1492250"/>
                      </a:xfrm>
                      <a:prstGeom prst="rect">
                        <a:avLst/>
                      </a:prstGeom>
                      <a:noFill/>
                      <a:ln w="9525">
                        <a:noFill/>
                      </a:ln>
                    </p:spPr>
                  </p:pic>
                </p:oleObj>
              </mc:Fallback>
            </mc:AlternateContent>
          </a:graphicData>
        </a:graphic>
      </p:graphicFrame>
      <p:pic>
        <p:nvPicPr>
          <p:cNvPr id="7179" name="Picture 11" descr="工程学院_蓝色白底"/>
          <p:cNvPicPr>
            <a:picLocks noChangeAspect="1" noChangeArrowheads="1"/>
          </p:cNvPicPr>
          <p:nvPr userDrawn="1"/>
        </p:nvPicPr>
        <p:blipFill>
          <a:blip r:embed="rId14" cstate="print"/>
          <a:srcRect/>
          <a:stretch>
            <a:fillRect/>
          </a:stretch>
        </p:blipFill>
        <p:spPr bwMode="auto">
          <a:xfrm>
            <a:off x="5715000" y="0"/>
            <a:ext cx="838200" cy="815975"/>
          </a:xfrm>
          <a:prstGeom prst="rect">
            <a:avLst/>
          </a:prstGeom>
          <a:noFill/>
        </p:spPr>
      </p:pic>
      <p:pic>
        <p:nvPicPr>
          <p:cNvPr id="7180" name="Picture 12" descr="书法学校名"/>
          <p:cNvPicPr>
            <a:picLocks noChangeAspect="1" noChangeArrowheads="1"/>
          </p:cNvPicPr>
          <p:nvPr userDrawn="1"/>
        </p:nvPicPr>
        <p:blipFill>
          <a:blip r:embed="rId15" cstate="print"/>
          <a:srcRect/>
          <a:stretch>
            <a:fillRect/>
          </a:stretch>
        </p:blipFill>
        <p:spPr bwMode="auto">
          <a:xfrm>
            <a:off x="6629400" y="9525"/>
            <a:ext cx="2438400" cy="577850"/>
          </a:xfrm>
          <a:prstGeom prst="rect">
            <a:avLst/>
          </a:prstGeom>
          <a:noFill/>
        </p:spPr>
      </p:pic>
      <p:sp>
        <p:nvSpPr>
          <p:cNvPr id="7181" name="Text Box 13"/>
          <p:cNvSpPr txBox="1">
            <a:spLocks noChangeArrowheads="1"/>
          </p:cNvSpPr>
          <p:nvPr userDrawn="1"/>
        </p:nvSpPr>
        <p:spPr bwMode="auto">
          <a:xfrm>
            <a:off x="6400800" y="511175"/>
            <a:ext cx="2743200" cy="274638"/>
          </a:xfrm>
          <a:prstGeom prst="rect">
            <a:avLst/>
          </a:prstGeom>
          <a:noFill/>
          <a:ln w="9525">
            <a:noFill/>
            <a:miter lim="800000"/>
          </a:ln>
          <a:effectLst/>
        </p:spPr>
        <p:txBody>
          <a:bodyPr>
            <a:spAutoFit/>
          </a:bodyPr>
          <a:lstStyle/>
          <a:p>
            <a:pPr algn="l" rtl="0" fontAlgn="base">
              <a:spcBef>
                <a:spcPct val="50000"/>
              </a:spcBef>
              <a:spcAft>
                <a:spcPct val="0"/>
              </a:spcAft>
            </a:pPr>
            <a:r>
              <a:rPr lang="en-US" altLang="zh-CN" sz="1200" b="1" kern="1200">
                <a:solidFill>
                  <a:srgbClr val="FFFFFF"/>
                </a:solidFill>
                <a:latin typeface="黑体" panose="02010609060101010101" pitchFamily="2" charset="-122"/>
                <a:ea typeface="黑体" panose="02010609060101010101" pitchFamily="2" charset="-122"/>
                <a:cs typeface="+mn-cs"/>
              </a:rPr>
              <a:t>CHANGCHUN INSTITUTE OF TECHNOLOGY</a:t>
            </a:r>
            <a:endParaRPr lang="en-US" altLang="zh-CN" sz="1200" b="1" kern="1200">
              <a:solidFill>
                <a:srgbClr val="FFFFFF"/>
              </a:solidFill>
              <a:latin typeface="黑体" panose="02010609060101010101" pitchFamily="2" charset="-122"/>
              <a:ea typeface="黑体" panose="02010609060101010101" pitchFamily="2" charset="-122"/>
              <a:cs typeface="+mn-cs"/>
            </a:endParaRPr>
          </a:p>
        </p:txBody>
      </p:sp>
      <p:sp>
        <p:nvSpPr>
          <p:cNvPr id="7182" name="Line 14"/>
          <p:cNvSpPr>
            <a:spLocks noChangeShapeType="1"/>
          </p:cNvSpPr>
          <p:nvPr userDrawn="1"/>
        </p:nvSpPr>
        <p:spPr bwMode="auto">
          <a:xfrm>
            <a:off x="6553200" y="511175"/>
            <a:ext cx="2286000" cy="0"/>
          </a:xfrm>
          <a:prstGeom prst="line">
            <a:avLst/>
          </a:prstGeom>
          <a:noFill/>
          <a:ln w="19050">
            <a:solidFill>
              <a:schemeClr val="bg1"/>
            </a:solidFill>
            <a:round/>
          </a:ln>
          <a:effectLst/>
        </p:spPr>
        <p:txBody>
          <a:bodyPr/>
          <a:lstStyle/>
          <a:p>
            <a:pPr algn="l" rtl="0" fontAlgn="base">
              <a:spcBef>
                <a:spcPct val="0"/>
              </a:spcBef>
              <a:spcAft>
                <a:spcPct val="0"/>
              </a:spcAft>
            </a:pPr>
            <a:endParaRPr lang="zh-CN" altLang="en-US" kern="1200">
              <a:solidFill>
                <a:srgbClr val="000000"/>
              </a:solidFill>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2pPr>
      <a:lvl3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3pPr>
      <a:lvl4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4pPr>
      <a:lvl5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5pPr>
      <a:lvl6pPr marL="4572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6pPr>
      <a:lvl7pPr marL="9144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7pPr>
      <a:lvl8pPr marL="13716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8pPr>
      <a:lvl9pPr marL="18288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5.wmf"/><Relationship Id="rId1"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3.png"/><Relationship Id="rId1" Type="http://schemas.openxmlformats.org/officeDocument/2006/relationships/image" Target="../media/image22.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png"/><Relationship Id="rId1" Type="http://schemas.openxmlformats.org/officeDocument/2006/relationships/image" Target="../media/image25.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3.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png"/><Relationship Id="rId1" Type="http://schemas.openxmlformats.org/officeDocument/2006/relationships/image" Target="../media/image3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2.png"/><Relationship Id="rId1" Type="http://schemas.openxmlformats.org/officeDocument/2006/relationships/image" Target="../media/image4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5.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2" descr="computer_connection_lg_nwm"/>
          <p:cNvPicPr>
            <a:picLocks noChangeAspect="1" noChangeArrowheads="1" noCrop="1"/>
          </p:cNvPicPr>
          <p:nvPr/>
        </p:nvPicPr>
        <p:blipFill>
          <a:blip r:embed="rId1" cstate="print"/>
          <a:srcRect/>
          <a:stretch>
            <a:fillRect/>
          </a:stretch>
        </p:blipFill>
        <p:spPr bwMode="auto">
          <a:xfrm>
            <a:off x="611560" y="4221088"/>
            <a:ext cx="2445529" cy="2276872"/>
          </a:xfrm>
          <a:prstGeom prst="rect">
            <a:avLst/>
          </a:prstGeom>
          <a:noFill/>
          <a:ln w="9525">
            <a:noFill/>
            <a:miter lim="800000"/>
            <a:headEnd/>
            <a:tailEnd/>
          </a:ln>
        </p:spPr>
      </p:pic>
      <p:sp>
        <p:nvSpPr>
          <p:cNvPr id="2050" name="Rectangle 2"/>
          <p:cNvSpPr>
            <a:spLocks noGrp="1" noChangeArrowheads="1"/>
          </p:cNvSpPr>
          <p:nvPr>
            <p:ph type="ctrTitle"/>
          </p:nvPr>
        </p:nvSpPr>
        <p:spPr>
          <a:xfrm>
            <a:off x="611560" y="1316025"/>
            <a:ext cx="8286808" cy="2398727"/>
          </a:xfrm>
        </p:spPr>
        <p:txBody>
          <a:bodyPr/>
          <a:lstStyle/>
          <a:p>
            <a:r>
              <a:rPr lang="zh-CN" altLang="en-US" sz="8800" i="0" dirty="0" smtClean="0">
                <a:solidFill>
                  <a:schemeClr val="accent5">
                    <a:lumMod val="50000"/>
                  </a:schemeClr>
                </a:solidFill>
                <a:latin typeface="隶书" panose="02010509060101010101" pitchFamily="49" charset="-122"/>
                <a:ea typeface="隶书" panose="02010509060101010101" pitchFamily="49" charset="-122"/>
              </a:rPr>
              <a:t>文献检索</a:t>
            </a:r>
            <a:endParaRPr lang="en-US" altLang="zh-CN" sz="8800" i="0" dirty="0">
              <a:solidFill>
                <a:schemeClr val="accent5">
                  <a:lumMod val="50000"/>
                </a:schemeClr>
              </a:solidFill>
              <a:latin typeface="隶书" panose="02010509060101010101" pitchFamily="49" charset="-122"/>
              <a:ea typeface="隶书" panose="02010509060101010101" pitchFamily="49" charset="-122"/>
            </a:endParaRPr>
          </a:p>
        </p:txBody>
      </p:sp>
      <p:sp>
        <p:nvSpPr>
          <p:cNvPr id="4" name="矩形 3"/>
          <p:cNvSpPr/>
          <p:nvPr/>
        </p:nvSpPr>
        <p:spPr>
          <a:xfrm>
            <a:off x="3714744" y="5286388"/>
            <a:ext cx="2000264" cy="100013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7" name="Picture 52" descr="컴퓨터"/>
          <p:cNvPicPr>
            <a:picLocks noChangeAspect="1" noChangeArrowheads="1"/>
          </p:cNvPicPr>
          <p:nvPr/>
        </p:nvPicPr>
        <p:blipFill>
          <a:blip r:embed="rId2" cstate="print"/>
          <a:srcRect/>
          <a:stretch>
            <a:fillRect/>
          </a:stretch>
        </p:blipFill>
        <p:spPr bwMode="auto">
          <a:xfrm>
            <a:off x="1403648" y="1052736"/>
            <a:ext cx="1224136" cy="1346915"/>
          </a:xfrm>
          <a:prstGeom prst="rect">
            <a:avLst/>
          </a:prstGeom>
          <a:noFill/>
          <a:ln w="9525">
            <a:noFill/>
            <a:miter lim="800000"/>
            <a:headEnd/>
            <a:tailEnd/>
          </a:ln>
        </p:spPr>
      </p:pic>
      <p:sp>
        <p:nvSpPr>
          <p:cNvPr id="9" name="Text Box 5"/>
          <p:cNvSpPr txBox="1">
            <a:spLocks noChangeArrowheads="1"/>
          </p:cNvSpPr>
          <p:nvPr/>
        </p:nvSpPr>
        <p:spPr bwMode="auto">
          <a:xfrm>
            <a:off x="1071538" y="4357694"/>
            <a:ext cx="7696200" cy="1323439"/>
          </a:xfrm>
          <a:prstGeom prst="rect">
            <a:avLst/>
          </a:prstGeom>
          <a:noFill/>
          <a:ln w="9525">
            <a:noFill/>
            <a:miter lim="800000"/>
          </a:ln>
        </p:spPr>
        <p:txBody>
          <a:bodyPr>
            <a:spAutoFit/>
          </a:bodyPr>
          <a:lstStyle/>
          <a:p>
            <a:pPr algn="ctr">
              <a:defRPr/>
            </a:pPr>
            <a:r>
              <a:rPr lang="zh-CN" altLang="en-US" sz="4000" b="1" dirty="0" smtClean="0">
                <a:solidFill>
                  <a:schemeClr val="accent5">
                    <a:lumMod val="50000"/>
                  </a:schemeClr>
                </a:solidFill>
                <a:latin typeface="隶书" panose="02010509060101010101" pitchFamily="49" charset="-122"/>
                <a:ea typeface="隶书" panose="02010509060101010101" pitchFamily="49" charset="-122"/>
              </a:rPr>
              <a:t>图书馆   郭秀梅</a:t>
            </a:r>
            <a:endParaRPr lang="zh-CN" altLang="en-US" sz="4000" b="1" dirty="0">
              <a:solidFill>
                <a:schemeClr val="accent5">
                  <a:lumMod val="50000"/>
                </a:schemeClr>
              </a:solidFill>
              <a:latin typeface="隶书" panose="02010509060101010101" pitchFamily="49" charset="-122"/>
              <a:ea typeface="隶书" panose="02010509060101010101" pitchFamily="49" charset="-122"/>
            </a:endParaRPr>
          </a:p>
          <a:p>
            <a:pPr algn="ctr">
              <a:defRPr/>
            </a:pPr>
            <a:endParaRPr lang="zh-CN" altLang="en-US" sz="4000" b="1" dirty="0">
              <a:solidFill>
                <a:schemeClr val="accent2"/>
              </a:solidFill>
              <a:latin typeface="隶书" panose="02010509060101010101" pitchFamily="49" charset="-122"/>
              <a:ea typeface="隶书" panose="02010509060101010101" pitchFamily="49" charset="-122"/>
            </a:endParaRPr>
          </a:p>
        </p:txBody>
      </p:sp>
    </p:spTree>
  </p:cSld>
  <p:clrMapOvr>
    <a:masterClrMapping/>
  </p:clrMapOvr>
  <p:transition advTm="795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4" descr="_DSC6552.JPG"/>
          <p:cNvPicPr>
            <a:picLocks noChangeAspect="1"/>
          </p:cNvPicPr>
          <p:nvPr/>
        </p:nvPicPr>
        <p:blipFill>
          <a:blip r:embed="rId1"/>
          <a:srcRect/>
          <a:stretch>
            <a:fillRect/>
          </a:stretch>
        </p:blipFill>
        <p:spPr bwMode="auto">
          <a:xfrm>
            <a:off x="0" y="0"/>
            <a:ext cx="9144000" cy="647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descr="IMG_0650.JPG"/>
          <p:cNvPicPr>
            <a:picLocks noChangeAspect="1"/>
          </p:cNvPicPr>
          <p:nvPr/>
        </p:nvPicPr>
        <p:blipFill>
          <a:blip r:embed="rId1"/>
          <a:srcRect/>
          <a:stretch>
            <a:fillRect/>
          </a:stretch>
        </p:blipFill>
        <p:spPr bwMode="auto">
          <a:xfrm>
            <a:off x="0" y="0"/>
            <a:ext cx="92868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1"/>
          <a:srcRect/>
          <a:stretch>
            <a:fillRect/>
          </a:stretch>
        </p:blipFill>
        <p:spPr bwMode="auto">
          <a:xfrm>
            <a:off x="0" y="266700"/>
            <a:ext cx="9144000" cy="659130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1"/>
          <a:srcRect/>
          <a:stretch>
            <a:fillRect/>
          </a:stretch>
        </p:blipFill>
        <p:spPr bwMode="auto">
          <a:xfrm>
            <a:off x="0" y="161925"/>
            <a:ext cx="9144000" cy="634365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2"/>
          <p:cNvSpPr txBox="1"/>
          <p:nvPr/>
        </p:nvSpPr>
        <p:spPr bwMode="gray">
          <a:xfrm>
            <a:off x="827118" y="1208088"/>
            <a:ext cx="8102600" cy="2878137"/>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浏览不同文献获益不同</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期刊：最新科研动态</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专著：系统、全面、深入  专题知识</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zh-CN" altLang="en-US" sz="3600" b="1" dirty="0">
              <a:latin typeface="黑体" panose="02010609060101010101" pitchFamily="2" charset="-122"/>
              <a:ea typeface="黑体" panose="02010609060101010101" pitchFamily="2" charset="-122"/>
            </a:endParaRPr>
          </a:p>
        </p:txBody>
      </p:sp>
      <p:sp>
        <p:nvSpPr>
          <p:cNvPr id="6" name="标题 2"/>
          <p:cNvSpPr txBox="1"/>
          <p:nvPr/>
        </p:nvSpPr>
        <p:spPr bwMode="gray">
          <a:xfrm>
            <a:off x="844550" y="4344988"/>
            <a:ext cx="6934200" cy="771525"/>
          </a:xfrm>
          <a:prstGeom prst="rect">
            <a:avLst/>
          </a:prstGeom>
          <a:noFill/>
          <a:ln w="9525">
            <a:noFill/>
            <a:miter lim="800000"/>
          </a:ln>
        </p:spPr>
        <p:txBody>
          <a:bodyPr lIns="0" rIns="0"/>
          <a:lstStyle/>
          <a:p>
            <a:pPr eaLnBrk="0" hangingPunct="0">
              <a:lnSpc>
                <a:spcPct val="90000"/>
              </a:lnSpc>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时间  浏览对象范围所限  偶然性</a:t>
            </a:r>
            <a:endParaRPr lang="zh-CN" altLang="en-US" sz="3200" b="1"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735013" y="1055688"/>
            <a:ext cx="7766077" cy="2949575"/>
          </a:xfrm>
          <a:prstGeom prst="rect">
            <a:avLst/>
          </a:prstGeom>
          <a:noFill/>
          <a:ln w="9525">
            <a:noFill/>
            <a:miter lim="800000"/>
          </a:ln>
        </p:spPr>
        <p:txBody>
          <a:bodyPr lIns="0" rIns="0"/>
          <a:lstStyle/>
          <a:p>
            <a:pPr eaLnBrk="0" hangingPunct="0">
              <a:lnSpc>
                <a:spcPct val="90000"/>
              </a:lnSpc>
              <a:defRPr/>
            </a:pPr>
            <a:r>
              <a:rPr lang="en-US" altLang="zh-CN"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3</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引文追踪法</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从</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现有文献出发，以其后所附参考文献为线索，去追踪、查找相关文献的方法。</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4548188" y="1146175"/>
            <a:ext cx="4144962" cy="5149850"/>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1"/>
          <a:srcRect/>
          <a:stretch>
            <a:fillRect/>
          </a:stretch>
        </p:blipFill>
        <p:spPr bwMode="auto">
          <a:xfrm>
            <a:off x="138113" y="0"/>
            <a:ext cx="8785225" cy="64468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555625" y="161925"/>
            <a:ext cx="7280275" cy="6215063"/>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7" name="Oval 5"/>
          <p:cNvSpPr>
            <a:spLocks noChangeArrowheads="1"/>
          </p:cNvSpPr>
          <p:nvPr/>
        </p:nvSpPr>
        <p:spPr bwMode="auto">
          <a:xfrm>
            <a:off x="717550" y="868363"/>
            <a:ext cx="3900488" cy="509587"/>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1"/>
          <a:srcRect/>
          <a:stretch>
            <a:fillRect/>
          </a:stretch>
        </p:blipFill>
        <p:spPr bwMode="auto">
          <a:xfrm>
            <a:off x="0" y="161925"/>
            <a:ext cx="9144000" cy="633095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bwMode="auto">
          <a:xfrm>
            <a:off x="2714625" y="142852"/>
            <a:ext cx="3000375" cy="681037"/>
          </a:xfrm>
          <a:prstGeom prst="rect">
            <a:avLst/>
          </a:prstGeom>
          <a:noFill/>
          <a:ln w="9525">
            <a:noFill/>
            <a:miter lim="800000"/>
          </a:ln>
        </p:spPr>
        <p:txBody>
          <a:bodyPr anchor="ctr"/>
          <a:lstStyle/>
          <a:p>
            <a:pPr algn="ctr" eaLnBrk="0" hangingPunct="0">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cs typeface="+mj-cs"/>
              </a:rPr>
              <a:t>练 习 题</a:t>
            </a:r>
            <a:endParaRPr lang="zh-CN" altLang="en-US" sz="3200" b="1" kern="0" dirty="0">
              <a:solidFill>
                <a:schemeClr val="accent1">
                  <a:lumMod val="75000"/>
                </a:schemeClr>
              </a:solidFill>
              <a:latin typeface="黑体" panose="02010609060101010101" pitchFamily="2" charset="-122"/>
              <a:ea typeface="黑体" panose="02010609060101010101" pitchFamily="2" charset="-122"/>
              <a:cs typeface="+mj-cs"/>
            </a:endParaRPr>
          </a:p>
        </p:txBody>
      </p:sp>
      <p:sp>
        <p:nvSpPr>
          <p:cNvPr id="7171" name="矩形 3"/>
          <p:cNvSpPr>
            <a:spLocks noChangeArrowheads="1"/>
          </p:cNvSpPr>
          <p:nvPr/>
        </p:nvSpPr>
        <p:spPr bwMode="auto">
          <a:xfrm>
            <a:off x="630238" y="1119188"/>
            <a:ext cx="7785100" cy="1076325"/>
          </a:xfrm>
          <a:prstGeom prst="rect">
            <a:avLst/>
          </a:prstGeom>
          <a:noFill/>
          <a:ln w="9525">
            <a:noFill/>
            <a:miter lim="800000"/>
          </a:ln>
        </p:spPr>
        <p:txBody>
          <a:bodyPr>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广义的文献检索包括（    ）和（    ）两个过程</a:t>
            </a:r>
            <a:r>
              <a:rPr lang="en-US" altLang="zh-CN" sz="3200" dirty="0">
                <a:solidFill>
                  <a:schemeClr val="accent1">
                    <a:lumMod val="75000"/>
                  </a:schemeClr>
                </a:solidFill>
                <a:latin typeface="黑体" panose="02010609060101010101" pitchFamily="2" charset="-122"/>
                <a:ea typeface="黑体" panose="02010609060101010101" pitchFamily="2"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狭义的文献检索是指（    ）。</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
        <p:nvSpPr>
          <p:cNvPr id="7172" name="矩形 5"/>
          <p:cNvSpPr>
            <a:spLocks noChangeArrowheads="1"/>
          </p:cNvSpPr>
          <p:nvPr/>
        </p:nvSpPr>
        <p:spPr bwMode="auto">
          <a:xfrm>
            <a:off x="671513" y="2320925"/>
            <a:ext cx="7997825" cy="1631950"/>
          </a:xfrm>
          <a:prstGeom prst="rect">
            <a:avLst/>
          </a:prstGeom>
          <a:noFill/>
          <a:ln w="9525">
            <a:noFill/>
            <a:miter lim="800000"/>
          </a:ln>
        </p:spPr>
        <p:txBody>
          <a:bodyPr>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2.</a:t>
            </a:r>
            <a:r>
              <a:rPr lang="zh-CN" altLang="en-US" sz="3200" dirty="0">
                <a:solidFill>
                  <a:schemeClr val="accent1">
                    <a:lumMod val="75000"/>
                  </a:schemeClr>
                </a:solidFill>
                <a:latin typeface="黑体" panose="02010609060101010101" pitchFamily="2" charset="-122"/>
                <a:ea typeface="黑体" panose="02010609060101010101" pitchFamily="2" charset="-122"/>
              </a:rPr>
              <a:t>描述文献信息外部特征的检索语言有（                    ），描述文献信息内容特征的有</a:t>
            </a:r>
            <a:r>
              <a:rPr lang="zh-CN" altLang="en-US" sz="3600" dirty="0">
                <a:solidFill>
                  <a:schemeClr val="accent1">
                    <a:lumMod val="75000"/>
                  </a:schemeClr>
                </a:solidFill>
                <a:latin typeface="黑体" panose="02010609060101010101" pitchFamily="2" charset="-122"/>
                <a:ea typeface="黑体" panose="02010609060101010101" pitchFamily="2" charset="-122"/>
              </a:rPr>
              <a:t>（                  ）。</a:t>
            </a:r>
            <a:endParaRPr lang="en-US" altLang="zh-CN" sz="3600" dirty="0">
              <a:solidFill>
                <a:schemeClr val="accent1">
                  <a:lumMod val="75000"/>
                </a:schemeClr>
              </a:solidFill>
              <a:latin typeface="黑体" panose="02010609060101010101" pitchFamily="2" charset="-122"/>
              <a:ea typeface="黑体" panose="02010609060101010101" pitchFamily="2" charset="-122"/>
            </a:endParaRPr>
          </a:p>
        </p:txBody>
      </p:sp>
      <p:sp>
        <p:nvSpPr>
          <p:cNvPr id="7173" name="矩形 6"/>
          <p:cNvSpPr>
            <a:spLocks noChangeArrowheads="1"/>
          </p:cNvSpPr>
          <p:nvPr/>
        </p:nvSpPr>
        <p:spPr bwMode="auto">
          <a:xfrm>
            <a:off x="769938" y="5264150"/>
            <a:ext cx="7726362" cy="1076325"/>
          </a:xfrm>
          <a:prstGeom prst="rect">
            <a:avLst/>
          </a:prstGeom>
          <a:noFill/>
          <a:ln w="9525">
            <a:noFill/>
            <a:miter lim="800000"/>
          </a:ln>
        </p:spPr>
        <p:txBody>
          <a:bodyPr>
            <a:spAutoFit/>
          </a:bodyPr>
          <a:lstStyle/>
          <a:p>
            <a:r>
              <a:rPr lang="zh-CN" altLang="en-US" sz="3200" b="1" dirty="0">
                <a:solidFill>
                  <a:srgbClr val="0000FF"/>
                </a:solidFill>
                <a:latin typeface="楷体" panose="02010609060101010101" pitchFamily="49" charset="-122"/>
                <a:ea typeface="楷体" panose="02010609060101010101" pitchFamily="49" charset="-122"/>
              </a:rPr>
              <a:t>题名  著者  关键词  分类号  主题词  文献序号</a:t>
            </a:r>
            <a:endParaRPr lang="en-US" altLang="zh-CN" sz="3200" b="1" dirty="0">
              <a:solidFill>
                <a:srgbClr val="0000FF"/>
              </a:solidFill>
              <a:latin typeface="楷体" panose="02010609060101010101" pitchFamily="49" charset="-122"/>
              <a:ea typeface="楷体" panose="02010609060101010101" pitchFamily="49" charset="-122"/>
            </a:endParaRPr>
          </a:p>
        </p:txBody>
      </p:sp>
      <p:sp>
        <p:nvSpPr>
          <p:cNvPr id="8" name="标题 1"/>
          <p:cNvSpPr txBox="1"/>
          <p:nvPr/>
        </p:nvSpPr>
        <p:spPr bwMode="gray">
          <a:xfrm>
            <a:off x="5172075" y="1196975"/>
            <a:ext cx="1071563" cy="681038"/>
          </a:xfrm>
          <a:prstGeom prst="rect">
            <a:avLst/>
          </a:prstGeom>
          <a:noFill/>
          <a:ln w="9525">
            <a:noFill/>
            <a:miter lim="800000"/>
          </a:ln>
        </p:spPr>
        <p:txBody>
          <a:bodyPr lIns="0" rIns="0"/>
          <a:lstStyle/>
          <a:p>
            <a:pPr eaLnBrk="0" hangingPunct="0">
              <a:lnSpc>
                <a:spcPct val="90000"/>
              </a:lnSpc>
              <a:defRPr/>
            </a:pPr>
            <a:r>
              <a:rPr lang="zh-CN" altLang="en-US" sz="3200" b="1" kern="0" dirty="0" smtClean="0">
                <a:solidFill>
                  <a:srgbClr val="0000FF"/>
                </a:solidFill>
                <a:latin typeface="楷体" panose="02010609060101010101" pitchFamily="49" charset="-122"/>
                <a:ea typeface="楷体" panose="02010609060101010101" pitchFamily="49" charset="-122"/>
                <a:cs typeface="Arial" panose="020B0604020202020204" pitchFamily="34" charset="0"/>
              </a:rPr>
              <a:t>存储</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9" name="标题 1"/>
          <p:cNvSpPr txBox="1"/>
          <p:nvPr/>
        </p:nvSpPr>
        <p:spPr bwMode="gray">
          <a:xfrm>
            <a:off x="7235825" y="1176338"/>
            <a:ext cx="1071563" cy="681037"/>
          </a:xfrm>
          <a:prstGeom prst="rect">
            <a:avLst/>
          </a:prstGeom>
          <a:noFill/>
          <a:ln w="9525">
            <a:noFill/>
            <a:miter lim="800000"/>
          </a:ln>
        </p:spPr>
        <p:txBody>
          <a:bodyPr lIns="0" rIns="0"/>
          <a:lstStyle/>
          <a:p>
            <a:pPr eaLnBrk="0" hangingPunct="0">
              <a:lnSpc>
                <a:spcPct val="90000"/>
              </a:lnSpc>
              <a:defRPr/>
            </a:pP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检索</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10" name="标题 1"/>
          <p:cNvSpPr txBox="1"/>
          <p:nvPr/>
        </p:nvSpPr>
        <p:spPr bwMode="gray">
          <a:xfrm>
            <a:off x="1355725" y="2833688"/>
            <a:ext cx="4060825" cy="681037"/>
          </a:xfrm>
          <a:prstGeom prst="rect">
            <a:avLst/>
          </a:prstGeom>
          <a:noFill/>
          <a:ln w="9525">
            <a:noFill/>
            <a:miter lim="800000"/>
          </a:ln>
        </p:spPr>
        <p:txBody>
          <a:bodyPr lIns="0" rIns="0"/>
          <a:lstStyle/>
          <a:p>
            <a:pPr eaLnBrk="0" hangingPunct="0">
              <a:lnSpc>
                <a:spcPct val="90000"/>
              </a:lnSpc>
              <a:defRPr/>
            </a:pPr>
            <a:r>
              <a:rPr lang="zh-CN" altLang="en-US" sz="3200" b="1" dirty="0">
                <a:solidFill>
                  <a:srgbClr val="0000FF"/>
                </a:solidFill>
                <a:latin typeface="楷体" panose="02010609060101010101" pitchFamily="49" charset="-122"/>
                <a:ea typeface="楷体" panose="02010609060101010101" pitchFamily="49" charset="-122"/>
              </a:rPr>
              <a:t>题名 著者 文献序号</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11" name="标题 1"/>
          <p:cNvSpPr txBox="1"/>
          <p:nvPr/>
        </p:nvSpPr>
        <p:spPr bwMode="gray">
          <a:xfrm>
            <a:off x="3660775" y="3389313"/>
            <a:ext cx="4267200" cy="681037"/>
          </a:xfrm>
          <a:prstGeom prst="rect">
            <a:avLst/>
          </a:prstGeom>
          <a:noFill/>
          <a:ln w="9525">
            <a:noFill/>
            <a:miter lim="800000"/>
          </a:ln>
        </p:spPr>
        <p:txBody>
          <a:bodyPr lIns="0" rIns="0"/>
          <a:lstStyle/>
          <a:p>
            <a:pPr eaLnBrk="0" hangingPunct="0">
              <a:lnSpc>
                <a:spcPct val="90000"/>
              </a:lnSpc>
              <a:defRPr/>
            </a:pPr>
            <a:r>
              <a:rPr lang="zh-CN" altLang="en-US" sz="3200" b="1" dirty="0">
                <a:solidFill>
                  <a:srgbClr val="0000FF"/>
                </a:solidFill>
                <a:latin typeface="楷体" panose="02010609060101010101" pitchFamily="49" charset="-122"/>
                <a:ea typeface="楷体" panose="02010609060101010101" pitchFamily="49" charset="-122"/>
              </a:rPr>
              <a:t>关键词 分类号 主题词  </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12" name="标题 1"/>
          <p:cNvSpPr txBox="1"/>
          <p:nvPr/>
        </p:nvSpPr>
        <p:spPr bwMode="gray">
          <a:xfrm>
            <a:off x="6600825" y="1628775"/>
            <a:ext cx="1071563" cy="681038"/>
          </a:xfrm>
          <a:prstGeom prst="rect">
            <a:avLst/>
          </a:prstGeom>
          <a:noFill/>
          <a:ln w="9525">
            <a:noFill/>
            <a:miter lim="800000"/>
          </a:ln>
        </p:spPr>
        <p:txBody>
          <a:bodyPr lIns="0" rIns="0"/>
          <a:lstStyle/>
          <a:p>
            <a:pPr eaLnBrk="0" hangingPunct="0">
              <a:lnSpc>
                <a:spcPct val="90000"/>
              </a:lnSpc>
              <a:defRPr/>
            </a:pP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检索</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7179" name="矩形 4"/>
          <p:cNvSpPr>
            <a:spLocks noChangeArrowheads="1"/>
          </p:cNvSpPr>
          <p:nvPr/>
        </p:nvSpPr>
        <p:spPr bwMode="auto">
          <a:xfrm>
            <a:off x="714375" y="4044950"/>
            <a:ext cx="7908925" cy="1077913"/>
          </a:xfrm>
          <a:prstGeom prst="rect">
            <a:avLst/>
          </a:prstGeom>
          <a:noFill/>
          <a:ln w="9525">
            <a:noFill/>
            <a:miter lim="800000"/>
          </a:ln>
        </p:spPr>
        <p:txBody>
          <a:bodyPr>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3.</a:t>
            </a:r>
            <a:r>
              <a:rPr lang="zh-CN" altLang="en-US" sz="3200" dirty="0">
                <a:solidFill>
                  <a:schemeClr val="accent1">
                    <a:lumMod val="75000"/>
                  </a:schemeClr>
                </a:solidFill>
                <a:latin typeface="黑体" panose="02010609060101010101" pitchFamily="2" charset="-122"/>
                <a:ea typeface="黑体" panose="02010609060101010101" pitchFamily="2" charset="-122"/>
              </a:rPr>
              <a:t>检索艾滋病的中医药疗法方面的文献可选择的检索入口（                    ）。</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
        <p:nvSpPr>
          <p:cNvPr id="14" name="标题 1"/>
          <p:cNvSpPr txBox="1"/>
          <p:nvPr/>
        </p:nvSpPr>
        <p:spPr bwMode="gray">
          <a:xfrm>
            <a:off x="3592513" y="4560888"/>
            <a:ext cx="4268787" cy="681037"/>
          </a:xfrm>
          <a:prstGeom prst="rect">
            <a:avLst/>
          </a:prstGeom>
          <a:noFill/>
          <a:ln w="9525">
            <a:noFill/>
            <a:miter lim="800000"/>
          </a:ln>
        </p:spPr>
        <p:txBody>
          <a:bodyPr lIns="0" rIns="0"/>
          <a:lstStyle/>
          <a:p>
            <a:pPr eaLnBrk="0" hangingPunct="0">
              <a:lnSpc>
                <a:spcPct val="90000"/>
              </a:lnSpc>
              <a:defRPr/>
            </a:pPr>
            <a:r>
              <a:rPr lang="zh-CN" altLang="en-US" sz="3200" b="1" dirty="0">
                <a:solidFill>
                  <a:srgbClr val="0000FF"/>
                </a:solidFill>
                <a:latin typeface="楷体" panose="02010609060101010101" pitchFamily="49" charset="-122"/>
                <a:ea typeface="楷体" panose="02010609060101010101" pitchFamily="49" charset="-122"/>
              </a:rPr>
              <a:t>关键词 主题词 分类号</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1"/>
          <a:srcRect/>
          <a:stretch>
            <a:fillRect/>
          </a:stretch>
        </p:blipFill>
        <p:spPr bwMode="auto">
          <a:xfrm>
            <a:off x="312738" y="0"/>
            <a:ext cx="8634412" cy="651668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450850" y="207963"/>
            <a:ext cx="8056563" cy="5672137"/>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2"/>
          <p:cNvSpPr>
            <a:spLocks noGrp="1"/>
          </p:cNvSpPr>
          <p:nvPr>
            <p:ph type="ctrTitle" idx="4294967295"/>
          </p:nvPr>
        </p:nvSpPr>
        <p:spPr>
          <a:xfrm>
            <a:off x="642910" y="1142984"/>
            <a:ext cx="7772400" cy="1470025"/>
          </a:xfrm>
        </p:spPr>
        <p:txBody>
          <a:bodyPr/>
          <a:lstStyle/>
          <a:p>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引文</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追踪法从时间上来说，获取的信息越来越旧，且不全面、系统，但可以追根溯源，追踪科研发展轨迹。</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687388" y="998538"/>
            <a:ext cx="7115175" cy="2635250"/>
          </a:xfrm>
          <a:prstGeom prst="rect">
            <a:avLst/>
          </a:prstGeom>
          <a:noFill/>
          <a:ln w="9525">
            <a:noFill/>
            <a:miter lim="800000"/>
          </a:ln>
        </p:spPr>
        <p:txBody>
          <a:bodyPr lIns="0" rIns="0"/>
          <a:lstStyle/>
          <a:p>
            <a:pPr eaLnBrk="0" hangingPunct="0">
              <a:lnSpc>
                <a:spcPct val="90000"/>
              </a:lnSpc>
              <a:defRPr/>
            </a:pPr>
            <a:r>
              <a:rPr lang="en-US" altLang="zh-CN"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4</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综合法</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又</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叫循环法，综合运用前述方法获取文献信息。</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2"/>
          <p:cNvSpPr>
            <a:spLocks noGrp="1"/>
          </p:cNvSpPr>
          <p:nvPr>
            <p:ph type="ctrTitle" idx="4294967295"/>
          </p:nvPr>
        </p:nvSpPr>
        <p:spPr>
          <a:xfrm>
            <a:off x="714348" y="1214422"/>
            <a:ext cx="7772400" cy="2257425"/>
          </a:xfrm>
        </p:spPr>
        <p:txBody>
          <a:bodyPr/>
          <a:lstStyle/>
          <a:p>
            <a:r>
              <a:rPr lang="zh-CN" altLang="en-US" sz="36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二</a:t>
            </a:r>
            <a:r>
              <a:rPr lang="zh-CN" altLang="en-US"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、文献检索技术</a:t>
            </a:r>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6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计算机</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检索是通过计算机对一个或多个检索词进行运算查得所需文献。</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 name="标题 2"/>
          <p:cNvSpPr txBox="1"/>
          <p:nvPr/>
        </p:nvSpPr>
        <p:spPr bwMode="gray">
          <a:xfrm>
            <a:off x="700088" y="3457591"/>
            <a:ext cx="7772400" cy="2257425"/>
          </a:xfrm>
          <a:prstGeom prst="rect">
            <a:avLst/>
          </a:prstGeom>
          <a:noFill/>
          <a:ln w="9525">
            <a:noFill/>
            <a:miter lim="800000"/>
          </a:ln>
        </p:spPr>
        <p:txBody>
          <a:bodyPr lIns="0" rIns="0"/>
          <a:lstStyle/>
          <a:p>
            <a:pPr eaLnBrk="0" hangingPunct="0">
              <a:lnSpc>
                <a:spcPct val="90000"/>
              </a:lnSpc>
              <a:defRPr/>
            </a:pPr>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计算机</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检索技术就是为了能够有效表达信息需求的一系列可为人</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机共识的技术方法。</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2"/>
          <p:cNvSpPr>
            <a:spLocks noGrp="1"/>
          </p:cNvSpPr>
          <p:nvPr>
            <p:ph type="ctrTitle" idx="4294967295"/>
          </p:nvPr>
        </p:nvSpPr>
        <p:spPr>
          <a:xfrm>
            <a:off x="928662" y="1481146"/>
            <a:ext cx="7416800" cy="3090862"/>
          </a:xfrm>
        </p:spPr>
        <p:txBody>
          <a:bodyPr/>
          <a:lstStyle/>
          <a:p>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1</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布尔逻辑检索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利用</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布尔逻辑运算符对若干个检索词进行组合以表达检索要求的方法。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是</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计算机检索最基本、最重要的运算方式。</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4" name="矩形 3"/>
          <p:cNvSpPr>
            <a:spLocks noChangeArrowheads="1"/>
          </p:cNvSpPr>
          <p:nvPr/>
        </p:nvSpPr>
        <p:spPr bwMode="auto">
          <a:xfrm>
            <a:off x="1514504" y="4357694"/>
            <a:ext cx="7200900" cy="1570037"/>
          </a:xfrm>
          <a:prstGeom prst="rect">
            <a:avLst/>
          </a:prstGeom>
          <a:noFill/>
          <a:ln w="9525">
            <a:noFill/>
            <a:miter lim="800000"/>
          </a:ln>
        </p:spPr>
        <p:txBody>
          <a:bodyPr>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布尔逻辑运算符有三种：</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r>
              <a:rPr lang="zh-CN" altLang="en-US" sz="3200" dirty="0">
                <a:solidFill>
                  <a:schemeClr val="accent1">
                    <a:lumMod val="75000"/>
                  </a:schemeClr>
                </a:solidFill>
                <a:latin typeface="黑体" panose="02010609060101010101" pitchFamily="2" charset="-122"/>
                <a:ea typeface="黑体" panose="02010609060101010101" pitchFamily="2" charset="-122"/>
              </a:rPr>
              <a:t>逻辑与（</a:t>
            </a:r>
            <a:r>
              <a:rPr lang="en-US" altLang="zh-CN" sz="3200" dirty="0">
                <a:solidFill>
                  <a:schemeClr val="accent1">
                    <a:lumMod val="75000"/>
                  </a:schemeClr>
                </a:solidFill>
                <a:latin typeface="黑体" panose="02010609060101010101" pitchFamily="2" charset="-122"/>
                <a:ea typeface="黑体" panose="02010609060101010101" pitchFamily="2" charset="-122"/>
              </a:rPr>
              <a:t>AND</a:t>
            </a:r>
            <a:r>
              <a:rPr lang="zh-CN" altLang="en-US" sz="3200" dirty="0">
                <a:solidFill>
                  <a:schemeClr val="accent1">
                    <a:lumMod val="75000"/>
                  </a:schemeClr>
                </a:solidFill>
                <a:latin typeface="黑体" panose="02010609060101010101" pitchFamily="2" charset="-122"/>
                <a:ea typeface="黑体" panose="02010609060101010101" pitchFamily="2" charset="-122"/>
              </a:rPr>
              <a:t>）、逻辑或（</a:t>
            </a:r>
            <a:r>
              <a:rPr lang="en-US" altLang="zh-CN" sz="3200" dirty="0">
                <a:solidFill>
                  <a:schemeClr val="accent1">
                    <a:lumMod val="75000"/>
                  </a:schemeClr>
                </a:solidFill>
                <a:latin typeface="黑体" panose="02010609060101010101" pitchFamily="2" charset="-122"/>
                <a:ea typeface="黑体" panose="02010609060101010101" pitchFamily="2" charset="-122"/>
              </a:rPr>
              <a:t>OR</a:t>
            </a:r>
            <a:r>
              <a:rPr lang="zh-CN" altLang="en-US" sz="3200" dirty="0">
                <a:solidFill>
                  <a:schemeClr val="accent1">
                    <a:lumMod val="75000"/>
                  </a:schemeClr>
                </a:solidFill>
                <a:latin typeface="黑体" panose="02010609060101010101" pitchFamily="2" charset="-122"/>
                <a:ea typeface="黑体" panose="02010609060101010101" pitchFamily="2" charset="-122"/>
              </a:rPr>
              <a:t>）和逻辑非（</a:t>
            </a:r>
            <a:r>
              <a:rPr lang="en-US" altLang="zh-CN" sz="3200" dirty="0">
                <a:solidFill>
                  <a:schemeClr val="accent1">
                    <a:lumMod val="75000"/>
                  </a:schemeClr>
                </a:solidFill>
                <a:latin typeface="黑体" panose="02010609060101010101" pitchFamily="2" charset="-122"/>
                <a:ea typeface="黑体" panose="02010609060101010101" pitchFamily="2" charset="-122"/>
              </a:rPr>
              <a:t>NOT</a:t>
            </a:r>
            <a:r>
              <a:rPr lang="zh-CN" altLang="en-US" sz="3200" dirty="0">
                <a:solidFill>
                  <a:schemeClr val="accent1">
                    <a:lumMod val="75000"/>
                  </a:schemeClr>
                </a:solidFill>
                <a:latin typeface="黑体" panose="02010609060101010101" pitchFamily="2" charset="-122"/>
                <a:ea typeface="黑体" panose="02010609060101010101" pitchFamily="2" charset="-122"/>
              </a:rPr>
              <a:t>）。</a:t>
            </a:r>
            <a:endParaRPr lang="zh-CN" altLang="en-US" sz="3200"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标题 2"/>
          <p:cNvSpPr>
            <a:spLocks noGrp="1"/>
          </p:cNvSpPr>
          <p:nvPr>
            <p:ph type="ctrTitle" idx="4294967295"/>
          </p:nvPr>
        </p:nvSpPr>
        <p:spPr>
          <a:xfrm>
            <a:off x="1131913" y="1782763"/>
            <a:ext cx="7083425" cy="739775"/>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表示概念之间的交叉或限定关系。</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600" b="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30723" name="矩形 3"/>
          <p:cNvSpPr>
            <a:spLocks noChangeArrowheads="1"/>
          </p:cNvSpPr>
          <p:nvPr/>
        </p:nvSpPr>
        <p:spPr bwMode="auto">
          <a:xfrm>
            <a:off x="981089" y="1006475"/>
            <a:ext cx="5519737" cy="584200"/>
          </a:xfrm>
          <a:prstGeom prst="rect">
            <a:avLst/>
          </a:prstGeom>
          <a:noFill/>
          <a:ln w="9525">
            <a:noFill/>
            <a:miter lim="800000"/>
          </a:ln>
        </p:spPr>
        <p:txBody>
          <a:bodyPr wrap="none">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）逻辑与：符号为</a:t>
            </a:r>
            <a:r>
              <a:rPr lang="en-US" altLang="zh-CN" sz="3200" dirty="0">
                <a:solidFill>
                  <a:schemeClr val="accent1">
                    <a:lumMod val="75000"/>
                  </a:schemeClr>
                </a:solidFill>
                <a:latin typeface="黑体" panose="02010609060101010101" pitchFamily="2" charset="-122"/>
                <a:ea typeface="黑体" panose="02010609060101010101" pitchFamily="2" charset="-122"/>
              </a:rPr>
              <a:t>AND</a:t>
            </a:r>
            <a:r>
              <a:rPr lang="zh-CN" altLang="en-US" sz="3200" dirty="0">
                <a:solidFill>
                  <a:schemeClr val="accent1">
                    <a:lumMod val="75000"/>
                  </a:schemeClr>
                </a:solidFill>
                <a:latin typeface="黑体" panose="02010609060101010101" pitchFamily="2" charset="-122"/>
                <a:ea typeface="黑体" panose="02010609060101010101" pitchFamily="2" charset="-122"/>
              </a:rPr>
              <a:t>或*</a:t>
            </a:r>
            <a:r>
              <a:rPr lang="en-US" altLang="zh-CN" sz="3200" dirty="0">
                <a:solidFill>
                  <a:schemeClr val="accent1">
                    <a:lumMod val="75000"/>
                  </a:schemeClr>
                </a:solidFill>
                <a:latin typeface="黑体" panose="02010609060101010101" pitchFamily="2" charset="-122"/>
                <a:ea typeface="黑体" panose="02010609060101010101" pitchFamily="2" charset="-122"/>
              </a:rPr>
              <a:t> </a:t>
            </a:r>
            <a:endParaRPr lang="zh-CN" altLang="en-US" sz="3200" dirty="0">
              <a:solidFill>
                <a:schemeClr val="accent1">
                  <a:lumMod val="75000"/>
                </a:schemeClr>
              </a:solidFill>
              <a:ea typeface="宋体" panose="02010600030101010101" pitchFamily="2" charset="-122"/>
            </a:endParaRPr>
          </a:p>
        </p:txBody>
      </p:sp>
      <p:sp>
        <p:nvSpPr>
          <p:cNvPr id="30724" name="标题 2"/>
          <p:cNvSpPr txBox="1"/>
          <p:nvPr/>
        </p:nvSpPr>
        <p:spPr bwMode="gray">
          <a:xfrm>
            <a:off x="1198591" y="2606675"/>
            <a:ext cx="7373937" cy="2268538"/>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表达式 </a:t>
            </a:r>
            <a:r>
              <a:rPr lang="en-US" altLang="zh-CN" sz="3200" dirty="0">
                <a:solidFill>
                  <a:schemeClr val="accent1">
                    <a:lumMod val="75000"/>
                  </a:schemeClr>
                </a:solidFill>
                <a:latin typeface="黑体" panose="02010609060101010101" pitchFamily="2" charset="-122"/>
                <a:ea typeface="黑体" panose="02010609060101010101" pitchFamily="2" charset="-122"/>
              </a:rPr>
              <a:t>A AND B </a:t>
            </a:r>
            <a:r>
              <a:rPr lang="zh-CN" altLang="en-US" sz="3200" dirty="0">
                <a:solidFill>
                  <a:schemeClr val="accent1">
                    <a:lumMod val="75000"/>
                  </a:schemeClr>
                </a:solidFill>
                <a:latin typeface="黑体" panose="02010609060101010101" pitchFamily="2" charset="-122"/>
                <a:ea typeface="黑体" panose="02010609060101010101" pitchFamily="2" charset="-122"/>
              </a:rPr>
              <a:t>或 </a:t>
            </a:r>
            <a:r>
              <a:rPr lang="en-US" altLang="zh-CN" sz="3200" dirty="0">
                <a:solidFill>
                  <a:schemeClr val="accent1">
                    <a:lumMod val="75000"/>
                  </a:schemeClr>
                </a:solidFill>
                <a:latin typeface="黑体" panose="02010609060101010101" pitchFamily="2" charset="-122"/>
                <a:ea typeface="黑体" panose="02010609060101010101" pitchFamily="2" charset="-122"/>
              </a:rPr>
              <a:t>A*B</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只有同时含有检索词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A</a:t>
            </a:r>
            <a:r>
              <a:rPr lang="zh-CN" altLang="en-US" sz="3200" dirty="0">
                <a:solidFill>
                  <a:schemeClr val="accent1">
                    <a:lumMod val="75000"/>
                  </a:schemeClr>
                </a:solidFill>
                <a:latin typeface="黑体" panose="02010609060101010101" pitchFamily="2" charset="-122"/>
                <a:ea typeface="黑体" panose="02010609060101010101" pitchFamily="2" charset="-122"/>
              </a:rPr>
              <a:t>和检索词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B</a:t>
            </a:r>
            <a:r>
              <a:rPr lang="zh-CN" altLang="en-US" sz="3200" dirty="0">
                <a:solidFill>
                  <a:schemeClr val="accent1">
                    <a:lumMod val="75000"/>
                  </a:schemeClr>
                </a:solidFill>
                <a:latin typeface="黑体" panose="02010609060101010101" pitchFamily="2" charset="-122"/>
                <a:ea typeface="黑体" panose="02010609060101010101" pitchFamily="2" charset="-122"/>
              </a:rPr>
              <a:t>的文献记录才是命中文献。</a:t>
            </a:r>
            <a:endParaRPr lang="zh-CN" altLang="en-US" sz="3200"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978" name="Object 2"/>
          <p:cNvGraphicFramePr>
            <a:graphicFrameLocks noChangeAspect="1"/>
          </p:cNvGraphicFramePr>
          <p:nvPr/>
        </p:nvGraphicFramePr>
        <p:xfrm>
          <a:off x="1874838" y="1033463"/>
          <a:ext cx="5410200" cy="4310062"/>
        </p:xfrm>
        <a:graphic>
          <a:graphicData uri="http://schemas.openxmlformats.org/presentationml/2006/ole">
            <mc:AlternateContent xmlns:mc="http://schemas.openxmlformats.org/markup-compatibility/2006">
              <mc:Choice xmlns:v="urn:schemas-microsoft-com:vml" Requires="v">
                <p:oleObj spid="_x0000_s2049" name="" r:id="rId1" imgW="6905625" imgH="5543550" progId="Word.Picture.8">
                  <p:embed/>
                </p:oleObj>
              </mc:Choice>
              <mc:Fallback>
                <p:oleObj name="" r:id="rId1" imgW="6905625" imgH="5543550" progId="Word.Picture.8">
                  <p:embed/>
                  <p:pic>
                    <p:nvPicPr>
                      <p:cNvPr id="0" name="Object 2"/>
                      <p:cNvPicPr>
                        <a:picLocks noChangeAspect="1"/>
                      </p:cNvPicPr>
                      <p:nvPr/>
                    </p:nvPicPr>
                    <p:blipFill>
                      <a:blip r:embed="rId2"/>
                      <a:stretch>
                        <a:fillRect/>
                      </a:stretch>
                    </p:blipFill>
                    <p:spPr>
                      <a:xfrm>
                        <a:off x="1874838" y="1033463"/>
                        <a:ext cx="5410200" cy="4310062"/>
                      </a:xfrm>
                      <a:prstGeom prst="rect">
                        <a:avLst/>
                      </a:prstGeom>
                      <a:noFill/>
                      <a:ln w="9525">
                        <a:noFill/>
                      </a:ln>
                    </p:spPr>
                  </p:pic>
                </p:oleObj>
              </mc:Fallback>
            </mc:AlternateContent>
          </a:graphicData>
        </a:graphic>
      </p:graphicFrame>
      <p:sp>
        <p:nvSpPr>
          <p:cNvPr id="5" name="矩形 4"/>
          <p:cNvSpPr>
            <a:spLocks noChangeArrowheads="1"/>
          </p:cNvSpPr>
          <p:nvPr/>
        </p:nvSpPr>
        <p:spPr bwMode="auto">
          <a:xfrm>
            <a:off x="808038" y="5373688"/>
            <a:ext cx="6750050" cy="604837"/>
          </a:xfrm>
          <a:prstGeom prst="rect">
            <a:avLst/>
          </a:prstGeom>
          <a:noFill/>
          <a:ln w="9525">
            <a:noFill/>
            <a:miter lim="800000"/>
          </a:ln>
        </p:spPr>
        <p:txBody>
          <a:bodyPr wrap="none">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作用：缩小检索范围，提高查准率。</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idx="4294967295"/>
          </p:nvPr>
        </p:nvSpPr>
        <p:spPr bwMode="auto">
          <a:xfrm>
            <a:off x="857224" y="1928802"/>
            <a:ext cx="7772400" cy="4176713"/>
          </a:xfrm>
        </p:spPr>
        <p:txBody>
          <a:bodyPr/>
          <a:lstStyle/>
          <a:p>
            <a:pPr marL="342900" indent="-342900">
              <a:spcBef>
                <a:spcPct val="20000"/>
              </a:spcBef>
              <a:defRPr/>
            </a:pPr>
            <a:r>
              <a:rPr lang="zh-CN" altLang="en-US" sz="3200" i="0" kern="1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逻辑与常用于以下检索：</a:t>
            </a:r>
            <a:br>
              <a:rPr lang="en-US" altLang="zh-CN" sz="3600" b="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zh-CN" altLang="en-US" sz="3600" dirty="0">
                <a:solidFill>
                  <a:schemeClr val="bg2"/>
                </a:solidFill>
                <a:latin typeface="楷体" panose="02010609060101010101" pitchFamily="49" charset="-122"/>
                <a:ea typeface="楷体" panose="02010609060101010101" pitchFamily="49" charset="-122"/>
                <a:cs typeface="Arial" panose="020B0604020202020204" pitchFamily="34" charset="0"/>
              </a:rPr>
              <a:t>   </a:t>
            </a:r>
            <a:br>
              <a:rPr lang="en-US" altLang="zh-CN" sz="3600" dirty="0">
                <a:solidFill>
                  <a:schemeClr val="bg2"/>
                </a:solidFill>
                <a:latin typeface="楷体" panose="02010609060101010101" pitchFamily="49" charset="-122"/>
                <a:ea typeface="楷体" panose="02010609060101010101" pitchFamily="49" charset="-122"/>
                <a:cs typeface="Arial" panose="020B0604020202020204" pitchFamily="34" charset="0"/>
              </a:rPr>
            </a:br>
            <a:r>
              <a:rPr lang="en-US" altLang="zh-CN" sz="3600" dirty="0">
                <a:solidFill>
                  <a:schemeClr val="bg2"/>
                </a:solidFill>
                <a:latin typeface="楷体" panose="02010609060101010101" pitchFamily="49" charset="-122"/>
                <a:ea typeface="楷体" panose="02010609060101010101" pitchFamily="49" charset="-122"/>
                <a:cs typeface="Arial" panose="020B0604020202020204" pitchFamily="34" charset="0"/>
              </a:rPr>
              <a:t>   </a:t>
            </a: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吸烟和肺癌的关系</a:t>
            </a:r>
            <a:br>
              <a:rPr lang="en-US" altLang="zh-CN"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地塞米松对神经系统的影响</a:t>
            </a:r>
            <a:br>
              <a:rPr lang="en-US" altLang="zh-CN"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卡托普利治疗高血压</a:t>
            </a:r>
            <a:br>
              <a:rPr lang="en-US" altLang="zh-CN"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维生素</a:t>
            </a:r>
            <a:r>
              <a:rPr lang="en-US" altLang="zh-CN"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C</a:t>
            </a: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在临床的应用</a:t>
            </a:r>
            <a:br>
              <a:rPr lang="en-US" altLang="zh-CN"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糖尿病的药物治疗</a:t>
            </a:r>
            <a:br>
              <a:rPr lang="en-US" altLang="zh-CN" sz="36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r>
              <a:rPr lang="en-US" altLang="zh-CN" sz="36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a:t>
            </a:r>
            <a:br>
              <a:rPr lang="en-US" altLang="zh-CN" sz="36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br>
            <a:br>
              <a:rPr lang="en-US" altLang="zh-CN" sz="3600" dirty="0">
                <a:latin typeface="黑体" panose="02010609060101010101" pitchFamily="2" charset="-122"/>
                <a:ea typeface="黑体" panose="02010609060101010101" pitchFamily="2" charset="-122"/>
                <a:cs typeface="Arial" panose="020B0604020202020204" pitchFamily="34" charset="0"/>
              </a:rPr>
            </a:br>
            <a:br>
              <a:rPr lang="en-US" altLang="zh-CN" sz="3600" dirty="0">
                <a:latin typeface="黑体" panose="02010609060101010101" pitchFamily="2" charset="-122"/>
                <a:ea typeface="黑体" panose="02010609060101010101" pitchFamily="2" charset="-122"/>
                <a:cs typeface="Arial" panose="020B0604020202020204" pitchFamily="34" charset="0"/>
              </a:rPr>
            </a:br>
            <a:endParaRPr lang="en-US" altLang="zh-CN" sz="3600" dirty="0">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2"/>
          <p:cNvSpPr>
            <a:spLocks noGrp="1"/>
          </p:cNvSpPr>
          <p:nvPr>
            <p:ph type="ctrTitle" idx="4294967295"/>
          </p:nvPr>
        </p:nvSpPr>
        <p:spPr>
          <a:xfrm>
            <a:off x="947754" y="1817688"/>
            <a:ext cx="5981700" cy="739775"/>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表示概念之间的并列关系。</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200" b="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32771" name="矩形 3"/>
          <p:cNvSpPr>
            <a:spLocks noChangeArrowheads="1"/>
          </p:cNvSpPr>
          <p:nvPr/>
        </p:nvSpPr>
        <p:spPr bwMode="auto">
          <a:xfrm>
            <a:off x="757248" y="1006475"/>
            <a:ext cx="5314950" cy="584200"/>
          </a:xfrm>
          <a:prstGeom prst="rect">
            <a:avLst/>
          </a:prstGeom>
          <a:noFill/>
          <a:ln w="9525">
            <a:noFill/>
            <a:miter lim="800000"/>
          </a:ln>
        </p:spPr>
        <p:txBody>
          <a:bodyPr wrap="none">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2</a:t>
            </a:r>
            <a:r>
              <a:rPr lang="zh-CN" altLang="en-US" sz="3200" dirty="0">
                <a:solidFill>
                  <a:schemeClr val="accent1">
                    <a:lumMod val="75000"/>
                  </a:schemeClr>
                </a:solidFill>
                <a:latin typeface="黑体" panose="02010609060101010101" pitchFamily="2" charset="-122"/>
                <a:ea typeface="黑体" panose="02010609060101010101" pitchFamily="2" charset="-122"/>
              </a:rPr>
              <a:t>）逻辑或：符号为</a:t>
            </a:r>
            <a:r>
              <a:rPr lang="en-US" altLang="zh-CN" sz="3200" dirty="0">
                <a:solidFill>
                  <a:schemeClr val="accent1">
                    <a:lumMod val="75000"/>
                  </a:schemeClr>
                </a:solidFill>
                <a:latin typeface="黑体" panose="02010609060101010101" pitchFamily="2" charset="-122"/>
                <a:ea typeface="黑体" panose="02010609060101010101" pitchFamily="2" charset="-122"/>
              </a:rPr>
              <a:t>OR</a:t>
            </a:r>
            <a:r>
              <a:rPr lang="zh-CN" altLang="en-US" sz="3200" dirty="0">
                <a:solidFill>
                  <a:schemeClr val="accent1">
                    <a:lumMod val="75000"/>
                  </a:schemeClr>
                </a:solidFill>
                <a:latin typeface="黑体" panose="02010609060101010101" pitchFamily="2" charset="-122"/>
                <a:ea typeface="黑体" panose="02010609060101010101" pitchFamily="2" charset="-122"/>
              </a:rPr>
              <a:t>或</a:t>
            </a:r>
            <a:r>
              <a:rPr lang="en-US" altLang="zh-CN" sz="3200" dirty="0">
                <a:solidFill>
                  <a:schemeClr val="accent1">
                    <a:lumMod val="75000"/>
                  </a:schemeClr>
                </a:solidFill>
                <a:latin typeface="黑体" panose="02010609060101010101" pitchFamily="2" charset="-122"/>
                <a:ea typeface="黑体" panose="02010609060101010101" pitchFamily="2" charset="-122"/>
              </a:rPr>
              <a:t>+ </a:t>
            </a:r>
            <a:endParaRPr lang="zh-CN" altLang="en-US" sz="3200" dirty="0">
              <a:solidFill>
                <a:schemeClr val="accent1">
                  <a:lumMod val="75000"/>
                </a:schemeClr>
              </a:solidFill>
              <a:ea typeface="宋体" panose="02010600030101010101" pitchFamily="2" charset="-122"/>
            </a:endParaRPr>
          </a:p>
        </p:txBody>
      </p:sp>
      <p:sp>
        <p:nvSpPr>
          <p:cNvPr id="32772" name="标题 2"/>
          <p:cNvSpPr txBox="1"/>
          <p:nvPr/>
        </p:nvSpPr>
        <p:spPr bwMode="gray">
          <a:xfrm>
            <a:off x="1082704" y="2757488"/>
            <a:ext cx="7704138" cy="2846387"/>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表达式 </a:t>
            </a:r>
            <a:r>
              <a:rPr lang="en-US" altLang="zh-CN" sz="3200" dirty="0">
                <a:solidFill>
                  <a:schemeClr val="accent1">
                    <a:lumMod val="75000"/>
                  </a:schemeClr>
                </a:solidFill>
                <a:latin typeface="黑体" panose="02010609060101010101" pitchFamily="2" charset="-122"/>
                <a:ea typeface="黑体" panose="02010609060101010101" pitchFamily="2" charset="-122"/>
              </a:rPr>
              <a:t>A OR B </a:t>
            </a:r>
            <a:r>
              <a:rPr lang="zh-CN" altLang="en-US" sz="3200" dirty="0">
                <a:solidFill>
                  <a:schemeClr val="accent1">
                    <a:lumMod val="75000"/>
                  </a:schemeClr>
                </a:solidFill>
                <a:latin typeface="黑体" panose="02010609060101010101" pitchFamily="2" charset="-122"/>
                <a:ea typeface="黑体" panose="02010609060101010101" pitchFamily="2" charset="-122"/>
              </a:rPr>
              <a:t>或 </a:t>
            </a:r>
            <a:r>
              <a:rPr lang="en-US" altLang="zh-CN" sz="3200" dirty="0">
                <a:solidFill>
                  <a:schemeClr val="accent1">
                    <a:lumMod val="75000"/>
                  </a:schemeClr>
                </a:solidFill>
                <a:latin typeface="黑体" panose="02010609060101010101" pitchFamily="2" charset="-122"/>
                <a:ea typeface="黑体" panose="02010609060101010101" pitchFamily="2" charset="-122"/>
              </a:rPr>
              <a:t>A+B</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zh-CN" altLang="en-US"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数据库中凡含有检索词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A</a:t>
            </a:r>
            <a:r>
              <a:rPr lang="zh-CN" altLang="en-US" sz="3200" dirty="0">
                <a:solidFill>
                  <a:schemeClr val="accent1">
                    <a:lumMod val="75000"/>
                  </a:schemeClr>
                </a:solidFill>
                <a:latin typeface="黑体" panose="02010609060101010101" pitchFamily="2" charset="-122"/>
                <a:ea typeface="黑体" panose="02010609060101010101" pitchFamily="2" charset="-122"/>
              </a:rPr>
              <a:t>或者检索词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B</a:t>
            </a:r>
            <a:r>
              <a:rPr lang="zh-CN" altLang="en-US" sz="3200" dirty="0">
                <a:solidFill>
                  <a:schemeClr val="accent1">
                    <a:lumMod val="75000"/>
                  </a:schemeClr>
                </a:solidFill>
                <a:latin typeface="黑体" panose="02010609060101010101" pitchFamily="2" charset="-122"/>
                <a:ea typeface="黑体" panose="02010609060101010101" pitchFamily="2" charset="-122"/>
              </a:rPr>
              <a:t>，或同时含有检索词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A</a:t>
            </a:r>
            <a:r>
              <a:rPr lang="zh-CN" altLang="en-US" sz="3200" dirty="0">
                <a:solidFill>
                  <a:schemeClr val="accent1">
                    <a:lumMod val="75000"/>
                  </a:schemeClr>
                </a:solidFill>
                <a:latin typeface="黑体" panose="02010609060101010101" pitchFamily="2" charset="-122"/>
                <a:ea typeface="黑体" panose="02010609060101010101" pitchFamily="2" charset="-122"/>
              </a:rPr>
              <a:t>和</a:t>
            </a:r>
            <a:r>
              <a:rPr lang="en-US" altLang="zh-CN" sz="3200" dirty="0">
                <a:solidFill>
                  <a:schemeClr val="accent1">
                    <a:lumMod val="75000"/>
                  </a:schemeClr>
                </a:solidFill>
                <a:latin typeface="黑体" panose="02010609060101010101" pitchFamily="2" charset="-122"/>
                <a:ea typeface="黑体" panose="02010609060101010101" pitchFamily="2" charset="-122"/>
              </a:rPr>
              <a:t>B</a:t>
            </a:r>
            <a:r>
              <a:rPr lang="zh-CN" altLang="en-US" sz="3200" dirty="0">
                <a:solidFill>
                  <a:schemeClr val="accent1">
                    <a:lumMod val="75000"/>
                  </a:schemeClr>
                </a:solidFill>
                <a:latin typeface="黑体" panose="02010609060101010101" pitchFamily="2" charset="-122"/>
                <a:ea typeface="黑体" panose="02010609060101010101" pitchFamily="2" charset="-122"/>
              </a:rPr>
              <a:t>的文献记录均为命中文献。</a:t>
            </a:r>
            <a:endParaRPr lang="zh-CN" altLang="en-US" sz="3200"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1"/>
          <a:srcRect/>
          <a:stretch>
            <a:fillRect/>
          </a:stretch>
        </p:blipFill>
        <p:spPr bwMode="auto">
          <a:xfrm>
            <a:off x="1773238" y="1074738"/>
            <a:ext cx="5410200" cy="4318000"/>
          </a:xfrm>
          <a:prstGeom prst="rect">
            <a:avLst/>
          </a:prstGeom>
          <a:solidFill>
            <a:schemeClr val="bg1"/>
          </a:solidFill>
          <a:ln w="9525">
            <a:noFill/>
            <a:miter lim="800000"/>
            <a:headEnd/>
            <a:tailEnd/>
          </a:ln>
        </p:spPr>
      </p:pic>
      <p:sp>
        <p:nvSpPr>
          <p:cNvPr id="5" name="矩形 4"/>
          <p:cNvSpPr>
            <a:spLocks noChangeArrowheads="1"/>
          </p:cNvSpPr>
          <p:nvPr/>
        </p:nvSpPr>
        <p:spPr bwMode="auto">
          <a:xfrm>
            <a:off x="1050925" y="5246688"/>
            <a:ext cx="6802438" cy="668337"/>
          </a:xfrm>
          <a:prstGeom prst="rect">
            <a:avLst/>
          </a:prstGeom>
          <a:noFill/>
          <a:ln w="9525">
            <a:noFill/>
            <a:miter lim="800000"/>
          </a:ln>
        </p:spPr>
        <p:txBody>
          <a:bodyPr wrap="none">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作用：扩大检索范围，提高查全率</a:t>
            </a:r>
            <a:r>
              <a:rPr lang="zh-CN" altLang="en-US" sz="3600" dirty="0">
                <a:solidFill>
                  <a:schemeClr val="accent1">
                    <a:lumMod val="75000"/>
                  </a:schemeClr>
                </a:solidFill>
                <a:latin typeface="黑体" panose="02010609060101010101" pitchFamily="2" charset="-122"/>
                <a:ea typeface="黑体" panose="02010609060101010101" pitchFamily="2" charset="-122"/>
              </a:rPr>
              <a:t>。</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矩形 3"/>
          <p:cNvSpPr>
            <a:spLocks noChangeArrowheads="1"/>
          </p:cNvSpPr>
          <p:nvPr/>
        </p:nvSpPr>
        <p:spPr bwMode="auto">
          <a:xfrm>
            <a:off x="815975" y="1000125"/>
            <a:ext cx="7518400" cy="1570038"/>
          </a:xfrm>
          <a:prstGeom prst="rect">
            <a:avLst/>
          </a:prstGeom>
          <a:noFill/>
          <a:ln w="9525">
            <a:noFill/>
            <a:miter lim="800000"/>
          </a:ln>
        </p:spPr>
        <p:txBody>
          <a:bodyPr>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4.</a:t>
            </a:r>
            <a:r>
              <a:rPr lang="zh-CN" altLang="en-US" sz="3200" dirty="0">
                <a:solidFill>
                  <a:schemeClr val="accent1">
                    <a:lumMod val="75000"/>
                  </a:schemeClr>
                </a:solidFill>
                <a:latin typeface="黑体" panose="02010609060101010101" pitchFamily="2" charset="-122"/>
                <a:ea typeface="黑体" panose="02010609060101010101" pitchFamily="2" charset="-122"/>
              </a:rPr>
              <a:t>在主题词、关键词和副主题词中，         （                ）是规范化的，（       ）是非规范化的。</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
        <p:nvSpPr>
          <p:cNvPr id="8195" name="矩形 5"/>
          <p:cNvSpPr>
            <a:spLocks noChangeArrowheads="1"/>
          </p:cNvSpPr>
          <p:nvPr/>
        </p:nvSpPr>
        <p:spPr bwMode="auto">
          <a:xfrm>
            <a:off x="623888" y="2797175"/>
            <a:ext cx="7516812" cy="2616200"/>
          </a:xfrm>
          <a:prstGeom prst="rect">
            <a:avLst/>
          </a:prstGeom>
          <a:noFill/>
          <a:ln w="9525">
            <a:noFill/>
            <a:miter lim="800000"/>
          </a:ln>
        </p:spPr>
        <p:txBody>
          <a:bodyPr>
            <a:spAutoFit/>
          </a:bodyPr>
          <a:lstStyle/>
          <a:p>
            <a:r>
              <a:rPr lang="en-US" altLang="zh-CN" sz="3600" dirty="0">
                <a:latin typeface="黑体" panose="02010609060101010101" pitchFamily="2" charset="-122"/>
                <a:ea typeface="黑体" panose="02010609060101010101" pitchFamily="2" charset="-122"/>
              </a:rPr>
              <a:t> </a:t>
            </a: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数据库中，一条（     ）代表一篇文献的信息；检索入口是（     ），如作者、主题词、分类号、关键词等</a:t>
            </a:r>
            <a:r>
              <a:rPr lang="en-US" altLang="zh-CN" sz="3200" dirty="0">
                <a:solidFill>
                  <a:schemeClr val="accent1">
                    <a:lumMod val="75000"/>
                  </a:schemeClr>
                </a:solidFill>
                <a:latin typeface="黑体" panose="02010609060101010101" pitchFamily="2" charset="-122"/>
                <a:ea typeface="黑体" panose="02010609060101010101" pitchFamily="2"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而检索的结果是（    ）。</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   记录  字段</a:t>
            </a:r>
            <a:endParaRPr lang="en-US" altLang="zh-CN" sz="32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7" name="标题 1"/>
          <p:cNvSpPr txBox="1"/>
          <p:nvPr/>
        </p:nvSpPr>
        <p:spPr bwMode="gray">
          <a:xfrm>
            <a:off x="1287463" y="1512888"/>
            <a:ext cx="4060825" cy="681037"/>
          </a:xfrm>
          <a:prstGeom prst="rect">
            <a:avLst/>
          </a:prstGeom>
          <a:noFill/>
          <a:ln w="9525">
            <a:noFill/>
            <a:miter lim="800000"/>
          </a:ln>
        </p:spPr>
        <p:txBody>
          <a:bodyPr lIns="0" rIns="0"/>
          <a:lstStyle/>
          <a:p>
            <a:pPr eaLnBrk="0" hangingPunct="0">
              <a:lnSpc>
                <a:spcPct val="90000"/>
              </a:lnSpc>
              <a:defRPr/>
            </a:pPr>
            <a:r>
              <a:rPr lang="zh-CN" altLang="en-US" sz="3200" b="1" dirty="0">
                <a:solidFill>
                  <a:srgbClr val="0000FF"/>
                </a:solidFill>
                <a:latin typeface="楷体" panose="02010609060101010101" pitchFamily="49" charset="-122"/>
                <a:ea typeface="楷体" panose="02010609060101010101" pitchFamily="49" charset="-122"/>
              </a:rPr>
              <a:t>主题词、副主题词</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8" name="标题 1"/>
          <p:cNvSpPr txBox="1"/>
          <p:nvPr/>
        </p:nvSpPr>
        <p:spPr bwMode="gray">
          <a:xfrm>
            <a:off x="1335088" y="2001838"/>
            <a:ext cx="1512887" cy="681037"/>
          </a:xfrm>
          <a:prstGeom prst="rect">
            <a:avLst/>
          </a:prstGeom>
          <a:noFill/>
          <a:ln w="9525">
            <a:noFill/>
            <a:miter lim="800000"/>
          </a:ln>
        </p:spPr>
        <p:txBody>
          <a:bodyPr lIns="0" rIns="0"/>
          <a:lstStyle/>
          <a:p>
            <a:pPr eaLnBrk="0" hangingPunct="0">
              <a:lnSpc>
                <a:spcPct val="90000"/>
              </a:lnSpc>
              <a:defRPr/>
            </a:pPr>
            <a:r>
              <a:rPr lang="zh-CN" altLang="en-US" sz="3200" b="1" dirty="0">
                <a:solidFill>
                  <a:srgbClr val="0000FF"/>
                </a:solidFill>
                <a:latin typeface="楷体" panose="02010609060101010101" pitchFamily="49" charset="-122"/>
                <a:ea typeface="楷体" panose="02010609060101010101" pitchFamily="49" charset="-122"/>
              </a:rPr>
              <a:t>关键词</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10" name="标题 1"/>
          <p:cNvSpPr txBox="1"/>
          <p:nvPr/>
        </p:nvSpPr>
        <p:spPr bwMode="gray">
          <a:xfrm>
            <a:off x="4624388" y="2906713"/>
            <a:ext cx="1128712" cy="681037"/>
          </a:xfrm>
          <a:prstGeom prst="rect">
            <a:avLst/>
          </a:prstGeom>
          <a:noFill/>
          <a:ln w="9525">
            <a:noFill/>
            <a:miter lim="800000"/>
          </a:ln>
        </p:spPr>
        <p:txBody>
          <a:bodyPr lIns="0" rIns="0"/>
          <a:lstStyle/>
          <a:p>
            <a:pPr eaLnBrk="0" hangingPunct="0">
              <a:lnSpc>
                <a:spcPct val="90000"/>
              </a:lnSpc>
              <a:defRPr/>
            </a:pP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记录</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11" name="标题 1"/>
          <p:cNvSpPr txBox="1"/>
          <p:nvPr/>
        </p:nvSpPr>
        <p:spPr bwMode="gray">
          <a:xfrm>
            <a:off x="5643563" y="3416300"/>
            <a:ext cx="1001712" cy="577850"/>
          </a:xfrm>
          <a:prstGeom prst="rect">
            <a:avLst/>
          </a:prstGeom>
          <a:noFill/>
          <a:ln w="9525">
            <a:noFill/>
            <a:miter lim="800000"/>
          </a:ln>
        </p:spPr>
        <p:txBody>
          <a:bodyPr lIns="0" rIns="0"/>
          <a:lstStyle/>
          <a:p>
            <a:pPr eaLnBrk="0" hangingPunct="0">
              <a:lnSpc>
                <a:spcPct val="90000"/>
              </a:lnSpc>
              <a:defRPr/>
            </a:pP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字段</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
        <p:nvSpPr>
          <p:cNvPr id="9" name="标题 1"/>
          <p:cNvSpPr txBox="1"/>
          <p:nvPr/>
        </p:nvSpPr>
        <p:spPr bwMode="gray">
          <a:xfrm>
            <a:off x="3121025" y="4378325"/>
            <a:ext cx="1128713" cy="681038"/>
          </a:xfrm>
          <a:prstGeom prst="rect">
            <a:avLst/>
          </a:prstGeom>
          <a:noFill/>
          <a:ln w="9525">
            <a:noFill/>
            <a:miter lim="800000"/>
          </a:ln>
        </p:spPr>
        <p:txBody>
          <a:bodyPr lIns="0" rIns="0"/>
          <a:lstStyle/>
          <a:p>
            <a:pPr eaLnBrk="0" hangingPunct="0">
              <a:lnSpc>
                <a:spcPct val="90000"/>
              </a:lnSpc>
              <a:defRPr/>
            </a:pP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记录</a:t>
            </a:r>
            <a:endPar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idx="4294967295"/>
          </p:nvPr>
        </p:nvSpPr>
        <p:spPr bwMode="auto">
          <a:xfrm>
            <a:off x="860425" y="2495557"/>
            <a:ext cx="8283575" cy="1933575"/>
          </a:xfrm>
        </p:spPr>
        <p:txBody>
          <a:bodyPr/>
          <a:lstStyle/>
          <a:p>
            <a:pPr marL="342900" indent="-342900">
              <a:spcBef>
                <a:spcPct val="20000"/>
              </a:spcBef>
            </a:pP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OR</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常用于连接同义词，以避免漏检。</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如：阿司匹林 </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乙酰水杨酸</a:t>
            </a:r>
            <a:b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b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吉林医药学院 </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第四军医大学     吉林军医学院 </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空军医学高等专科学校</a:t>
            </a:r>
            <a:br>
              <a:rPr lang="zh-CN" altLang="en-US" sz="3600" dirty="0">
                <a:latin typeface="楷体_GB2312" panose="02010609030101010101" pitchFamily="49" charset="-122"/>
                <a:ea typeface="楷体_GB2312" panose="02010609030101010101" pitchFamily="49" charset="-122"/>
                <a:cs typeface="Arial" panose="020B0604020202020204" pitchFamily="34" charset="0"/>
              </a:rPr>
            </a:br>
            <a:r>
              <a:rPr lang="zh-CN" altLang="en-US" sz="3600" dirty="0">
                <a:latin typeface="楷体_GB2312" panose="02010609030101010101" pitchFamily="49" charset="-122"/>
                <a:ea typeface="楷体_GB2312" panose="02010609030101010101" pitchFamily="49" charset="-122"/>
                <a:cs typeface="Arial" panose="020B0604020202020204" pitchFamily="34" charset="0"/>
              </a:rPr>
              <a:t>      </a:t>
            </a:r>
            <a:br>
              <a:rPr lang="zh-CN" altLang="en-US" sz="3600" dirty="0">
                <a:latin typeface="楷体_GB2312" panose="02010609030101010101" pitchFamily="49" charset="-122"/>
                <a:ea typeface="楷体_GB2312" panose="02010609030101010101" pitchFamily="49" charset="-122"/>
                <a:cs typeface="Arial" panose="020B0604020202020204" pitchFamily="34" charset="0"/>
              </a:rPr>
            </a:br>
            <a:br>
              <a:rPr lang="en-US" altLang="zh-CN" sz="3600" dirty="0">
                <a:latin typeface="黑体" panose="02010609060101010101" pitchFamily="2" charset="-122"/>
                <a:ea typeface="黑体" panose="02010609060101010101" pitchFamily="2" charset="-122"/>
                <a:cs typeface="Arial" panose="020B0604020202020204" pitchFamily="34" charset="0"/>
              </a:rPr>
            </a:br>
            <a:br>
              <a:rPr lang="en-US" altLang="zh-CN" sz="3600" dirty="0">
                <a:latin typeface="黑体" panose="02010609060101010101" pitchFamily="2" charset="-122"/>
                <a:ea typeface="黑体" panose="02010609060101010101" pitchFamily="2" charset="-122"/>
                <a:cs typeface="Arial" panose="020B0604020202020204" pitchFamily="34" charset="0"/>
              </a:rPr>
            </a:br>
            <a:br>
              <a:rPr lang="en-US" altLang="zh-CN" sz="3600" dirty="0">
                <a:latin typeface="黑体" panose="02010609060101010101" pitchFamily="2" charset="-122"/>
                <a:ea typeface="黑体" panose="02010609060101010101" pitchFamily="2" charset="-122"/>
                <a:cs typeface="Arial" panose="020B0604020202020204" pitchFamily="34" charset="0"/>
              </a:rPr>
            </a:br>
            <a:endParaRPr lang="en-US" altLang="zh-CN" sz="3600" dirty="0">
              <a:latin typeface="黑体" panose="02010609060101010101" pitchFamily="2" charset="-122"/>
              <a:ea typeface="黑体" panose="02010609060101010101" pitchFamily="2" charset="-122"/>
              <a:cs typeface="Arial" panose="020B0604020202020204" pitchFamily="34" charset="0"/>
            </a:endParaRPr>
          </a:p>
        </p:txBody>
      </p:sp>
      <p:sp>
        <p:nvSpPr>
          <p:cNvPr id="5" name="Rectangle 2"/>
          <p:cNvSpPr txBox="1">
            <a:spLocks noChangeArrowheads="1"/>
          </p:cNvSpPr>
          <p:nvPr/>
        </p:nvSpPr>
        <p:spPr bwMode="auto">
          <a:xfrm>
            <a:off x="1020762" y="3571876"/>
            <a:ext cx="8123238" cy="2036763"/>
          </a:xfrm>
          <a:prstGeom prst="rect">
            <a:avLst/>
          </a:prstGeom>
          <a:noFill/>
          <a:ln w="9525">
            <a:noFill/>
            <a:miter lim="800000"/>
          </a:ln>
        </p:spPr>
        <p:txBody>
          <a:bodyPr lIns="0" rIns="0"/>
          <a:lstStyle/>
          <a:p>
            <a:pPr marL="342900" indent="-342900" eaLnBrk="0" hangingPunct="0">
              <a:lnSpc>
                <a:spcPct val="90000"/>
              </a:lnSpc>
              <a:spcBef>
                <a:spcPct val="20000"/>
              </a:spcBef>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表达或者关系的检索</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r>
              <a:rPr lang="zh-CN" altLang="en-US" sz="3200" b="1" kern="0" dirty="0">
                <a:solidFill>
                  <a:srgbClr val="6600CC"/>
                </a:solidFill>
                <a:latin typeface="楷体_GB2312" panose="02010609030101010101" pitchFamily="49" charset="-122"/>
                <a:ea typeface="楷体_GB2312" panose="02010609030101010101" pitchFamily="49" charset="-122"/>
                <a:cs typeface="Arial" panose="020B0604020202020204" pitchFamily="34" charset="0"/>
              </a:rPr>
              <a:t>查找糖尿病的治疗或护理方面的文献</a:t>
            </a:r>
            <a:endParaRPr lang="en-US" altLang="zh-CN" sz="3200" b="1" kern="0" dirty="0">
              <a:solidFill>
                <a:srgbClr val="6600CC"/>
              </a:solidFill>
              <a:latin typeface="楷体_GB2312" panose="02010609030101010101" pitchFamily="49" charset="-122"/>
              <a:ea typeface="楷体_GB2312" panose="02010609030101010101" pitchFamily="49" charset="-122"/>
              <a:cs typeface="Arial" panose="020B0604020202020204" pitchFamily="34" charset="0"/>
            </a:endParaRPr>
          </a:p>
          <a:p>
            <a:pPr marL="342900" indent="-342900" eaLnBrk="0" hangingPunct="0">
              <a:lnSpc>
                <a:spcPct val="90000"/>
              </a:lnSpc>
              <a:spcBef>
                <a:spcPct val="20000"/>
              </a:spcBef>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糖尿病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治疗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糖尿病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护理</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eaLnBrk="0" hangingPunct="0">
              <a:lnSpc>
                <a:spcPct val="120000"/>
              </a:lnSpc>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2"/>
          <p:cNvSpPr>
            <a:spLocks noGrp="1"/>
          </p:cNvSpPr>
          <p:nvPr>
            <p:ph type="ctrTitle" idx="4294967295"/>
          </p:nvPr>
        </p:nvSpPr>
        <p:spPr>
          <a:xfrm>
            <a:off x="1214414" y="1817688"/>
            <a:ext cx="7346950" cy="739775"/>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表示概念之间的不包含或排斥关系。</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200" b="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35843" name="矩形 3"/>
          <p:cNvSpPr>
            <a:spLocks noChangeArrowheads="1"/>
          </p:cNvSpPr>
          <p:nvPr/>
        </p:nvSpPr>
        <p:spPr bwMode="auto">
          <a:xfrm>
            <a:off x="909651" y="1006475"/>
            <a:ext cx="5519737" cy="584200"/>
          </a:xfrm>
          <a:prstGeom prst="rect">
            <a:avLst/>
          </a:prstGeom>
          <a:noFill/>
          <a:ln w="9525">
            <a:noFill/>
            <a:miter lim="800000"/>
          </a:ln>
        </p:spPr>
        <p:txBody>
          <a:bodyPr wrap="none">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3</a:t>
            </a:r>
            <a:r>
              <a:rPr lang="zh-CN" altLang="en-US" sz="3200" dirty="0">
                <a:solidFill>
                  <a:schemeClr val="accent1">
                    <a:lumMod val="75000"/>
                  </a:schemeClr>
                </a:solidFill>
                <a:latin typeface="黑体" panose="02010609060101010101" pitchFamily="2" charset="-122"/>
                <a:ea typeface="黑体" panose="02010609060101010101" pitchFamily="2" charset="-122"/>
              </a:rPr>
              <a:t>）逻辑非：符号为</a:t>
            </a:r>
            <a:r>
              <a:rPr lang="en-US" altLang="zh-CN" sz="3200" dirty="0">
                <a:solidFill>
                  <a:schemeClr val="accent1">
                    <a:lumMod val="75000"/>
                  </a:schemeClr>
                </a:solidFill>
                <a:latin typeface="黑体" panose="02010609060101010101" pitchFamily="2" charset="-122"/>
                <a:ea typeface="黑体" panose="02010609060101010101" pitchFamily="2" charset="-122"/>
              </a:rPr>
              <a:t>NOT</a:t>
            </a:r>
            <a:r>
              <a:rPr lang="zh-CN" altLang="en-US" sz="3200" dirty="0">
                <a:solidFill>
                  <a:schemeClr val="accent1">
                    <a:lumMod val="75000"/>
                  </a:schemeClr>
                </a:solidFill>
                <a:latin typeface="黑体" panose="02010609060101010101" pitchFamily="2" charset="-122"/>
                <a:ea typeface="黑体" panose="02010609060101010101" pitchFamily="2" charset="-122"/>
              </a:rPr>
              <a:t>或</a:t>
            </a:r>
            <a:r>
              <a:rPr lang="en-US" altLang="zh-CN"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bg2"/>
                </a:solidFill>
                <a:latin typeface="黑体" panose="02010609060101010101" pitchFamily="2" charset="-122"/>
                <a:ea typeface="黑体" panose="02010609060101010101" pitchFamily="2" charset="-122"/>
              </a:rPr>
              <a:t> </a:t>
            </a:r>
            <a:endParaRPr lang="zh-CN" altLang="en-US" sz="3200" dirty="0">
              <a:solidFill>
                <a:schemeClr val="bg2"/>
              </a:solidFill>
              <a:ea typeface="宋体" panose="02010600030101010101" pitchFamily="2" charset="-122"/>
            </a:endParaRPr>
          </a:p>
        </p:txBody>
      </p:sp>
      <p:sp>
        <p:nvSpPr>
          <p:cNvPr id="35844" name="标题 2"/>
          <p:cNvSpPr txBox="1"/>
          <p:nvPr/>
        </p:nvSpPr>
        <p:spPr bwMode="gray">
          <a:xfrm>
            <a:off x="1206529" y="2757488"/>
            <a:ext cx="7437437" cy="217487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表达式 </a:t>
            </a:r>
            <a:r>
              <a:rPr lang="en-US" altLang="zh-CN" sz="3200" dirty="0">
                <a:solidFill>
                  <a:schemeClr val="accent1">
                    <a:lumMod val="75000"/>
                  </a:schemeClr>
                </a:solidFill>
                <a:latin typeface="黑体" panose="02010609060101010101" pitchFamily="2" charset="-122"/>
                <a:ea typeface="黑体" panose="02010609060101010101" pitchFamily="2" charset="-122"/>
              </a:rPr>
              <a:t>A NOT B </a:t>
            </a:r>
            <a:r>
              <a:rPr lang="zh-CN" altLang="en-US" sz="3200" dirty="0">
                <a:solidFill>
                  <a:schemeClr val="accent1">
                    <a:lumMod val="75000"/>
                  </a:schemeClr>
                </a:solidFill>
                <a:latin typeface="黑体" panose="02010609060101010101" pitchFamily="2" charset="-122"/>
                <a:ea typeface="黑体" panose="02010609060101010101" pitchFamily="2" charset="-122"/>
              </a:rPr>
              <a:t>或 </a:t>
            </a:r>
            <a:r>
              <a:rPr lang="en-US" altLang="zh-CN" sz="3200" dirty="0">
                <a:solidFill>
                  <a:schemeClr val="accent1">
                    <a:lumMod val="75000"/>
                  </a:schemeClr>
                </a:solidFill>
                <a:latin typeface="黑体" panose="02010609060101010101" pitchFamily="2" charset="-122"/>
                <a:ea typeface="黑体" panose="02010609060101010101" pitchFamily="2" charset="-122"/>
              </a:rPr>
              <a:t>A-B</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endParaRPr lang="zh-CN" altLang="en-US"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数据库中包含有检索词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A</a:t>
            </a:r>
            <a:r>
              <a:rPr lang="zh-CN" altLang="en-US" sz="3200" dirty="0">
                <a:solidFill>
                  <a:schemeClr val="accent1">
                    <a:lumMod val="75000"/>
                  </a:schemeClr>
                </a:solidFill>
                <a:latin typeface="黑体" panose="02010609060101010101" pitchFamily="2" charset="-122"/>
                <a:ea typeface="黑体" panose="02010609060101010101" pitchFamily="2" charset="-122"/>
              </a:rPr>
              <a:t>，但不包含检索词</a:t>
            </a:r>
            <a:r>
              <a:rPr lang="en-US" altLang="zh-CN" sz="3200" dirty="0">
                <a:solidFill>
                  <a:schemeClr val="accent1">
                    <a:lumMod val="75000"/>
                  </a:schemeClr>
                </a:solidFill>
                <a:latin typeface="黑体" panose="02010609060101010101" pitchFamily="2" charset="-122"/>
                <a:ea typeface="黑体" panose="02010609060101010101" pitchFamily="2" charset="-122"/>
              </a:rPr>
              <a:t>B</a:t>
            </a:r>
            <a:r>
              <a:rPr lang="zh-CN" altLang="en-US" sz="3200" dirty="0">
                <a:solidFill>
                  <a:schemeClr val="accent1">
                    <a:lumMod val="75000"/>
                  </a:schemeClr>
                </a:solidFill>
                <a:latin typeface="黑体" panose="02010609060101010101" pitchFamily="2" charset="-122"/>
                <a:ea typeface="黑体" panose="02010609060101010101" pitchFamily="2" charset="-122"/>
              </a:rPr>
              <a:t>的文献记录才算命中文献</a:t>
            </a:r>
            <a:r>
              <a:rPr lang="zh-CN" altLang="en-US" sz="3600" dirty="0">
                <a:solidFill>
                  <a:schemeClr val="accent1">
                    <a:lumMod val="75000"/>
                  </a:schemeClr>
                </a:solidFill>
                <a:latin typeface="黑体" panose="02010609060101010101" pitchFamily="2" charset="-122"/>
                <a:ea typeface="黑体" panose="02010609060101010101" pitchFamily="2" charset="-122"/>
              </a:rPr>
              <a:t>。</a:t>
            </a:r>
            <a:endParaRPr lang="zh-CN" altLang="en-US" sz="3600" dirty="0">
              <a:solidFill>
                <a:schemeClr val="accent1">
                  <a:lumMod val="75000"/>
                </a:schemeClr>
              </a:solidFill>
              <a:ea typeface="宋体" panose="02010600030101010101" pitchFamily="2" charset="-122"/>
            </a:endParaRPr>
          </a:p>
        </p:txBody>
      </p:sp>
      <p:sp>
        <p:nvSpPr>
          <p:cNvPr id="6" name="标题 2"/>
          <p:cNvSpPr txBox="1"/>
          <p:nvPr/>
        </p:nvSpPr>
        <p:spPr bwMode="gray">
          <a:xfrm>
            <a:off x="1206528" y="5026025"/>
            <a:ext cx="7437438" cy="1652588"/>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从某一检索范围（含</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词的记录）中去除某一部分文献（含</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B</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词的记录）</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p:cNvPicPr>
            <a:picLocks noChangeAspect="1" noChangeArrowheads="1"/>
          </p:cNvPicPr>
          <p:nvPr/>
        </p:nvPicPr>
        <p:blipFill>
          <a:blip r:embed="rId1"/>
          <a:srcRect/>
          <a:stretch>
            <a:fillRect/>
          </a:stretch>
        </p:blipFill>
        <p:spPr bwMode="auto">
          <a:xfrm>
            <a:off x="1720850" y="942975"/>
            <a:ext cx="4724400" cy="4103688"/>
          </a:xfrm>
          <a:prstGeom prst="rect">
            <a:avLst/>
          </a:prstGeom>
          <a:noFill/>
          <a:ln w="9525">
            <a:noFill/>
            <a:miter lim="800000"/>
            <a:headEnd/>
            <a:tailEnd/>
          </a:ln>
        </p:spPr>
      </p:pic>
      <p:sp>
        <p:nvSpPr>
          <p:cNvPr id="5" name="矩形 4"/>
          <p:cNvSpPr>
            <a:spLocks noChangeArrowheads="1"/>
          </p:cNvSpPr>
          <p:nvPr/>
        </p:nvSpPr>
        <p:spPr bwMode="auto">
          <a:xfrm>
            <a:off x="636588" y="4981575"/>
            <a:ext cx="7627937" cy="1195388"/>
          </a:xfrm>
          <a:prstGeom prst="rect">
            <a:avLst/>
          </a:prstGeom>
          <a:noFill/>
          <a:ln w="9525">
            <a:noFill/>
            <a:miter lim="800000"/>
          </a:ln>
        </p:spPr>
        <p:txBody>
          <a:bodyPr>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作用：排除含有特定词的文献记录，缩小检索范围。</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1030308" y="1965325"/>
            <a:ext cx="6470650" cy="1752600"/>
          </a:xfrm>
        </p:spPr>
        <p:txBody>
          <a:bodyPr/>
          <a:lstStyle/>
          <a:p>
            <a:pPr algn="l">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运算次序：</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buNone/>
            </a:pPr>
            <a:r>
              <a:rPr lang="en-US" altLang="zh-CN" sz="3600" dirty="0">
                <a:solidFill>
                  <a:schemeClr val="bg2"/>
                </a:solidFill>
                <a:latin typeface="黑体" panose="02010609060101010101" pitchFamily="2" charset="-122"/>
                <a:ea typeface="黑体" panose="02010609060101010101" pitchFamily="2" charset="-122"/>
                <a:cs typeface="Arial" panose="020B0604020202020204" pitchFamily="34" charset="0"/>
              </a:rPr>
              <a:t>           </a:t>
            </a:r>
            <a:r>
              <a:rPr lang="en-US" altLang="zh-CN"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NOT&gt;AND&gt;OR</a:t>
            </a:r>
            <a:endParaRPr lang="en-US" altLang="zh-CN"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endParaRPr lang="zh-CN" altLang="en-US" sz="3600" dirty="0">
              <a:latin typeface="Arial" panose="020B0604020202020204" pitchFamily="34" charset="0"/>
              <a:ea typeface="黑体" panose="02010609060101010101" pitchFamily="2" charset="-122"/>
              <a:cs typeface="Arial" panose="020B0604020202020204" pitchFamily="34" charset="0"/>
            </a:endParaRPr>
          </a:p>
        </p:txBody>
      </p:sp>
      <p:sp>
        <p:nvSpPr>
          <p:cNvPr id="37891" name="标题 2"/>
          <p:cNvSpPr>
            <a:spLocks noGrp="1"/>
          </p:cNvSpPr>
          <p:nvPr>
            <p:ph type="ctrTitle" idx="4294967295"/>
          </p:nvPr>
        </p:nvSpPr>
        <p:spPr>
          <a:xfrm>
            <a:off x="985838" y="1019175"/>
            <a:ext cx="8158162" cy="890588"/>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布尔逻辑算符可单用 ，也可组合使用。</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 name="副标题 1"/>
          <p:cNvSpPr txBox="1"/>
          <p:nvPr/>
        </p:nvSpPr>
        <p:spPr bwMode="auto">
          <a:xfrm>
            <a:off x="2357422" y="2649537"/>
            <a:ext cx="1444625" cy="708025"/>
          </a:xfrm>
          <a:prstGeom prst="rect">
            <a:avLst/>
          </a:prstGeom>
          <a:noFill/>
          <a:ln w="9525">
            <a:noFill/>
            <a:miter lim="800000"/>
          </a:ln>
        </p:spPr>
        <p:txBody>
          <a:bodyPr lIns="0" tIns="0" rIns="0" bIns="0"/>
          <a:lstStyle/>
          <a:p>
            <a:pPr eaLnBrk="0" hangingPunct="0">
              <a:spcAft>
                <a:spcPct val="40000"/>
              </a:spcAft>
              <a:buFont typeface="Wingdings" panose="05000000000000000000" pitchFamily="2" charset="2"/>
              <a:buNone/>
            </a:pPr>
            <a:r>
              <a:rPr lang="zh-CN" altLang="en-US" sz="3600" dirty="0">
                <a:solidFill>
                  <a:srgbClr val="6600CC"/>
                </a:solidFill>
                <a:latin typeface="黑体" panose="02010609060101010101" pitchFamily="2" charset="-122"/>
                <a:ea typeface="黑体" panose="02010609060101010101" pitchFamily="2" charset="-122"/>
              </a:rPr>
              <a:t>（）</a:t>
            </a:r>
            <a:r>
              <a:rPr lang="en-US" altLang="zh-CN" sz="3600" dirty="0">
                <a:solidFill>
                  <a:srgbClr val="6600CC"/>
                </a:solidFill>
                <a:latin typeface="黑体" panose="02010609060101010101" pitchFamily="2" charset="-122"/>
                <a:ea typeface="黑体" panose="02010609060101010101" pitchFamily="2" charset="-122"/>
              </a:rPr>
              <a:t>&gt;</a:t>
            </a:r>
            <a:endParaRPr lang="en-US" altLang="zh-CN" sz="3600" dirty="0">
              <a:solidFill>
                <a:srgbClr val="6600CC"/>
              </a:solidFill>
              <a:latin typeface="黑体" panose="02010609060101010101" pitchFamily="2" charset="-122"/>
              <a:ea typeface="黑体" panose="02010609060101010101" pitchFamily="2" charset="-122"/>
            </a:endParaRPr>
          </a:p>
          <a:p>
            <a:pPr algn="ctr" eaLnBrk="0" hangingPunct="0">
              <a:spcAft>
                <a:spcPct val="40000"/>
              </a:spcAft>
              <a:buFont typeface="Wingdings" panose="05000000000000000000" pitchFamily="2" charset="2"/>
              <a:buNone/>
            </a:pPr>
            <a:endParaRPr lang="zh-CN" altLang="en-US" sz="3600" dirty="0">
              <a:ea typeface="宋体" panose="02010600030101010101" pitchFamily="2" charset="-122"/>
            </a:endParaRPr>
          </a:p>
        </p:txBody>
      </p:sp>
      <p:sp>
        <p:nvSpPr>
          <p:cNvPr id="5" name="Rectangle 2"/>
          <p:cNvSpPr txBox="1">
            <a:spLocks noChangeArrowheads="1"/>
          </p:cNvSpPr>
          <p:nvPr/>
        </p:nvSpPr>
        <p:spPr bwMode="auto">
          <a:xfrm>
            <a:off x="877918" y="3797300"/>
            <a:ext cx="8123238" cy="623888"/>
          </a:xfrm>
          <a:prstGeom prst="rect">
            <a:avLst/>
          </a:prstGeom>
          <a:noFill/>
          <a:ln w="9525">
            <a:noFill/>
            <a:miter lim="800000"/>
          </a:ln>
        </p:spPr>
        <p:txBody>
          <a:bodyPr lIns="0" rIns="0"/>
          <a:lstStyle/>
          <a:p>
            <a:pPr marL="342900" indent="-342900" eaLnBrk="0" hangingPunct="0">
              <a:lnSpc>
                <a:spcPct val="90000"/>
              </a:lnSpc>
              <a:spcBef>
                <a:spcPct val="20000"/>
              </a:spcBef>
              <a:defRPr/>
            </a:pPr>
            <a:r>
              <a:rPr lang="zh-CN" altLang="en-US" sz="3200" b="1" kern="0" dirty="0">
                <a:solidFill>
                  <a:srgbClr val="6600CC"/>
                </a:solidFill>
                <a:latin typeface="楷体_GB2312" panose="02010609030101010101" pitchFamily="49" charset="-122"/>
                <a:ea typeface="楷体_GB2312" panose="02010609030101010101" pitchFamily="49" charset="-122"/>
                <a:cs typeface="Arial" panose="020B0604020202020204" pitchFamily="34" charset="0"/>
              </a:rPr>
              <a:t>查找糖尿病的治疗和护理方面的文献</a:t>
            </a:r>
            <a:endParaRPr lang="en-US" altLang="zh-CN" sz="3200" b="1" kern="0" dirty="0">
              <a:solidFill>
                <a:srgbClr val="6600CC"/>
              </a:solidFill>
              <a:latin typeface="楷体_GB2312" panose="02010609030101010101" pitchFamily="49" charset="-122"/>
              <a:ea typeface="楷体_GB2312" panose="02010609030101010101" pitchFamily="49" charset="-122"/>
              <a:cs typeface="Arial" panose="020B0604020202020204" pitchFamily="34" charset="0"/>
            </a:endParaRPr>
          </a:p>
          <a:p>
            <a:pPr eaLnBrk="0" hangingPunct="0">
              <a:lnSpc>
                <a:spcPct val="120000"/>
              </a:lnSpc>
              <a:defRPr/>
            </a:pPr>
            <a:r>
              <a:rPr lang="zh-CN" altLang="en-US" sz="3600" b="1" kern="0" dirty="0">
                <a:solidFill>
                  <a:schemeClr val="bg2"/>
                </a:solidFill>
                <a:latin typeface="楷体_GB2312" panose="02010609030101010101" pitchFamily="49" charset="-122"/>
                <a:ea typeface="楷体_GB2312" panose="02010609030101010101" pitchFamily="49" charset="-122"/>
                <a:cs typeface="Arial" panose="020B0604020202020204" pitchFamily="34" charset="0"/>
              </a:rPr>
              <a:t>      </a:t>
            </a:r>
            <a:endParaRPr lang="zh-CN" altLang="en-US" sz="3600" b="1" kern="0" dirty="0">
              <a:solidFill>
                <a:schemeClr val="bg2"/>
              </a:solidFill>
              <a:latin typeface="楷体_GB2312" panose="02010609030101010101" pitchFamily="49" charset="-122"/>
              <a:ea typeface="楷体_GB2312" panose="02010609030101010101" pitchFamily="49"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p:txBody>
      </p:sp>
      <p:sp>
        <p:nvSpPr>
          <p:cNvPr id="6" name="Rectangle 2"/>
          <p:cNvSpPr txBox="1">
            <a:spLocks noChangeArrowheads="1"/>
          </p:cNvSpPr>
          <p:nvPr/>
        </p:nvSpPr>
        <p:spPr bwMode="auto">
          <a:xfrm>
            <a:off x="1020794" y="4413250"/>
            <a:ext cx="8123238" cy="958850"/>
          </a:xfrm>
          <a:prstGeom prst="rect">
            <a:avLst/>
          </a:prstGeom>
          <a:noFill/>
          <a:ln w="9525">
            <a:noFill/>
            <a:miter lim="800000"/>
          </a:ln>
        </p:spPr>
        <p:txBody>
          <a:bodyPr lIns="0" rIns="0"/>
          <a:lstStyle/>
          <a:p>
            <a:pPr marL="342900" indent="-342900" eaLnBrk="0" hangingPunct="0">
              <a:lnSpc>
                <a:spcPct val="90000"/>
              </a:lnSpc>
              <a:spcBef>
                <a:spcPct val="20000"/>
              </a:spcBef>
              <a:defRPr/>
            </a:pP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糖尿病 </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治疗 </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护理</a:t>
            </a:r>
            <a:endPar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eaLnBrk="0" hangingPunct="0">
              <a:lnSpc>
                <a:spcPct val="120000"/>
              </a:lnSpc>
              <a:defRPr/>
            </a:pPr>
            <a:r>
              <a:rPr lang="zh-CN" altLang="en-US" sz="36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endParaRPr lang="zh-CN" altLang="en-US" sz="36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p:txBody>
      </p:sp>
      <p:sp>
        <p:nvSpPr>
          <p:cNvPr id="7" name="副标题 1"/>
          <p:cNvSpPr txBox="1"/>
          <p:nvPr/>
        </p:nvSpPr>
        <p:spPr bwMode="auto">
          <a:xfrm>
            <a:off x="3055937" y="4435487"/>
            <a:ext cx="1444625" cy="708025"/>
          </a:xfrm>
          <a:prstGeom prst="rect">
            <a:avLst/>
          </a:prstGeom>
          <a:noFill/>
          <a:ln w="9525">
            <a:noFill/>
            <a:miter lim="800000"/>
          </a:ln>
        </p:spPr>
        <p:txBody>
          <a:bodyPr lIns="0" tIns="0" rIns="0" bIns="0"/>
          <a:lstStyle/>
          <a:p>
            <a:pPr eaLnBrk="0" hangingPunct="0">
              <a:spcAft>
                <a:spcPct val="40000"/>
              </a:spcAft>
              <a:buFont typeface="Wingdings" panose="05000000000000000000" pitchFamily="2" charset="2"/>
              <a:buNone/>
            </a:pPr>
            <a:r>
              <a:rPr lang="zh-CN" altLang="en-US" sz="3600" dirty="0" smtClean="0">
                <a:solidFill>
                  <a:srgbClr val="6600CC"/>
                </a:solidFill>
                <a:latin typeface="黑体" panose="02010609060101010101" pitchFamily="2" charset="-122"/>
                <a:ea typeface="黑体" panose="02010609060101010101" pitchFamily="2" charset="-122"/>
              </a:rPr>
              <a:t>（</a:t>
            </a:r>
            <a:endParaRPr lang="en-US" altLang="zh-CN" sz="3600" dirty="0" smtClean="0">
              <a:solidFill>
                <a:srgbClr val="6600CC"/>
              </a:solidFill>
              <a:latin typeface="黑体" panose="02010609060101010101" pitchFamily="2" charset="-122"/>
              <a:ea typeface="黑体" panose="02010609060101010101" pitchFamily="2" charset="-122"/>
            </a:endParaRPr>
          </a:p>
          <a:p>
            <a:pPr algn="ctr" eaLnBrk="0" hangingPunct="0">
              <a:spcAft>
                <a:spcPct val="40000"/>
              </a:spcAft>
              <a:buFont typeface="Wingdings" panose="05000000000000000000" pitchFamily="2" charset="2"/>
              <a:buNone/>
            </a:pPr>
            <a:endParaRPr lang="zh-CN" altLang="en-US" sz="3600" dirty="0">
              <a:ea typeface="宋体" panose="02010600030101010101" pitchFamily="2" charset="-122"/>
            </a:endParaRPr>
          </a:p>
        </p:txBody>
      </p:sp>
      <p:sp>
        <p:nvSpPr>
          <p:cNvPr id="8" name="副标题 1"/>
          <p:cNvSpPr txBox="1"/>
          <p:nvPr/>
        </p:nvSpPr>
        <p:spPr bwMode="auto">
          <a:xfrm>
            <a:off x="5913457" y="4389438"/>
            <a:ext cx="1444625" cy="708025"/>
          </a:xfrm>
          <a:prstGeom prst="rect">
            <a:avLst/>
          </a:prstGeom>
          <a:noFill/>
          <a:ln w="9525">
            <a:noFill/>
            <a:miter lim="800000"/>
          </a:ln>
        </p:spPr>
        <p:txBody>
          <a:bodyPr lIns="0" tIns="0" rIns="0" bIns="0"/>
          <a:lstStyle/>
          <a:p>
            <a:pPr eaLnBrk="0" hangingPunct="0">
              <a:spcAft>
                <a:spcPct val="40000"/>
              </a:spcAft>
              <a:buFont typeface="Wingdings" panose="05000000000000000000" pitchFamily="2" charset="2"/>
              <a:buNone/>
            </a:pPr>
            <a:r>
              <a:rPr lang="zh-CN" altLang="en-US" sz="3600" dirty="0">
                <a:solidFill>
                  <a:srgbClr val="6600CC"/>
                </a:solidFill>
                <a:latin typeface="黑体" panose="02010609060101010101" pitchFamily="2" charset="-122"/>
                <a:ea typeface="黑体" panose="02010609060101010101" pitchFamily="2" charset="-122"/>
              </a:rPr>
              <a:t>）</a:t>
            </a:r>
            <a:endParaRPr lang="en-US" altLang="zh-CN" sz="3600" dirty="0">
              <a:solidFill>
                <a:srgbClr val="6600CC"/>
              </a:solidFill>
              <a:latin typeface="黑体" panose="02010609060101010101" pitchFamily="2" charset="-122"/>
              <a:ea typeface="黑体" panose="02010609060101010101" pitchFamily="2" charset="-122"/>
            </a:endParaRPr>
          </a:p>
          <a:p>
            <a:pPr algn="ctr" eaLnBrk="0" hangingPunct="0">
              <a:spcAft>
                <a:spcPct val="40000"/>
              </a:spcAft>
              <a:buFont typeface="Wingdings" panose="05000000000000000000" pitchFamily="2" charset="2"/>
              <a:buNone/>
            </a:pPr>
            <a:endParaRPr lang="zh-CN" altLang="en-US" sz="3600" dirty="0">
              <a:ea typeface="宋体" panose="02010600030101010101" pitchFamily="2" charset="-122"/>
            </a:endParaRPr>
          </a:p>
        </p:txBody>
      </p:sp>
      <p:sp>
        <p:nvSpPr>
          <p:cNvPr id="9" name="Rectangle 2"/>
          <p:cNvSpPr txBox="1">
            <a:spLocks noChangeArrowheads="1"/>
          </p:cNvSpPr>
          <p:nvPr/>
        </p:nvSpPr>
        <p:spPr bwMode="auto">
          <a:xfrm>
            <a:off x="1020794" y="5072074"/>
            <a:ext cx="8123238" cy="722313"/>
          </a:xfrm>
          <a:prstGeom prst="rect">
            <a:avLst/>
          </a:prstGeom>
          <a:noFill/>
          <a:ln w="9525">
            <a:noFill/>
            <a:miter lim="800000"/>
          </a:ln>
        </p:spPr>
        <p:txBody>
          <a:bodyPr lIns="0" rIns="0"/>
          <a:lstStyle/>
          <a:p>
            <a:pPr marL="342900" indent="-342900" eaLnBrk="0" hangingPunct="0">
              <a:lnSpc>
                <a:spcPct val="90000"/>
              </a:lnSpc>
              <a:spcBef>
                <a:spcPct val="20000"/>
              </a:spcBef>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糖尿病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治疗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OR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糖尿病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护理</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eaLnBrk="0" hangingPunct="0">
              <a:lnSpc>
                <a:spcPct val="120000"/>
              </a:lnSpc>
              <a:defRPr/>
            </a:pPr>
            <a:r>
              <a:rPr lang="zh-CN" altLang="en-US" sz="3600" b="1" kern="0" dirty="0">
                <a:solidFill>
                  <a:schemeClr val="bg2"/>
                </a:solidFill>
                <a:latin typeface="楷体_GB2312" panose="02010609030101010101" pitchFamily="49" charset="-122"/>
                <a:ea typeface="楷体_GB2312" panose="02010609030101010101" pitchFamily="49" charset="-122"/>
                <a:cs typeface="Arial" panose="020B0604020202020204" pitchFamily="34" charset="0"/>
              </a:rPr>
              <a:t>      </a:t>
            </a:r>
            <a:endParaRPr lang="zh-CN" altLang="en-US" sz="3600" b="1" kern="0" dirty="0">
              <a:solidFill>
                <a:schemeClr val="bg2"/>
              </a:solidFill>
              <a:latin typeface="楷体_GB2312" panose="02010609030101010101" pitchFamily="49" charset="-122"/>
              <a:ea typeface="楷体_GB2312" panose="02010609030101010101" pitchFamily="49"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a:p>
            <a:pPr marL="342900" indent="-342900" eaLnBrk="0" hangingPunct="0">
              <a:lnSpc>
                <a:spcPct val="90000"/>
              </a:lnSpc>
              <a:spcBef>
                <a:spcPct val="20000"/>
              </a:spcBef>
              <a:defRPr/>
            </a:pPr>
            <a:endParaRPr lang="en-US" altLang="zh-CN" sz="3600" b="1" kern="0" dirty="0">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wipe(left)">
                                      <p:cBhvr>
                                        <p:cTn id="31" dur="500"/>
                                        <p:tgtEl>
                                          <p:spTgt spid="7">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left)">
                                      <p:cBhvr>
                                        <p:cTn id="34" dur="500"/>
                                        <p:tgtEl>
                                          <p:spTgt spid="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p:bldP spid="5" grpId="0"/>
      <p:bldP spid="6" grpId="0"/>
      <p:bldP spid="7" grpId="0" build="p"/>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2"/>
          <p:cNvSpPr>
            <a:spLocks noGrp="1"/>
          </p:cNvSpPr>
          <p:nvPr>
            <p:ph type="ctrTitle" idx="4294967295"/>
          </p:nvPr>
        </p:nvSpPr>
        <p:spPr>
          <a:xfrm>
            <a:off x="928662" y="1782767"/>
            <a:ext cx="7416800" cy="2360613"/>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截词检索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又称通配符检索，是利用检索词的词干或不完整的词形进行检索。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截词符号有：*、？、</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等</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884238" y="3254375"/>
            <a:ext cx="7820025" cy="1954213"/>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children</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childhood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3" name="Oval 5"/>
          <p:cNvSpPr>
            <a:spLocks noChangeArrowheads="1"/>
          </p:cNvSpPr>
          <p:nvPr/>
        </p:nvSpPr>
        <p:spPr bwMode="auto">
          <a:xfrm>
            <a:off x="2357438" y="1857375"/>
            <a:ext cx="785812" cy="428625"/>
          </a:xfrm>
          <a:prstGeom prst="ellipse">
            <a:avLst/>
          </a:prstGeom>
          <a:noFill/>
          <a:ln w="25400" cap="sq">
            <a:solidFill>
              <a:srgbClr val="FF0000"/>
            </a:solidFill>
            <a:miter lim="800000"/>
            <a:headEnd type="none" w="sm" len="sm"/>
            <a:tailEnd type="none" w="sm" len="sm"/>
          </a:ln>
        </p:spPr>
        <p:txBody>
          <a:bodyPr wrap="none" anchor="ct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3" name="Oval 5"/>
          <p:cNvSpPr>
            <a:spLocks noChangeArrowheads="1"/>
          </p:cNvSpPr>
          <p:nvPr/>
        </p:nvSpPr>
        <p:spPr bwMode="auto">
          <a:xfrm>
            <a:off x="2786063" y="2571750"/>
            <a:ext cx="500062" cy="428625"/>
          </a:xfrm>
          <a:prstGeom prst="ellipse">
            <a:avLst/>
          </a:prstGeom>
          <a:noFill/>
          <a:ln w="25400" cap="sq">
            <a:solidFill>
              <a:srgbClr val="FF0000"/>
            </a:solidFill>
            <a:miter lim="800000"/>
            <a:headEnd type="none" w="sm" len="sm"/>
            <a:tailEnd type="none" w="sm" len="sm"/>
          </a:ln>
        </p:spPr>
        <p:txBody>
          <a:bodyPr wrap="none" anchor="ctr"/>
          <a:lstStyle/>
          <a:p>
            <a:endParaRPr lang="zh-CN" altLang="en-US">
              <a:ea typeface="宋体" panose="02010600030101010101" pitchFamily="2" charset="-122"/>
            </a:endParaRPr>
          </a:p>
        </p:txBody>
      </p:sp>
      <p:sp>
        <p:nvSpPr>
          <p:cNvPr id="4" name="Oval 5"/>
          <p:cNvSpPr>
            <a:spLocks noChangeArrowheads="1"/>
          </p:cNvSpPr>
          <p:nvPr/>
        </p:nvSpPr>
        <p:spPr bwMode="auto">
          <a:xfrm>
            <a:off x="4429125" y="3286125"/>
            <a:ext cx="642938" cy="428625"/>
          </a:xfrm>
          <a:prstGeom prst="ellipse">
            <a:avLst/>
          </a:prstGeom>
          <a:noFill/>
          <a:ln w="25400" cap="sq">
            <a:solidFill>
              <a:srgbClr val="FF0000"/>
            </a:solidFill>
            <a:miter lim="800000"/>
            <a:headEnd type="none" w="sm" len="sm"/>
            <a:tailEnd type="none" w="sm" len="sm"/>
          </a:ln>
        </p:spPr>
        <p:txBody>
          <a:bodyPr wrap="none" anchor="ctr"/>
          <a:lstStyle/>
          <a:p>
            <a:endParaRPr lang="zh-CN" altLang="en-US">
              <a:ea typeface="宋体" panose="02010600030101010101" pitchFamily="2" charset="-122"/>
            </a:endParaRPr>
          </a:p>
        </p:txBody>
      </p:sp>
      <p:sp>
        <p:nvSpPr>
          <p:cNvPr id="5" name="Oval 5"/>
          <p:cNvSpPr>
            <a:spLocks noChangeArrowheads="1"/>
          </p:cNvSpPr>
          <p:nvPr/>
        </p:nvSpPr>
        <p:spPr bwMode="auto">
          <a:xfrm>
            <a:off x="3571875" y="4214813"/>
            <a:ext cx="642938" cy="357187"/>
          </a:xfrm>
          <a:prstGeom prst="ellipse">
            <a:avLst/>
          </a:prstGeom>
          <a:noFill/>
          <a:ln w="25400" cap="sq">
            <a:solidFill>
              <a:srgbClr val="FF0000"/>
            </a:solidFill>
            <a:miter lim="800000"/>
            <a:headEnd type="none" w="sm" len="sm"/>
            <a:tailEnd type="none" w="sm" len="sm"/>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3786188" y="5072063"/>
            <a:ext cx="642937" cy="428625"/>
          </a:xfrm>
          <a:prstGeom prst="ellipse">
            <a:avLst/>
          </a:prstGeom>
          <a:noFill/>
          <a:ln w="25400" cap="sq">
            <a:solidFill>
              <a:srgbClr val="FF0000"/>
            </a:solidFill>
            <a:miter lim="800000"/>
            <a:headEnd type="none" w="sm" len="sm"/>
            <a:tailEnd type="none" w="sm" len="sm"/>
          </a:ln>
        </p:spPr>
        <p:txBody>
          <a:bodyPr wrap="none" anchor="ct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2"/>
          <p:cNvSpPr>
            <a:spLocks noGrp="1"/>
          </p:cNvSpPr>
          <p:nvPr>
            <p:ph type="ctrTitle" idx="4294967295"/>
          </p:nvPr>
        </p:nvSpPr>
        <p:spPr>
          <a:xfrm>
            <a:off x="785786" y="1785926"/>
            <a:ext cx="7416800" cy="2360612"/>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截词检索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又称通配符检索，是利用检索词的词干或不完整的词形进行检索。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截词符号有：*、？、</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等</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647700" y="3254375"/>
            <a:ext cx="8137525" cy="1455738"/>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children</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childhood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4" name="矩形 3"/>
          <p:cNvSpPr>
            <a:spLocks noChangeArrowheads="1"/>
          </p:cNvSpPr>
          <p:nvPr/>
        </p:nvSpPr>
        <p:spPr bwMode="auto">
          <a:xfrm>
            <a:off x="682625" y="4610100"/>
            <a:ext cx="7627938" cy="1195388"/>
          </a:xfrm>
          <a:prstGeom prst="rect">
            <a:avLst/>
          </a:prstGeom>
          <a:noFill/>
          <a:ln w="9525">
            <a:noFill/>
            <a:miter lim="800000"/>
          </a:ln>
        </p:spPr>
        <p:txBody>
          <a:bodyPr>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作用：扩大检索范围，避免漏检，且减少输入多次的麻烦。</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536601" y="2508250"/>
            <a:ext cx="7750175" cy="1357313"/>
          </a:xfrm>
        </p:spPr>
        <p:txBody>
          <a:bodyPr/>
          <a:lstStyle/>
          <a:p>
            <a:pPr algn="l">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）无限截词：又称任意截词，截词符号为*，代表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0-n</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个字符。</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3011" name="标题 2"/>
          <p:cNvSpPr>
            <a:spLocks noGrp="1"/>
          </p:cNvSpPr>
          <p:nvPr>
            <p:ph type="ctrTitle" idx="4294967295"/>
          </p:nvPr>
        </p:nvSpPr>
        <p:spPr>
          <a:xfrm>
            <a:off x="593742" y="1142984"/>
            <a:ext cx="6478588" cy="1225550"/>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常用的截词方式有两种：</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无限截词和有限截词</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1"/>
          <p:cNvSpPr txBox="1"/>
          <p:nvPr/>
        </p:nvSpPr>
        <p:spPr bwMode="auto">
          <a:xfrm>
            <a:off x="752502" y="1006475"/>
            <a:ext cx="7748588" cy="1922463"/>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 </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err="1">
                <a:solidFill>
                  <a:srgbClr val="6600CC"/>
                </a:solidFill>
                <a:latin typeface="黑体" panose="02010609060101010101" pitchFamily="2" charset="-122"/>
                <a:ea typeface="黑体" panose="02010609060101010101" pitchFamily="2" charset="-122"/>
                <a:cs typeface="Arial" panose="020B0604020202020204" pitchFamily="34" charset="0"/>
              </a:rPr>
              <a:t>ology</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physiology </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pathology </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biology </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2268538" y="1993900"/>
            <a:ext cx="5092700" cy="657225"/>
          </a:xfrm>
          <a:prstGeom prst="rect">
            <a:avLst/>
          </a:prstGeom>
          <a:noFill/>
          <a:ln w="9525">
            <a:noFill/>
            <a:miter lim="800000"/>
          </a:ln>
        </p:spPr>
        <p:txBody>
          <a:bodyPr lIns="0" rIns="0"/>
          <a:lstStyle/>
          <a:p>
            <a:pPr eaLnBrk="0" hangingPunct="0">
              <a:lnSpc>
                <a:spcPct val="90000"/>
              </a:lnSpc>
              <a:defRPr/>
            </a:pPr>
            <a:r>
              <a:rPr lang="en-US" altLang="zh-CN" sz="3600" kern="0" dirty="0">
                <a:latin typeface="黑体" panose="02010609060101010101" pitchFamily="2" charset="-122"/>
                <a:ea typeface="黑体" panose="02010609060101010101" pitchFamily="2" charset="-122"/>
                <a:cs typeface="Arial" panose="020B0604020202020204" pitchFamily="34" charset="0"/>
              </a:rPr>
              <a:t>      </a:t>
            </a:r>
            <a:r>
              <a:rPr lang="zh-CN" altLang="en-US" sz="3600" kern="0" dirty="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rPr>
              <a:t>前截词，后方一致</a:t>
            </a:r>
            <a:endParaRPr lang="zh-CN" altLang="en-US" sz="3600" kern="0" dirty="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endParaRPr>
          </a:p>
        </p:txBody>
      </p:sp>
      <p:sp>
        <p:nvSpPr>
          <p:cNvPr id="8" name="矩形 7"/>
          <p:cNvSpPr>
            <a:spLocks noChangeArrowheads="1"/>
          </p:cNvSpPr>
          <p:nvPr/>
        </p:nvSpPr>
        <p:spPr bwMode="auto">
          <a:xfrm>
            <a:off x="709593" y="1539875"/>
            <a:ext cx="1076325" cy="474663"/>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9" name="矩形 8"/>
          <p:cNvSpPr>
            <a:spLocks noChangeArrowheads="1"/>
          </p:cNvSpPr>
          <p:nvPr/>
        </p:nvSpPr>
        <p:spPr bwMode="auto">
          <a:xfrm>
            <a:off x="3351210" y="1574800"/>
            <a:ext cx="935038" cy="474663"/>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10" name="矩形 9"/>
          <p:cNvSpPr>
            <a:spLocks noChangeArrowheads="1"/>
          </p:cNvSpPr>
          <p:nvPr/>
        </p:nvSpPr>
        <p:spPr bwMode="auto">
          <a:xfrm>
            <a:off x="5694374" y="1539875"/>
            <a:ext cx="520700" cy="474663"/>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7" name="标题 2"/>
          <p:cNvSpPr txBox="1"/>
          <p:nvPr/>
        </p:nvSpPr>
        <p:spPr bwMode="gray">
          <a:xfrm>
            <a:off x="720755" y="2941638"/>
            <a:ext cx="8137525" cy="1455737"/>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child</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children</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childhood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br>
              <a:rPr lang="en-US" altLang="zh-CN" sz="3600" kern="0" dirty="0">
                <a:solidFill>
                  <a:schemeClr val="bg2"/>
                </a:solidFill>
                <a:latin typeface="黑体" panose="02010609060101010101" pitchFamily="2" charset="-122"/>
                <a:ea typeface="黑体" panose="02010609060101010101" pitchFamily="2" charset="-122"/>
                <a:cs typeface="Arial" panose="020B0604020202020204" pitchFamily="34" charset="0"/>
              </a:rPr>
            </a:br>
            <a:br>
              <a:rPr lang="en-US" altLang="zh-CN" sz="3600" kern="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en-US" altLang="zh-CN" sz="3600" kern="0" dirty="0">
                <a:solidFill>
                  <a:schemeClr val="bg2"/>
                </a:solidFill>
                <a:latin typeface="黑体" panose="02010609060101010101" pitchFamily="2" charset="-122"/>
                <a:ea typeface="黑体" panose="02010609060101010101" pitchFamily="2" charset="-122"/>
                <a:cs typeface="Arial" panose="020B0604020202020204" pitchFamily="34" charset="0"/>
              </a:rPr>
              <a:t>  </a:t>
            </a:r>
            <a:br>
              <a:rPr lang="en-US" altLang="zh-CN" sz="3600" kern="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en-US" altLang="zh-CN" sz="3600" kern="0" dirty="0">
                <a:solidFill>
                  <a:schemeClr val="bg2"/>
                </a:solidFill>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11" name="标题 2"/>
          <p:cNvSpPr txBox="1"/>
          <p:nvPr/>
        </p:nvSpPr>
        <p:spPr bwMode="gray">
          <a:xfrm>
            <a:off x="2420938" y="3894138"/>
            <a:ext cx="5092700" cy="1225550"/>
          </a:xfrm>
          <a:prstGeom prst="rect">
            <a:avLst/>
          </a:prstGeom>
          <a:noFill/>
          <a:ln w="9525">
            <a:noFill/>
            <a:miter lim="800000"/>
          </a:ln>
        </p:spPr>
        <p:txBody>
          <a:bodyPr lIns="0" rIns="0"/>
          <a:lstStyle/>
          <a:p>
            <a:pPr eaLnBrk="0" hangingPunct="0">
              <a:lnSpc>
                <a:spcPct val="90000"/>
              </a:lnSpc>
              <a:defRPr/>
            </a:pPr>
            <a:r>
              <a:rPr lang="en-US" altLang="zh-CN" sz="3600" kern="0" dirty="0">
                <a:latin typeface="黑体" panose="02010609060101010101" pitchFamily="2" charset="-122"/>
                <a:ea typeface="黑体" panose="02010609060101010101" pitchFamily="2" charset="-122"/>
                <a:cs typeface="Arial" panose="020B0604020202020204" pitchFamily="34" charset="0"/>
              </a:rPr>
              <a:t>      </a:t>
            </a:r>
            <a:r>
              <a:rPr lang="zh-CN" altLang="en-US" sz="3600" kern="0" dirty="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rPr>
              <a:t>后截词，前方一致 </a:t>
            </a:r>
            <a:endParaRPr lang="zh-CN" altLang="en-US" sz="3600" kern="0" dirty="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endParaRPr>
          </a:p>
        </p:txBody>
      </p:sp>
      <p:sp>
        <p:nvSpPr>
          <p:cNvPr id="13" name="标题 2"/>
          <p:cNvSpPr txBox="1"/>
          <p:nvPr/>
        </p:nvSpPr>
        <p:spPr bwMode="gray">
          <a:xfrm>
            <a:off x="665164" y="4714884"/>
            <a:ext cx="7907364" cy="1455738"/>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急性</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肝炎</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急性肝炎、急性中毒性肝炎、急性黄疸型肝炎</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     </a:t>
            </a:r>
            <a:r>
              <a:rPr lang="zh-CN" altLang="en-US" sz="3600" kern="0" dirty="0" smtClean="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rPr>
              <a:t>中间</a:t>
            </a:r>
            <a:r>
              <a:rPr lang="zh-CN" altLang="en-US" sz="3600" kern="0" dirty="0">
                <a:solidFill>
                  <a:schemeClr val="accent1">
                    <a:lumMod val="75000"/>
                  </a:schemeClr>
                </a:solidFill>
                <a:latin typeface="华文隶书" panose="02010800040101010101" pitchFamily="2" charset="-122"/>
                <a:ea typeface="华文隶书" panose="02010800040101010101" pitchFamily="2" charset="-122"/>
                <a:cs typeface="Arial" panose="020B0604020202020204" pitchFamily="34" charset="0"/>
              </a:rPr>
              <a:t>截词，两头一致</a:t>
            </a: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14" name="矩形 13"/>
          <p:cNvSpPr>
            <a:spLocks noChangeArrowheads="1"/>
          </p:cNvSpPr>
          <p:nvPr/>
        </p:nvSpPr>
        <p:spPr bwMode="auto">
          <a:xfrm>
            <a:off x="1747823" y="3463925"/>
            <a:ext cx="681037" cy="4143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15" name="矩形 14"/>
          <p:cNvSpPr>
            <a:spLocks noChangeArrowheads="1"/>
          </p:cNvSpPr>
          <p:nvPr/>
        </p:nvSpPr>
        <p:spPr bwMode="auto">
          <a:xfrm>
            <a:off x="3981452" y="3465513"/>
            <a:ext cx="876300" cy="414337"/>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16" name="矩形 15"/>
          <p:cNvSpPr>
            <a:spLocks noChangeArrowheads="1"/>
          </p:cNvSpPr>
          <p:nvPr/>
        </p:nvSpPr>
        <p:spPr bwMode="auto">
          <a:xfrm>
            <a:off x="2705095" y="5214950"/>
            <a:ext cx="1223963" cy="414337"/>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17" name="矩形 16"/>
          <p:cNvSpPr>
            <a:spLocks noChangeArrowheads="1"/>
          </p:cNvSpPr>
          <p:nvPr/>
        </p:nvSpPr>
        <p:spPr bwMode="auto">
          <a:xfrm>
            <a:off x="5991244" y="5214950"/>
            <a:ext cx="1223962" cy="4143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00"/>
                                        <p:tgtEl>
                                          <p:spTgt spid="16"/>
                                        </p:tgtEl>
                                      </p:cBhvr>
                                    </p:animEffect>
                                  </p:childTnLst>
                                </p:cTn>
                              </p:par>
                            </p:childTnLst>
                          </p:cTn>
                        </p:par>
                        <p:par>
                          <p:cTn id="55" fill="hold">
                            <p:stCondLst>
                              <p:cond delay="500"/>
                            </p:stCondLst>
                            <p:childTnLst>
                              <p:par>
                                <p:cTn id="56" presetID="22" presetClass="entr" presetSubtype="4"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down)">
                                      <p:cBhvr>
                                        <p:cTn id="5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8" grpId="0" animBg="1"/>
      <p:bldP spid="9" grpId="0" animBg="1"/>
      <p:bldP spid="10" grpId="0" animBg="1"/>
      <p:bldP spid="7" grpId="0"/>
      <p:bldP spid="11" grpId="0"/>
      <p:bldP spid="13" grpId="0"/>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subTitle" idx="4294967295"/>
          </p:nvPr>
        </p:nvSpPr>
        <p:spPr>
          <a:xfrm>
            <a:off x="1071538" y="1895475"/>
            <a:ext cx="7269162" cy="4413250"/>
          </a:xfrm>
        </p:spPr>
        <p:txBody>
          <a:bodyPr/>
          <a:lstStyle/>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第一节  信息、知识、情报与文献</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第二节  文献的类型与特征</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第三节  图书馆文献利用</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第四节  文献检索系统</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第五节  文献检索方法与技术</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第六节  文献检索策略</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9219" name="Rectangle 2"/>
          <p:cNvSpPr>
            <a:spLocks noGrp="1" noChangeArrowheads="1"/>
          </p:cNvSpPr>
          <p:nvPr>
            <p:ph type="ctrTitle" idx="4294967295"/>
          </p:nvPr>
        </p:nvSpPr>
        <p:spPr>
          <a:xfrm>
            <a:off x="0" y="949325"/>
            <a:ext cx="9144000" cy="925513"/>
          </a:xfrm>
        </p:spPr>
        <p:txBody>
          <a:bodyPr/>
          <a:lstStyle/>
          <a:p>
            <a:pPr algn="ctr" eaLnBrk="1" hangingPunct="1"/>
            <a:r>
              <a:rPr lang="zh-CN" altLang="en-US" sz="40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文献检索基础知识</a:t>
            </a:r>
            <a:endParaRPr lang="zh-CN" altLang="en-US" sz="40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18787">
                                            <p:txEl>
                                              <p:pRg st="4" end="4"/>
                                            </p:txEl>
                                          </p:spTgt>
                                        </p:tgtEl>
                                        <p:attrNameLst>
                                          <p:attrName>style.color</p:attrName>
                                        </p:attrNameLst>
                                      </p:cBhvr>
                                      <p:to>
                                        <p:clrVal>
                                          <a:schemeClr val="accent1"/>
                                        </p:clrVal>
                                      </p:to>
                                    </p:set>
                                    <p:set>
                                      <p:cBhvr>
                                        <p:cTn id="7" dur="500" fill="hold"/>
                                        <p:tgtEl>
                                          <p:spTgt spid="118787">
                                            <p:txEl>
                                              <p:pRg st="4" end="4"/>
                                            </p:txEl>
                                          </p:spTgt>
                                        </p:tgtEl>
                                        <p:attrNameLst>
                                          <p:attrName>fillcolor</p:attrName>
                                        </p:attrNameLst>
                                      </p:cBhvr>
                                      <p:to>
                                        <p:clrVal>
                                          <a:schemeClr val="accent1"/>
                                        </p:clrVal>
                                      </p:to>
                                    </p:set>
                                    <p:set>
                                      <p:cBhvr>
                                        <p:cTn id="8" dur="500" fill="hold"/>
                                        <p:tgtEl>
                                          <p:spTgt spid="118787">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393725" y="2427288"/>
            <a:ext cx="7750175" cy="1357312"/>
          </a:xfrm>
        </p:spPr>
        <p:txBody>
          <a:bodyPr/>
          <a:lstStyle/>
          <a:p>
            <a:pPr algn="l">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）有限截词：截词符号为？，一个截词符代表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0-1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个字符，可使用多个。</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5059" name="标题 2"/>
          <p:cNvSpPr>
            <a:spLocks noGrp="1"/>
          </p:cNvSpPr>
          <p:nvPr>
            <p:ph type="ctrTitle" idx="4294967295"/>
          </p:nvPr>
        </p:nvSpPr>
        <p:spPr>
          <a:xfrm>
            <a:off x="593742" y="1142984"/>
            <a:ext cx="6478588" cy="1225550"/>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常用的截词方式有两种：</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无限截词和有限截词</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 name="标题 2"/>
          <p:cNvSpPr txBox="1"/>
          <p:nvPr/>
        </p:nvSpPr>
        <p:spPr bwMode="gray">
          <a:xfrm>
            <a:off x="714348" y="3714752"/>
            <a:ext cx="8001056" cy="1455737"/>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en-US" altLang="zh-CN" sz="3200" kern="0" dirty="0" err="1">
                <a:solidFill>
                  <a:srgbClr val="6600CC"/>
                </a:solidFill>
                <a:latin typeface="黑体" panose="02010609060101010101" pitchFamily="2" charset="-122"/>
                <a:ea typeface="黑体" panose="02010609060101010101" pitchFamily="2" charset="-122"/>
                <a:cs typeface="Arial" panose="020B0604020202020204" pitchFamily="34" charset="0"/>
              </a:rPr>
              <a:t>colo</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?r</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color </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a:t>
            </a:r>
            <a:r>
              <a:rPr lang="en-US" altLang="zh-CN" sz="3200" kern="0" dirty="0" err="1">
                <a:solidFill>
                  <a:srgbClr val="6600CC"/>
                </a:solidFill>
                <a:latin typeface="黑体" panose="02010609060101010101" pitchFamily="2" charset="-122"/>
                <a:ea typeface="黑体" panose="02010609060101010101" pitchFamily="2" charset="-122"/>
                <a:cs typeface="Arial" panose="020B0604020202020204" pitchFamily="34" charset="0"/>
              </a:rPr>
              <a:t>colour</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5" name="矩形 4"/>
          <p:cNvSpPr>
            <a:spLocks noChangeArrowheads="1"/>
          </p:cNvSpPr>
          <p:nvPr/>
        </p:nvSpPr>
        <p:spPr bwMode="auto">
          <a:xfrm>
            <a:off x="1500166" y="4170371"/>
            <a:ext cx="277813" cy="473075"/>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625475" y="1239838"/>
            <a:ext cx="7947053" cy="1838325"/>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如：检索提问词</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acid??,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可检出含有</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acid </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acids</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acidic</a:t>
            </a:r>
            <a:r>
              <a:rPr lang="zh-CN" altLang="en-US"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 、</a:t>
            </a:r>
            <a:r>
              <a:rPr lang="en-US" altLang="zh-CN" sz="3200" kern="0" dirty="0">
                <a:solidFill>
                  <a:srgbClr val="6600CC"/>
                </a:solidFill>
                <a:latin typeface="黑体" panose="02010609060101010101" pitchFamily="2" charset="-122"/>
                <a:ea typeface="黑体" panose="02010609060101010101" pitchFamily="2" charset="-122"/>
                <a:cs typeface="Arial" panose="020B0604020202020204" pitchFamily="34" charset="0"/>
              </a:rPr>
              <a:t>acidly</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的文献记录</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但不能检出</a:t>
            </a:r>
            <a:r>
              <a:rPr lang="en-US" altLang="zh-CN" sz="3200" kern="0" dirty="0" err="1">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acidicty</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5" name="矩形 4"/>
          <p:cNvSpPr>
            <a:spLocks noChangeArrowheads="1"/>
          </p:cNvSpPr>
          <p:nvPr/>
        </p:nvSpPr>
        <p:spPr bwMode="auto">
          <a:xfrm>
            <a:off x="1436668" y="1739892"/>
            <a:ext cx="277812" cy="474662"/>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6" name="矩形 5"/>
          <p:cNvSpPr>
            <a:spLocks noChangeArrowheads="1"/>
          </p:cNvSpPr>
          <p:nvPr/>
        </p:nvSpPr>
        <p:spPr bwMode="auto">
          <a:xfrm>
            <a:off x="3055938" y="1735138"/>
            <a:ext cx="542925" cy="474662"/>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7" name="矩形 6"/>
          <p:cNvSpPr>
            <a:spLocks noChangeArrowheads="1"/>
          </p:cNvSpPr>
          <p:nvPr/>
        </p:nvSpPr>
        <p:spPr bwMode="auto">
          <a:xfrm>
            <a:off x="4857752" y="1735138"/>
            <a:ext cx="463550" cy="474662"/>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2"/>
          <p:cNvSpPr>
            <a:spLocks noGrp="1"/>
          </p:cNvSpPr>
          <p:nvPr>
            <p:ph type="ctrTitle" idx="4294967295"/>
          </p:nvPr>
        </p:nvSpPr>
        <p:spPr>
          <a:xfrm>
            <a:off x="1071538" y="2071678"/>
            <a:ext cx="7416800" cy="2360612"/>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限定检索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将检索词限制在特定的字段中，以缩小或精炼检索结果。</a:t>
            </a:r>
            <a:br>
              <a:rPr lang="en-US" altLang="zh-CN" sz="3200" b="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en-US" altLang="zh-CN" sz="3200" b="0" dirty="0">
                <a:solidFill>
                  <a:schemeClr val="bg2"/>
                </a:solidFill>
                <a:latin typeface="黑体" panose="02010609060101010101" pitchFamily="2" charset="-122"/>
                <a:ea typeface="黑体" panose="02010609060101010101" pitchFamily="2" charset="-122"/>
                <a:cs typeface="Arial" panose="020B0604020202020204" pitchFamily="34" charset="0"/>
              </a:rPr>
              <a:t>  </a:t>
            </a:r>
            <a:br>
              <a:rPr lang="en-US" altLang="zh-CN" sz="3200" b="0" dirty="0">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647700" y="3254375"/>
            <a:ext cx="8137525" cy="1455738"/>
          </a:xfrm>
          <a:prstGeom prst="rect">
            <a:avLst/>
          </a:prstGeom>
          <a:noFill/>
          <a:ln w="9525">
            <a:noFill/>
            <a:miter lim="800000"/>
          </a:ln>
        </p:spPr>
        <p:txBody>
          <a:bodyPr lIns="0" rIns="0"/>
          <a:lstStyle/>
          <a:p>
            <a:pPr eaLnBrk="0" hangingPunct="0">
              <a:lnSpc>
                <a:spcPct val="90000"/>
              </a:lnSpc>
              <a:defRPr/>
            </a:pP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47108" name="矩形 5"/>
          <p:cNvSpPr>
            <a:spLocks noChangeArrowheads="1"/>
          </p:cNvSpPr>
          <p:nvPr/>
        </p:nvSpPr>
        <p:spPr bwMode="auto">
          <a:xfrm>
            <a:off x="571472" y="2857496"/>
            <a:ext cx="8067675" cy="1924566"/>
          </a:xfrm>
          <a:prstGeom prst="rect">
            <a:avLst/>
          </a:prstGeom>
          <a:noFill/>
          <a:ln w="9525">
            <a:noFill/>
            <a:miter lim="800000"/>
          </a:ln>
        </p:spPr>
        <p:txBody>
          <a:bodyPr>
            <a:spAutoFit/>
          </a:bodyPr>
          <a:lstStyle/>
          <a:p>
            <a:pPr algn="just">
              <a:lnSpc>
                <a:spcPct val="120000"/>
              </a:lnSpc>
            </a:pPr>
            <a:r>
              <a:rPr lang="en-US" altLang="zh-CN" sz="3600" dirty="0">
                <a:solidFill>
                  <a:schemeClr val="bg2"/>
                </a:solidFill>
                <a:latin typeface="黑体" panose="02010609060101010101" pitchFamily="2" charset="-122"/>
                <a:ea typeface="黑体" panose="02010609060101010101" pitchFamily="2" charset="-122"/>
              </a:rPr>
              <a:t>  </a:t>
            </a:r>
            <a:r>
              <a:rPr lang="zh-CN" altLang="en-US" sz="3200" dirty="0">
                <a:solidFill>
                  <a:schemeClr val="accent1">
                    <a:lumMod val="75000"/>
                  </a:schemeClr>
                </a:solidFill>
                <a:latin typeface="黑体" panose="02010609060101010101" pitchFamily="2" charset="-122"/>
                <a:ea typeface="黑体" panose="02010609060101010101" pitchFamily="2" charset="-122"/>
              </a:rPr>
              <a:t>通常有两种方式：</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algn="just">
              <a:lnSpc>
                <a:spcPct val="120000"/>
              </a:lnSpc>
            </a:pPr>
            <a:r>
              <a:rPr lang="en-US" altLang="zh-CN" sz="3200" dirty="0">
                <a:solidFill>
                  <a:schemeClr val="accent1">
                    <a:lumMod val="75000"/>
                  </a:schemeClr>
                </a:solidFill>
                <a:latin typeface="黑体" panose="02010609060101010101" pitchFamily="2" charset="-122"/>
                <a:ea typeface="黑体" panose="02010609060101010101" pitchFamily="2" charset="-122"/>
              </a:rPr>
              <a:t>  </a:t>
            </a:r>
            <a:r>
              <a:rPr lang="zh-CN" altLang="zh-CN" sz="3200" dirty="0">
                <a:solidFill>
                  <a:schemeClr val="accent1">
                    <a:lumMod val="75000"/>
                  </a:schemeClr>
                </a:solidFill>
                <a:latin typeface="黑体" panose="02010609060101010101" pitchFamily="2" charset="-122"/>
                <a:ea typeface="黑体" panose="02010609060101010101" pitchFamily="2" charset="-122"/>
              </a:rPr>
              <a:t>①</a:t>
            </a:r>
            <a:r>
              <a:rPr lang="zh-CN" altLang="en-US" sz="3200" dirty="0">
                <a:solidFill>
                  <a:schemeClr val="accent1">
                    <a:lumMod val="75000"/>
                  </a:schemeClr>
                </a:solidFill>
                <a:latin typeface="黑体" panose="02010609060101010101" pitchFamily="2" charset="-122"/>
                <a:ea typeface="黑体" panose="02010609060101010101" pitchFamily="2" charset="-122"/>
              </a:rPr>
              <a:t>利用数据库提供的限定字段选项。</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algn="just">
              <a:lnSpc>
                <a:spcPct val="12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  </a:t>
            </a:r>
            <a:r>
              <a:rPr lang="zh-CN" altLang="en-US" b="1" dirty="0">
                <a:solidFill>
                  <a:schemeClr val="accent1">
                    <a:lumMod val="75000"/>
                  </a:schemeClr>
                </a:solidFill>
                <a:latin typeface="黑体" panose="02010609060101010101" pitchFamily="2" charset="-122"/>
                <a:ea typeface="黑体" panose="02010609060101010101" pitchFamily="2" charset="-122"/>
              </a:rPr>
              <a:t> </a:t>
            </a:r>
            <a:endParaRPr lang="zh-CN" altLang="en-US"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wipe(down)">
                                      <p:cBhvr>
                                        <p:cTn id="7" dur="500"/>
                                        <p:tgtEl>
                                          <p:spTgt spid="47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1"/>
          <a:srcRect/>
          <a:stretch>
            <a:fillRect/>
          </a:stretch>
        </p:blipFill>
        <p:spPr bwMode="auto">
          <a:xfrm>
            <a:off x="171450" y="52388"/>
            <a:ext cx="8801100" cy="67532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7" name="矩形 6"/>
          <p:cNvSpPr>
            <a:spLocks noChangeArrowheads="1"/>
          </p:cNvSpPr>
          <p:nvPr/>
        </p:nvSpPr>
        <p:spPr bwMode="auto">
          <a:xfrm>
            <a:off x="1528763" y="2360613"/>
            <a:ext cx="831850" cy="3090862"/>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1"/>
          <a:srcRect/>
          <a:stretch>
            <a:fillRect/>
          </a:stretch>
        </p:blipFill>
        <p:spPr bwMode="auto">
          <a:xfrm>
            <a:off x="415925" y="566738"/>
            <a:ext cx="8334375" cy="5764212"/>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3114675" y="1897063"/>
            <a:ext cx="1074738" cy="2246312"/>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标题 2"/>
          <p:cNvSpPr>
            <a:spLocks noGrp="1"/>
          </p:cNvSpPr>
          <p:nvPr>
            <p:ph type="ctrTitle" idx="4294967295"/>
          </p:nvPr>
        </p:nvSpPr>
        <p:spPr>
          <a:xfrm>
            <a:off x="1000100" y="1785926"/>
            <a:ext cx="7416800" cy="2360612"/>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限定检索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将检索词限制在特定的字段中，以缩小或精炼检索结果。</a:t>
            </a:r>
            <a:br>
              <a:rPr lang="en-US" altLang="zh-CN" sz="3200" b="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en-US" altLang="zh-CN" sz="3200" b="0" dirty="0">
                <a:solidFill>
                  <a:schemeClr val="bg2"/>
                </a:solidFill>
                <a:latin typeface="黑体" panose="02010609060101010101" pitchFamily="2" charset="-122"/>
                <a:ea typeface="黑体" panose="02010609060101010101" pitchFamily="2" charset="-122"/>
                <a:cs typeface="Arial" panose="020B0604020202020204" pitchFamily="34" charset="0"/>
              </a:rPr>
              <a:t>  </a:t>
            </a:r>
            <a:br>
              <a:rPr lang="en-US" altLang="zh-CN" sz="3200" b="0" dirty="0">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647700" y="3254375"/>
            <a:ext cx="8137525" cy="1455738"/>
          </a:xfrm>
          <a:prstGeom prst="rect">
            <a:avLst/>
          </a:prstGeom>
          <a:noFill/>
          <a:ln w="9525">
            <a:noFill/>
            <a:miter lim="800000"/>
          </a:ln>
        </p:spPr>
        <p:txBody>
          <a:bodyPr lIns="0" rIns="0"/>
          <a:lstStyle/>
          <a:p>
            <a:pPr eaLnBrk="0" hangingPunct="0">
              <a:lnSpc>
                <a:spcPct val="90000"/>
              </a:lnSpc>
              <a:defRPr/>
            </a:pP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50180" name="矩形 5"/>
          <p:cNvSpPr>
            <a:spLocks noChangeArrowheads="1"/>
          </p:cNvSpPr>
          <p:nvPr/>
        </p:nvSpPr>
        <p:spPr bwMode="auto">
          <a:xfrm>
            <a:off x="555625" y="2420938"/>
            <a:ext cx="8067675" cy="1270000"/>
          </a:xfrm>
          <a:prstGeom prst="rect">
            <a:avLst/>
          </a:prstGeom>
          <a:noFill/>
          <a:ln w="9525">
            <a:noFill/>
            <a:miter lim="800000"/>
          </a:ln>
        </p:spPr>
        <p:txBody>
          <a:bodyPr>
            <a:spAutoFit/>
          </a:bodyPr>
          <a:lstStyle/>
          <a:p>
            <a:pPr algn="just">
              <a:lnSpc>
                <a:spcPct val="120000"/>
              </a:lnSpc>
            </a:pPr>
            <a:r>
              <a:rPr lang="en-US" altLang="zh-CN" sz="3600" dirty="0">
                <a:solidFill>
                  <a:schemeClr val="bg2"/>
                </a:solidFill>
                <a:latin typeface="黑体" panose="02010609060101010101" pitchFamily="2" charset="-122"/>
                <a:ea typeface="黑体" panose="02010609060101010101" pitchFamily="2" charset="-122"/>
              </a:rPr>
              <a:t>  </a:t>
            </a:r>
            <a:r>
              <a:rPr lang="zh-CN" altLang="en-US" sz="3200" dirty="0">
                <a:solidFill>
                  <a:schemeClr val="accent1">
                    <a:lumMod val="75000"/>
                  </a:schemeClr>
                </a:solidFill>
                <a:latin typeface="黑体" panose="02010609060101010101" pitchFamily="2" charset="-122"/>
                <a:ea typeface="黑体" panose="02010609060101010101" pitchFamily="2" charset="-122"/>
              </a:rPr>
              <a:t>通常有两种方式：</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algn="just">
              <a:lnSpc>
                <a:spcPct val="120000"/>
              </a:lnSpc>
            </a:pPr>
            <a:r>
              <a:rPr lang="en-US" altLang="zh-CN" sz="3200" dirty="0">
                <a:solidFill>
                  <a:schemeClr val="accent1">
                    <a:lumMod val="75000"/>
                  </a:schemeClr>
                </a:solidFill>
                <a:latin typeface="黑体" panose="02010609060101010101" pitchFamily="2" charset="-122"/>
                <a:ea typeface="黑体" panose="02010609060101010101" pitchFamily="2" charset="-122"/>
              </a:rPr>
              <a:t>  </a:t>
            </a:r>
            <a:r>
              <a:rPr lang="zh-CN" altLang="zh-CN" sz="3200" dirty="0">
                <a:solidFill>
                  <a:schemeClr val="accent1">
                    <a:lumMod val="75000"/>
                  </a:schemeClr>
                </a:solidFill>
                <a:latin typeface="黑体" panose="02010609060101010101" pitchFamily="2" charset="-122"/>
                <a:ea typeface="黑体" panose="02010609060101010101" pitchFamily="2" charset="-122"/>
              </a:rPr>
              <a:t>①</a:t>
            </a:r>
            <a:r>
              <a:rPr lang="zh-CN" altLang="en-US" sz="3200" dirty="0">
                <a:solidFill>
                  <a:schemeClr val="accent1">
                    <a:lumMod val="75000"/>
                  </a:schemeClr>
                </a:solidFill>
                <a:latin typeface="黑体" panose="02010609060101010101" pitchFamily="2" charset="-122"/>
                <a:ea typeface="黑体" panose="02010609060101010101" pitchFamily="2" charset="-122"/>
              </a:rPr>
              <a:t>利用数据库提供的限定字段选项。  </a:t>
            </a:r>
            <a:r>
              <a:rPr lang="zh-CN" altLang="en-US" sz="3200" b="1" dirty="0">
                <a:solidFill>
                  <a:schemeClr val="accent1">
                    <a:lumMod val="75000"/>
                  </a:schemeClr>
                </a:solidFill>
                <a:latin typeface="黑体" panose="02010609060101010101" pitchFamily="2" charset="-122"/>
                <a:ea typeface="黑体" panose="02010609060101010101" pitchFamily="2" charset="-122"/>
              </a:rPr>
              <a:t> </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6" name="矩形 5"/>
          <p:cNvSpPr>
            <a:spLocks noChangeArrowheads="1"/>
          </p:cNvSpPr>
          <p:nvPr/>
        </p:nvSpPr>
        <p:spPr bwMode="auto">
          <a:xfrm>
            <a:off x="949325" y="3736975"/>
            <a:ext cx="7837517" cy="2825750"/>
          </a:xfrm>
          <a:prstGeom prst="rect">
            <a:avLst/>
          </a:prstGeom>
          <a:noFill/>
          <a:ln w="9525">
            <a:noFill/>
            <a:miter lim="800000"/>
          </a:ln>
        </p:spPr>
        <p:txBody>
          <a:bodyPr wrap="square">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②利用字段限定符和字段标识符组合编辑检索表达式检索。</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algn="just">
              <a:lnSpc>
                <a:spcPct val="120000"/>
              </a:lnSpc>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如</a:t>
            </a:r>
            <a:r>
              <a:rPr lang="en-US" altLang="zh-CN" sz="3200" b="1" dirty="0" err="1">
                <a:solidFill>
                  <a:schemeClr val="accent1">
                    <a:lumMod val="75000"/>
                  </a:schemeClr>
                </a:solidFill>
                <a:latin typeface="楷体_GB2312" panose="02010609030101010101" pitchFamily="49" charset="-122"/>
                <a:ea typeface="楷体_GB2312" panose="02010609030101010101" pitchFamily="49" charset="-122"/>
              </a:rPr>
              <a:t>PubMed</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数据库字段限定符</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 ]</a:t>
            </a:r>
            <a:endParaRPr lang="en-US" altLang="zh-CN" sz="3200" b="1" dirty="0">
              <a:solidFill>
                <a:schemeClr val="accent1">
                  <a:lumMod val="75000"/>
                </a:schemeClr>
              </a:solidFill>
              <a:latin typeface="楷体_GB2312" panose="02010609030101010101" pitchFamily="49" charset="-122"/>
              <a:ea typeface="楷体_GB2312" panose="02010609030101010101" pitchFamily="49" charset="-122"/>
            </a:endParaRPr>
          </a:p>
          <a:p>
            <a:pPr algn="just">
              <a:lnSpc>
                <a:spcPct val="120000"/>
              </a:lnSpc>
            </a:pPr>
            <a:r>
              <a:rPr lang="en-US" altLang="zh-CN" sz="3200" b="1" dirty="0" err="1">
                <a:solidFill>
                  <a:schemeClr val="accent1">
                    <a:lumMod val="75000"/>
                  </a:schemeClr>
                </a:solidFill>
                <a:latin typeface="楷体_GB2312" panose="02010609030101010101" pitchFamily="49" charset="-122"/>
                <a:ea typeface="楷体_GB2312" panose="02010609030101010101" pitchFamily="49" charset="-122"/>
              </a:rPr>
              <a:t>zhong</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 ns</a:t>
            </a:r>
            <a:r>
              <a:rPr lang="en-US" altLang="zh-CN" sz="3200" b="1" dirty="0">
                <a:solidFill>
                  <a:srgbClr val="6600CC"/>
                </a:solidFill>
                <a:latin typeface="楷体_GB2312" panose="02010609030101010101" pitchFamily="49" charset="-122"/>
                <a:ea typeface="楷体_GB2312" panose="02010609030101010101" pitchFamily="49" charset="-122"/>
              </a:rPr>
              <a:t>[au]</a:t>
            </a:r>
            <a:r>
              <a:rPr lang="en-US" altLang="zh-CN" sz="3200" b="1" dirty="0">
                <a:solidFill>
                  <a:schemeClr val="bg2"/>
                </a:solidFill>
                <a:latin typeface="楷体_GB2312" panose="02010609030101010101" pitchFamily="49" charset="-122"/>
                <a:ea typeface="楷体_GB2312" panose="02010609030101010101" pitchFamily="49" charset="-122"/>
              </a:rPr>
              <a:t>  </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aids</a:t>
            </a:r>
            <a:r>
              <a:rPr lang="en-US" altLang="zh-CN" sz="3200" b="1" dirty="0">
                <a:solidFill>
                  <a:srgbClr val="6600CC"/>
                </a:solidFill>
                <a:latin typeface="楷体_GB2312" panose="02010609030101010101" pitchFamily="49" charset="-122"/>
                <a:ea typeface="楷体_GB2312" panose="02010609030101010101" pitchFamily="49" charset="-122"/>
              </a:rPr>
              <a:t>[</a:t>
            </a:r>
            <a:r>
              <a:rPr lang="en-US" altLang="zh-CN" sz="3200" b="1" dirty="0" err="1">
                <a:solidFill>
                  <a:srgbClr val="6600CC"/>
                </a:solidFill>
                <a:latin typeface="楷体_GB2312" panose="02010609030101010101" pitchFamily="49" charset="-122"/>
                <a:ea typeface="楷体_GB2312" panose="02010609030101010101" pitchFamily="49" charset="-122"/>
              </a:rPr>
              <a:t>ti</a:t>
            </a:r>
            <a:r>
              <a:rPr lang="en-US" altLang="zh-CN" sz="3200" b="1" dirty="0">
                <a:solidFill>
                  <a:srgbClr val="6600CC"/>
                </a:solidFill>
                <a:latin typeface="楷体_GB2312" panose="02010609030101010101" pitchFamily="49" charset="-122"/>
                <a:ea typeface="楷体_GB2312" panose="02010609030101010101" pitchFamily="49" charset="-122"/>
              </a:rPr>
              <a:t>]</a:t>
            </a:r>
            <a:r>
              <a:rPr lang="en-US" altLang="zh-CN" sz="3200" b="1" dirty="0">
                <a:solidFill>
                  <a:schemeClr val="bg2"/>
                </a:solidFill>
                <a:latin typeface="楷体_GB2312" panose="02010609030101010101" pitchFamily="49" charset="-122"/>
                <a:ea typeface="楷体_GB2312" panose="02010609030101010101" pitchFamily="49" charset="-122"/>
              </a:rPr>
              <a:t>   </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asthma</a:t>
            </a:r>
            <a:r>
              <a:rPr lang="en-US" altLang="zh-CN" sz="3200" b="1" dirty="0">
                <a:solidFill>
                  <a:srgbClr val="6600CC"/>
                </a:solidFill>
                <a:latin typeface="楷体_GB2312" panose="02010609030101010101" pitchFamily="49" charset="-122"/>
                <a:ea typeface="楷体_GB2312" panose="02010609030101010101" pitchFamily="49" charset="-122"/>
              </a:rPr>
              <a:t>[</a:t>
            </a:r>
            <a:r>
              <a:rPr lang="en-US" altLang="zh-CN" sz="3200" b="1" dirty="0" err="1">
                <a:solidFill>
                  <a:srgbClr val="6600CC"/>
                </a:solidFill>
                <a:latin typeface="楷体_GB2312" panose="02010609030101010101" pitchFamily="49" charset="-122"/>
                <a:ea typeface="楷体_GB2312" panose="02010609030101010101" pitchFamily="49" charset="-122"/>
              </a:rPr>
              <a:t>mh</a:t>
            </a:r>
            <a:r>
              <a:rPr lang="en-US" altLang="zh-CN" sz="3200" b="1" dirty="0">
                <a:solidFill>
                  <a:srgbClr val="6600CC"/>
                </a:solidFill>
                <a:latin typeface="楷体_GB2312" panose="02010609030101010101" pitchFamily="49" charset="-122"/>
                <a:ea typeface="楷体_GB2312" panose="02010609030101010101" pitchFamily="49" charset="-122"/>
              </a:rPr>
              <a:t>]</a:t>
            </a:r>
            <a:endParaRPr lang="zh-CN" altLang="en-US" sz="3200" b="1" dirty="0">
              <a:solidFill>
                <a:srgbClr val="6600CC"/>
              </a:solidFill>
              <a:latin typeface="楷体_GB2312" panose="02010609030101010101" pitchFamily="49" charset="-122"/>
              <a:ea typeface="楷体_GB2312" panose="02010609030101010101" pitchFamily="49" charset="-122"/>
            </a:endParaRPr>
          </a:p>
          <a:p>
            <a:pPr algn="just">
              <a:lnSpc>
                <a:spcPct val="120000"/>
              </a:lnSpc>
            </a:pPr>
            <a:r>
              <a:rPr lang="zh-CN" altLang="en-US" b="1" dirty="0">
                <a:latin typeface="黑体" panose="02010609060101010101" pitchFamily="2" charset="-122"/>
                <a:ea typeface="黑体" panose="02010609060101010101" pitchFamily="2" charset="-122"/>
              </a:rPr>
              <a:t> </a:t>
            </a:r>
            <a:endParaRPr lang="zh-CN" altLang="en-US" b="1" dirty="0">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标题 2"/>
          <p:cNvSpPr>
            <a:spLocks noGrp="1"/>
          </p:cNvSpPr>
          <p:nvPr>
            <p:ph type="ctrTitle" idx="4294967295"/>
          </p:nvPr>
        </p:nvSpPr>
        <p:spPr>
          <a:xfrm>
            <a:off x="514376" y="857232"/>
            <a:ext cx="7772400" cy="1308100"/>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很多检索系统将常用的限制字段集合起来，供检索者选择，方便了操作。</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pic>
        <p:nvPicPr>
          <p:cNvPr id="120834" name="Picture 2"/>
          <p:cNvPicPr>
            <a:picLocks noChangeAspect="1" noChangeArrowheads="1"/>
          </p:cNvPicPr>
          <p:nvPr/>
        </p:nvPicPr>
        <p:blipFill>
          <a:blip r:embed="rId1"/>
          <a:srcRect/>
          <a:stretch>
            <a:fillRect/>
          </a:stretch>
        </p:blipFill>
        <p:spPr bwMode="auto">
          <a:xfrm>
            <a:off x="195263" y="2036763"/>
            <a:ext cx="8948737" cy="273208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10" name="矩形 9"/>
          <p:cNvSpPr>
            <a:spLocks noChangeArrowheads="1"/>
          </p:cNvSpPr>
          <p:nvPr/>
        </p:nvSpPr>
        <p:spPr bwMode="auto">
          <a:xfrm>
            <a:off x="660400" y="4421188"/>
            <a:ext cx="2476500" cy="336550"/>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pic>
        <p:nvPicPr>
          <p:cNvPr id="120835" name="Picture 3"/>
          <p:cNvPicPr>
            <a:picLocks noChangeAspect="1" noChangeArrowheads="1"/>
          </p:cNvPicPr>
          <p:nvPr/>
        </p:nvPicPr>
        <p:blipFill>
          <a:blip r:embed="rId2"/>
          <a:srcRect/>
          <a:stretch>
            <a:fillRect/>
          </a:stretch>
        </p:blipFill>
        <p:spPr bwMode="auto">
          <a:xfrm>
            <a:off x="323850" y="5170488"/>
            <a:ext cx="8126413" cy="11493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11" name="矩形 10"/>
          <p:cNvSpPr>
            <a:spLocks noChangeArrowheads="1"/>
          </p:cNvSpPr>
          <p:nvPr/>
        </p:nvSpPr>
        <p:spPr bwMode="auto">
          <a:xfrm>
            <a:off x="2141538" y="5359400"/>
            <a:ext cx="4108450" cy="8334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0834"/>
                                        </p:tgtEl>
                                        <p:attrNameLst>
                                          <p:attrName>style.visibility</p:attrName>
                                        </p:attrNameLst>
                                      </p:cBhvr>
                                      <p:to>
                                        <p:strVal val="visible"/>
                                      </p:to>
                                    </p:set>
                                    <p:animEffect transition="in" filter="wipe(left)">
                                      <p:cBhvr>
                                        <p:cTn id="7" dur="500"/>
                                        <p:tgtEl>
                                          <p:spTgt spid="12083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0835"/>
                                        </p:tgtEl>
                                        <p:attrNameLst>
                                          <p:attrName>style.visibility</p:attrName>
                                        </p:attrNameLst>
                                      </p:cBhvr>
                                      <p:to>
                                        <p:strVal val="visible"/>
                                      </p:to>
                                    </p:set>
                                    <p:animEffect transition="in" filter="wipe(left)">
                                      <p:cBhvr>
                                        <p:cTn id="16" dur="500"/>
                                        <p:tgtEl>
                                          <p:spTgt spid="12083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2071670" y="5302250"/>
            <a:ext cx="6400800" cy="820738"/>
          </a:xfrm>
          <a:solidFill>
            <a:schemeClr val="accent1"/>
          </a:solidFill>
        </p:spPr>
        <p:txBody>
          <a:bodyPr/>
          <a:lstStyle/>
          <a:p>
            <a:pPr>
              <a:buNone/>
            </a:pPr>
            <a:r>
              <a:rPr lang="zh-CN" altLang="en-US" sz="3600" b="1" dirty="0">
                <a:solidFill>
                  <a:schemeClr val="bg1"/>
                </a:solidFill>
                <a:latin typeface="黑体" panose="02010609060101010101" pitchFamily="2" charset="-122"/>
                <a:ea typeface="黑体" panose="02010609060101010101" pitchFamily="2" charset="-122"/>
                <a:cs typeface="Arial" panose="020B0604020202020204" pitchFamily="34" charset="0"/>
              </a:rPr>
              <a:t>篇名、关键词、摘要的组合</a:t>
            </a:r>
            <a:endParaRPr lang="zh-CN" altLang="en-US" sz="3600" b="1" dirty="0">
              <a:solidFill>
                <a:schemeClr val="bg1"/>
              </a:solidFill>
              <a:latin typeface="黑体" panose="02010609060101010101" pitchFamily="2" charset="-122"/>
              <a:ea typeface="黑体" panose="02010609060101010101" pitchFamily="2" charset="-122"/>
              <a:cs typeface="Arial" panose="020B0604020202020204" pitchFamily="34" charset="0"/>
            </a:endParaRPr>
          </a:p>
        </p:txBody>
      </p:sp>
      <p:pic>
        <p:nvPicPr>
          <p:cNvPr id="63490" name="Picture 2"/>
          <p:cNvPicPr>
            <a:picLocks noChangeAspect="1" noChangeArrowheads="1"/>
          </p:cNvPicPr>
          <p:nvPr/>
        </p:nvPicPr>
        <p:blipFill>
          <a:blip r:embed="rId1"/>
          <a:srcRect/>
          <a:stretch>
            <a:fillRect/>
          </a:stretch>
        </p:blipFill>
        <p:spPr bwMode="auto">
          <a:xfrm>
            <a:off x="180975" y="960438"/>
            <a:ext cx="8963025" cy="402748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2511425" y="2732088"/>
            <a:ext cx="2106613" cy="763587"/>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wipe(down)">
                                      <p:cBhvr>
                                        <p:cTn id="11" dur="500"/>
                                        <p:tgtEl>
                                          <p:spTgt spid="2">
                                            <p:bg/>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down)">
                                      <p:cBhvr>
                                        <p:cTn id="15"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build="p"/>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2"/>
          <p:cNvSpPr>
            <a:spLocks noGrp="1"/>
          </p:cNvSpPr>
          <p:nvPr>
            <p:ph type="ctrTitle" idx="4294967295"/>
          </p:nvPr>
        </p:nvSpPr>
        <p:spPr>
          <a:xfrm>
            <a:off x="571472" y="2428868"/>
            <a:ext cx="7416800" cy="2360613"/>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4.</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词组检索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又称精确检索，将一个词组或短语用半角双引号</a:t>
            </a:r>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）括起作为一个独立运算单元，进行严格匹配，以提高检索准确度的方法。</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br>
              <a:rPr lang="en-US" altLang="zh-CN"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647700" y="3254375"/>
            <a:ext cx="8137525" cy="1455738"/>
          </a:xfrm>
          <a:prstGeom prst="rect">
            <a:avLst/>
          </a:prstGeom>
          <a:noFill/>
          <a:ln w="9525">
            <a:noFill/>
            <a:miter lim="800000"/>
          </a:ln>
        </p:spPr>
        <p:txBody>
          <a:bodyPr lIns="0" rIns="0"/>
          <a:lstStyle/>
          <a:p>
            <a:pPr eaLnBrk="0" hangingPunct="0">
              <a:lnSpc>
                <a:spcPct val="90000"/>
              </a:lnSpc>
              <a:defRPr/>
            </a:pP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4" name="矩形 3"/>
          <p:cNvSpPr>
            <a:spLocks noChangeArrowheads="1"/>
          </p:cNvSpPr>
          <p:nvPr/>
        </p:nvSpPr>
        <p:spPr bwMode="auto">
          <a:xfrm>
            <a:off x="787400" y="3765550"/>
            <a:ext cx="6805613" cy="604838"/>
          </a:xfrm>
          <a:prstGeom prst="rect">
            <a:avLst/>
          </a:prstGeom>
          <a:noFill/>
          <a:ln w="9525">
            <a:noFill/>
            <a:miter lim="800000"/>
          </a:ln>
        </p:spPr>
        <p:txBody>
          <a:bodyPr>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如：</a:t>
            </a:r>
            <a:r>
              <a:rPr lang="en-US" altLang="zh-CN" sz="3200" dirty="0">
                <a:solidFill>
                  <a:schemeClr val="accent1">
                    <a:lumMod val="75000"/>
                  </a:schemeClr>
                </a:solidFill>
                <a:latin typeface="黑体" panose="02010609060101010101" pitchFamily="2" charset="-122"/>
                <a:ea typeface="黑体" panose="02010609060101010101" pitchFamily="2" charset="-122"/>
              </a:rPr>
              <a:t>“Single cell”  </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6" name="矩形 5"/>
          <p:cNvSpPr>
            <a:spLocks noChangeArrowheads="1"/>
          </p:cNvSpPr>
          <p:nvPr/>
        </p:nvSpPr>
        <p:spPr bwMode="auto">
          <a:xfrm>
            <a:off x="4772041" y="1538288"/>
            <a:ext cx="2014537" cy="452437"/>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7" name="标题 2"/>
          <p:cNvSpPr txBox="1"/>
          <p:nvPr/>
        </p:nvSpPr>
        <p:spPr bwMode="gray">
          <a:xfrm>
            <a:off x="708025" y="4703763"/>
            <a:ext cx="8137525" cy="1455737"/>
          </a:xfrm>
          <a:prstGeom prst="rect">
            <a:avLst/>
          </a:prstGeom>
          <a:noFill/>
          <a:ln w="9525">
            <a:noFill/>
            <a:miter lim="800000"/>
          </a:ln>
        </p:spPr>
        <p:txBody>
          <a:bodyPr lIns="0" rIns="0"/>
          <a:lstStyle/>
          <a:p>
            <a:pPr eaLnBrk="0" hangingPunct="0">
              <a:lnSpc>
                <a:spcPct val="90000"/>
              </a:lnSpc>
              <a:defRPr/>
            </a:pP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8" name="矩形 7"/>
          <p:cNvSpPr>
            <a:spLocks noChangeArrowheads="1"/>
          </p:cNvSpPr>
          <p:nvPr/>
        </p:nvSpPr>
        <p:spPr bwMode="auto">
          <a:xfrm>
            <a:off x="719138" y="4589463"/>
            <a:ext cx="7267575" cy="1785937"/>
          </a:xfrm>
          <a:prstGeom prst="rect">
            <a:avLst/>
          </a:prstGeom>
          <a:noFill/>
          <a:ln w="9525">
            <a:noFill/>
            <a:miter lim="800000"/>
          </a:ln>
        </p:spPr>
        <p:txBody>
          <a:bodyPr>
            <a:spAutoFit/>
          </a:bodyPr>
          <a:lstStyle/>
          <a:p>
            <a:pPr algn="just">
              <a:lnSpc>
                <a:spcPct val="12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否则将检索词进行拆分后进行检索，也可能检索到与检索词意义相近的同义词</a:t>
            </a:r>
            <a:r>
              <a:rPr lang="en-US" altLang="zh-CN" sz="3200" dirty="0">
                <a:solidFill>
                  <a:schemeClr val="accent1">
                    <a:lumMod val="75000"/>
                  </a:schemeClr>
                </a:solidFill>
                <a:latin typeface="黑体" panose="02010609060101010101" pitchFamily="2" charset="-122"/>
                <a:ea typeface="黑体" panose="02010609060101010101" pitchFamily="2"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模糊检索。</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标题 2"/>
          <p:cNvSpPr>
            <a:spLocks noGrp="1"/>
          </p:cNvSpPr>
          <p:nvPr>
            <p:ph type="ctrTitle" idx="4294967295"/>
          </p:nvPr>
        </p:nvSpPr>
        <p:spPr>
          <a:xfrm>
            <a:off x="571472" y="2000240"/>
            <a:ext cx="7986713" cy="2638425"/>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5.</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扩展检索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检索时系统自动或半自动地将与检索词相关的多个检索词查出，如同义词、下位词等。其作用是扩大检索范围，提高查全率。</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320675" y="1022350"/>
            <a:ext cx="180975" cy="519113"/>
          </a:xfrm>
          <a:prstGeom prst="rect">
            <a:avLst/>
          </a:prstGeom>
          <a:noFill/>
          <a:ln w="9525">
            <a:noFill/>
            <a:miter lim="800000"/>
          </a:ln>
        </p:spPr>
        <p:txBody>
          <a:bodyPr wrap="none" lIns="90000" tIns="46800" rIns="90000" bIns="46800">
            <a:spAutoFit/>
          </a:bodyPr>
          <a:lstStyle/>
          <a:p>
            <a:pPr>
              <a:spcBef>
                <a:spcPct val="50000"/>
              </a:spcBef>
              <a:buClr>
                <a:schemeClr val="tx1"/>
              </a:buClr>
            </a:pPr>
            <a:endParaRPr lang="zh-CN" altLang="en-US" sz="2800" b="1">
              <a:ea typeface="宋体" panose="02010600030101010101" pitchFamily="2" charset="-122"/>
            </a:endParaRPr>
          </a:p>
        </p:txBody>
      </p:sp>
      <p:sp>
        <p:nvSpPr>
          <p:cNvPr id="10243" name="TextBox 76"/>
          <p:cNvSpPr txBox="1">
            <a:spLocks noChangeArrowheads="1"/>
          </p:cNvSpPr>
          <p:nvPr/>
        </p:nvSpPr>
        <p:spPr bwMode="auto">
          <a:xfrm>
            <a:off x="6907213" y="5540375"/>
            <a:ext cx="1911350" cy="461963"/>
          </a:xfrm>
          <a:prstGeom prst="rect">
            <a:avLst/>
          </a:prstGeom>
          <a:noFill/>
          <a:ln w="9525">
            <a:noFill/>
            <a:miter lim="800000"/>
          </a:ln>
        </p:spPr>
        <p:txBody>
          <a:bodyPr>
            <a:spAutoFit/>
          </a:bodyPr>
          <a:lstStyle/>
          <a:p>
            <a:r>
              <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rPr>
              <a:t>插卡初始化</a:t>
            </a:r>
            <a:endPar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65543" name="Text Box 7"/>
          <p:cNvSpPr txBox="1">
            <a:spLocks noChangeArrowheads="1"/>
          </p:cNvSpPr>
          <p:nvPr/>
        </p:nvSpPr>
        <p:spPr bwMode="auto">
          <a:xfrm>
            <a:off x="2214563" y="2157413"/>
            <a:ext cx="4464050" cy="649287"/>
          </a:xfrm>
          <a:prstGeom prst="rect">
            <a:avLst/>
          </a:prstGeom>
          <a:noFill/>
          <a:ln w="9525">
            <a:noFill/>
            <a:miter lim="800000"/>
          </a:ln>
          <a:effectLst>
            <a:prstShdw prst="shdw17" dist="17961" dir="2700000">
              <a:schemeClr val="accent1">
                <a:gamma/>
                <a:shade val="60000"/>
                <a:invGamma/>
              </a:schemeClr>
            </a:prstShdw>
          </a:effectLst>
        </p:spPr>
        <p:txBody>
          <a:bodyPr lIns="90000" tIns="46800" rIns="90000" bIns="46800">
            <a:spAutoFit/>
          </a:bodyPr>
          <a:lstStyle/>
          <a:p>
            <a:pPr>
              <a:spcBef>
                <a:spcPct val="50000"/>
              </a:spcBef>
              <a:defRPr/>
            </a:pPr>
            <a:r>
              <a:rPr lang="zh-CN" altLang="en-US" sz="3600" dirty="0">
                <a:solidFill>
                  <a:schemeClr val="accent1">
                    <a:lumMod val="75000"/>
                  </a:schemeClr>
                </a:solidFill>
                <a:latin typeface="黑体" panose="02010609060101010101" pitchFamily="2" charset="-122"/>
                <a:ea typeface="黑体" panose="02010609060101010101" pitchFamily="2" charset="-122"/>
              </a:rPr>
              <a:t>一、文献检索方法</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10245" name="矩形 14"/>
          <p:cNvSpPr>
            <a:spLocks noChangeArrowheads="1"/>
          </p:cNvSpPr>
          <p:nvPr/>
        </p:nvSpPr>
        <p:spPr bwMode="auto">
          <a:xfrm>
            <a:off x="1585913" y="1022350"/>
            <a:ext cx="6208712"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第五节  文献检索方法与技术</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16" name="Text Box 7"/>
          <p:cNvSpPr txBox="1">
            <a:spLocks noChangeArrowheads="1"/>
          </p:cNvSpPr>
          <p:nvPr/>
        </p:nvSpPr>
        <p:spPr bwMode="auto">
          <a:xfrm>
            <a:off x="2192338" y="3502025"/>
            <a:ext cx="4313237" cy="649288"/>
          </a:xfrm>
          <a:prstGeom prst="rect">
            <a:avLst/>
          </a:prstGeom>
          <a:noFill/>
          <a:ln w="9525">
            <a:noFill/>
            <a:miter lim="800000"/>
          </a:ln>
          <a:effectLst>
            <a:prstShdw prst="shdw17" dist="17961" dir="2700000">
              <a:schemeClr val="accent1">
                <a:gamma/>
                <a:shade val="60000"/>
                <a:invGamma/>
              </a:schemeClr>
            </a:prstShdw>
          </a:effectLst>
        </p:spPr>
        <p:txBody>
          <a:bodyPr lIns="90000" tIns="46800" rIns="90000" bIns="46800">
            <a:spAutoFit/>
          </a:bodyPr>
          <a:lstStyle/>
          <a:p>
            <a:pPr>
              <a:spcBef>
                <a:spcPct val="50000"/>
              </a:spcBef>
              <a:defRPr/>
            </a:pPr>
            <a:r>
              <a:rPr lang="zh-CN" altLang="en-US" sz="3600" dirty="0">
                <a:solidFill>
                  <a:schemeClr val="accent1">
                    <a:lumMod val="75000"/>
                  </a:schemeClr>
                </a:solidFill>
                <a:latin typeface="黑体" panose="02010609060101010101" pitchFamily="2" charset="-122"/>
                <a:ea typeface="黑体" panose="02010609060101010101" pitchFamily="2" charset="-122"/>
              </a:rPr>
              <a:t>二、文献检索技术＊</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1"/>
          <a:srcRect/>
          <a:stretch>
            <a:fillRect/>
          </a:stretch>
        </p:blipFill>
        <p:spPr bwMode="auto">
          <a:xfrm>
            <a:off x="0" y="231775"/>
            <a:ext cx="9144000" cy="5300663"/>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5694363" y="4641850"/>
            <a:ext cx="914400" cy="531813"/>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pic>
        <p:nvPicPr>
          <p:cNvPr id="121859" name="Picture 3"/>
          <p:cNvPicPr>
            <a:picLocks noChangeAspect="1" noChangeArrowheads="1"/>
          </p:cNvPicPr>
          <p:nvPr/>
        </p:nvPicPr>
        <p:blipFill>
          <a:blip r:embed="rId2"/>
          <a:srcRect/>
          <a:stretch>
            <a:fillRect/>
          </a:stretch>
        </p:blipFill>
        <p:spPr bwMode="auto">
          <a:xfrm>
            <a:off x="2187575" y="5703888"/>
            <a:ext cx="5289550" cy="7429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7" name="矩形 6"/>
          <p:cNvSpPr>
            <a:spLocks noChangeArrowheads="1"/>
          </p:cNvSpPr>
          <p:nvPr/>
        </p:nvSpPr>
        <p:spPr bwMode="auto">
          <a:xfrm>
            <a:off x="2198688" y="5694363"/>
            <a:ext cx="5278437" cy="752475"/>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1"/>
          <a:srcRect/>
          <a:stretch>
            <a:fillRect/>
          </a:stretch>
        </p:blipFill>
        <p:spPr bwMode="auto">
          <a:xfrm>
            <a:off x="0" y="544513"/>
            <a:ext cx="8982075" cy="5821362"/>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6481763" y="5718175"/>
            <a:ext cx="949325" cy="4524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p:cNvPicPr>
            <a:picLocks noChangeAspect="1" noChangeArrowheads="1"/>
          </p:cNvPicPr>
          <p:nvPr/>
        </p:nvPicPr>
        <p:blipFill>
          <a:blip r:embed="rId1"/>
          <a:srcRect/>
          <a:stretch>
            <a:fillRect/>
          </a:stretch>
        </p:blipFill>
        <p:spPr bwMode="auto">
          <a:xfrm>
            <a:off x="0" y="173038"/>
            <a:ext cx="9144000" cy="6684962"/>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 name="TextBox 3"/>
          <p:cNvSpPr txBox="1">
            <a:spLocks noChangeArrowheads="1"/>
          </p:cNvSpPr>
          <p:nvPr/>
        </p:nvSpPr>
        <p:spPr bwMode="auto">
          <a:xfrm>
            <a:off x="4086225" y="566738"/>
            <a:ext cx="3136900" cy="646112"/>
          </a:xfrm>
          <a:prstGeom prst="rect">
            <a:avLst/>
          </a:prstGeom>
          <a:solidFill>
            <a:srgbClr val="FFC000"/>
          </a:solidFill>
          <a:ln w="9525">
            <a:noFill/>
            <a:miter lim="800000"/>
          </a:ln>
        </p:spPr>
        <p:txBody>
          <a:bodyPr>
            <a:spAutoFit/>
          </a:bodyPr>
          <a:lstStyle/>
          <a:p>
            <a:r>
              <a:rPr lang="zh-CN" altLang="en-US" sz="3600" b="1">
                <a:solidFill>
                  <a:srgbClr val="0070C0"/>
                </a:solidFill>
                <a:latin typeface="黑体" panose="02010609060101010101" pitchFamily="2" charset="-122"/>
                <a:ea typeface="黑体" panose="02010609060101010101" pitchFamily="2" charset="-122"/>
              </a:rPr>
              <a:t>词语自动匹配</a:t>
            </a:r>
            <a:endParaRPr lang="zh-CN" altLang="en-US" sz="3600" b="1">
              <a:solidFill>
                <a:srgbClr val="0070C0"/>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741363" y="1298575"/>
            <a:ext cx="7615237" cy="1606550"/>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如：检索词</a:t>
            </a:r>
            <a:r>
              <a:rPr lang="zh-CN" altLang="en-US"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甲流</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进行扩展检索，系统可同时检索含有</a:t>
            </a:r>
            <a:r>
              <a:rPr lang="zh-CN" altLang="en-US"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猪流感、甲型</a:t>
            </a:r>
            <a:r>
              <a:rPr lang="en-US" altLang="zh-CN"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H1N1</a:t>
            </a:r>
            <a:r>
              <a:rPr lang="zh-CN" altLang="en-US"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流感、</a:t>
            </a:r>
            <a:r>
              <a:rPr lang="en-US" altLang="zh-CN"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A</a:t>
            </a:r>
            <a:r>
              <a:rPr lang="zh-CN" altLang="en-US" sz="3200" b="1" kern="0" dirty="0">
                <a:solidFill>
                  <a:srgbClr val="6600CC"/>
                </a:solidFill>
                <a:latin typeface="楷体" panose="02010609060101010101" pitchFamily="49" charset="-122"/>
                <a:ea typeface="楷体" panose="02010609060101010101" pitchFamily="49" charset="-122"/>
                <a:cs typeface="Arial" panose="020B0604020202020204" pitchFamily="34" charset="0"/>
              </a:rPr>
              <a:t>型流感</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等的记录。</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（扩展同义词）</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5" name="矩形 4"/>
          <p:cNvSpPr>
            <a:spLocks noChangeArrowheads="1"/>
          </p:cNvSpPr>
          <p:nvPr/>
        </p:nvSpPr>
        <p:spPr bwMode="auto">
          <a:xfrm>
            <a:off x="695325" y="2997200"/>
            <a:ext cx="7766050" cy="1570038"/>
          </a:xfrm>
          <a:prstGeom prst="rect">
            <a:avLst/>
          </a:prstGeom>
          <a:noFill/>
          <a:ln w="9525">
            <a:noFill/>
            <a:miter lim="800000"/>
          </a:ln>
        </p:spPr>
        <p:txBody>
          <a:bodyPr>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如：检索词</a:t>
            </a:r>
            <a:r>
              <a:rPr lang="zh-CN" altLang="en-US" sz="3200" b="1" dirty="0">
                <a:solidFill>
                  <a:srgbClr val="6600CC"/>
                </a:solidFill>
                <a:latin typeface="楷体" panose="02010609060101010101" pitchFamily="49" charset="-122"/>
                <a:ea typeface="楷体" panose="02010609060101010101" pitchFamily="49" charset="-122"/>
              </a:rPr>
              <a:t>青霉素</a:t>
            </a:r>
            <a:r>
              <a:rPr lang="zh-CN" altLang="en-US" sz="3200" b="1" dirty="0">
                <a:solidFill>
                  <a:schemeClr val="accent1">
                    <a:lumMod val="75000"/>
                  </a:schemeClr>
                </a:solidFill>
                <a:latin typeface="楷体" panose="02010609060101010101" pitchFamily="49" charset="-122"/>
                <a:ea typeface="楷体" panose="02010609060101010101" pitchFamily="49"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进行扩展检索，系统可同时检索含有</a:t>
            </a:r>
            <a:r>
              <a:rPr lang="zh-CN" altLang="en-US" sz="3200" b="1" dirty="0">
                <a:solidFill>
                  <a:srgbClr val="6600CC"/>
                </a:solidFill>
                <a:latin typeface="楷体" panose="02010609060101010101" pitchFamily="49" charset="-122"/>
                <a:ea typeface="楷体" panose="02010609060101010101" pitchFamily="49" charset="-122"/>
              </a:rPr>
              <a:t>美西林、匹美西林、阿莫西林、氨苄西林</a:t>
            </a:r>
            <a:r>
              <a:rPr lang="zh-CN" altLang="en-US" sz="3200" dirty="0">
                <a:solidFill>
                  <a:schemeClr val="accent1">
                    <a:lumMod val="75000"/>
                  </a:schemeClr>
                </a:solidFill>
                <a:latin typeface="黑体" panose="02010609060101010101" pitchFamily="2" charset="-122"/>
                <a:ea typeface="黑体" panose="02010609060101010101" pitchFamily="2" charset="-122"/>
              </a:rPr>
              <a:t>等的记录。 </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（扩展下位词）</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标题 2"/>
          <p:cNvSpPr>
            <a:spLocks noGrp="1"/>
          </p:cNvSpPr>
          <p:nvPr>
            <p:ph type="ctrTitle" idx="4294967295"/>
          </p:nvPr>
        </p:nvSpPr>
        <p:spPr>
          <a:xfrm>
            <a:off x="642910" y="2209802"/>
            <a:ext cx="7416800" cy="1504950"/>
          </a:xfrm>
        </p:spPr>
        <p:txBody>
          <a:bodyPr/>
          <a:lstStyle/>
          <a:p>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6.</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位置检索</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也称邻近检索，是对检索词在文献中相对位置关系的限定性检索。</a:t>
            </a:r>
            <a:br>
              <a:rPr lang="en-US" altLang="zh-CN" sz="3600" b="0" dirty="0">
                <a:solidFill>
                  <a:schemeClr val="bg2"/>
                </a:solidFill>
                <a:latin typeface="黑体" panose="02010609060101010101" pitchFamily="2" charset="-122"/>
                <a:ea typeface="黑体" panose="02010609060101010101" pitchFamily="2" charset="-122"/>
                <a:cs typeface="Arial" panose="020B0604020202020204" pitchFamily="34" charset="0"/>
              </a:rPr>
            </a:br>
            <a:r>
              <a:rPr lang="en-US" altLang="zh-CN" sz="3600" b="0" dirty="0">
                <a:solidFill>
                  <a:schemeClr val="bg2"/>
                </a:solidFill>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r>
              <a:rPr lang="en-US" altLang="zh-CN" sz="3600" b="0" dirty="0">
                <a:latin typeface="黑体" panose="02010609060101010101" pitchFamily="2" charset="-122"/>
                <a:ea typeface="黑体" panose="02010609060101010101" pitchFamily="2" charset="-122"/>
                <a:cs typeface="Arial" panose="020B0604020202020204" pitchFamily="34" charset="0"/>
              </a:rPr>
              <a:t>  </a:t>
            </a:r>
            <a:br>
              <a:rPr lang="en-US" altLang="zh-CN" sz="3600" b="0" dirty="0">
                <a:latin typeface="黑体" panose="02010609060101010101" pitchFamily="2" charset="-122"/>
                <a:ea typeface="黑体" panose="02010609060101010101" pitchFamily="2" charset="-122"/>
                <a:cs typeface="Arial" panose="020B0604020202020204" pitchFamily="34" charset="0"/>
              </a:rPr>
            </a:br>
            <a:endParaRPr lang="zh-CN" altLang="en-US" sz="3600" b="0" dirty="0">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647700" y="3254375"/>
            <a:ext cx="8137525" cy="1455738"/>
          </a:xfrm>
          <a:prstGeom prst="rect">
            <a:avLst/>
          </a:prstGeom>
          <a:noFill/>
          <a:ln w="9525">
            <a:noFill/>
            <a:miter lim="800000"/>
          </a:ln>
        </p:spPr>
        <p:txBody>
          <a:bodyPr lIns="0" rIns="0"/>
          <a:lstStyle/>
          <a:p>
            <a:pPr eaLnBrk="0" hangingPunct="0">
              <a:lnSpc>
                <a:spcPct val="90000"/>
              </a:lnSpc>
              <a:defRPr/>
            </a:pPr>
            <a:br>
              <a:rPr lang="en-US" altLang="zh-CN" sz="3600" kern="0" dirty="0">
                <a:latin typeface="黑体" panose="02010609060101010101" pitchFamily="2" charset="-122"/>
                <a:ea typeface="黑体" panose="02010609060101010101" pitchFamily="2" charset="-122"/>
                <a:cs typeface="Arial" panose="020B0604020202020204" pitchFamily="34" charset="0"/>
              </a:rPr>
            </a:b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r>
              <a:rPr lang="en-US" altLang="zh-CN" sz="3600" kern="0" dirty="0">
                <a:latin typeface="黑体" panose="02010609060101010101" pitchFamily="2" charset="-122"/>
                <a:ea typeface="黑体" panose="02010609060101010101" pitchFamily="2" charset="-122"/>
                <a:cs typeface="Arial" panose="020B0604020202020204" pitchFamily="34" charset="0"/>
              </a:rPr>
              <a:t>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6" name="标题 2"/>
          <p:cNvSpPr txBox="1"/>
          <p:nvPr/>
        </p:nvSpPr>
        <p:spPr bwMode="gray">
          <a:xfrm>
            <a:off x="571500" y="2489200"/>
            <a:ext cx="7634288" cy="1236663"/>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rPr>
              <a:t>（</a:t>
            </a:r>
            <a:r>
              <a:rPr lang="en-US" altLang="zh-CN" sz="3200" kern="0" dirty="0">
                <a:solidFill>
                  <a:schemeClr val="accent1">
                    <a:lumMod val="75000"/>
                  </a:schemeClr>
                </a:solidFill>
                <a:latin typeface="黑体" panose="02010609060101010101" pitchFamily="2" charset="-122"/>
                <a:ea typeface="黑体" panose="02010609060101010101" pitchFamily="2" charset="-122"/>
              </a:rPr>
              <a:t>1</a:t>
            </a:r>
            <a:r>
              <a:rPr lang="zh-CN" altLang="en-US" sz="3200" kern="0" dirty="0">
                <a:solidFill>
                  <a:schemeClr val="accent1">
                    <a:lumMod val="75000"/>
                  </a:schemeClr>
                </a:solidFill>
                <a:latin typeface="黑体" panose="02010609060101010101" pitchFamily="2" charset="-122"/>
                <a:ea typeface="黑体" panose="02010609060101010101" pitchFamily="2" charset="-122"/>
              </a:rPr>
              <a:t>）记录级：</a:t>
            </a:r>
            <a:r>
              <a:rPr lang="en-US" altLang="zh-CN" sz="3200" kern="0" dirty="0">
                <a:solidFill>
                  <a:schemeClr val="accent1">
                    <a:lumMod val="75000"/>
                  </a:schemeClr>
                </a:solidFill>
                <a:latin typeface="黑体" panose="02010609060101010101" pitchFamily="2" charset="-122"/>
                <a:ea typeface="黑体" panose="02010609060101010101" pitchFamily="2" charset="-122"/>
              </a:rPr>
              <a:t>and</a:t>
            </a:r>
            <a:r>
              <a:rPr lang="en-US" altLang="zh-CN" sz="3600" kern="0" dirty="0">
                <a:solidFill>
                  <a:schemeClr val="accent1">
                    <a:lumMod val="75000"/>
                  </a:schemeClr>
                </a:solidFill>
                <a:latin typeface="黑体" panose="02010609060101010101" pitchFamily="2" charset="-122"/>
                <a:ea typeface="黑体" panose="02010609060101010101" pitchFamily="2" charset="-122"/>
              </a:rPr>
              <a:t> </a:t>
            </a:r>
            <a:r>
              <a:rPr lang="zh-CN" altLang="en-US" sz="3200" kern="0" dirty="0">
                <a:solidFill>
                  <a:schemeClr val="accent1">
                    <a:lumMod val="75000"/>
                  </a:schemeClr>
                </a:solidFill>
                <a:latin typeface="黑体" panose="02010609060101010101" pitchFamily="2" charset="-122"/>
                <a:ea typeface="黑体" panose="02010609060101010101" pitchFamily="2" charset="-122"/>
              </a:rPr>
              <a:t>同一记录（同一文献）</a:t>
            </a:r>
            <a:br>
              <a:rPr lang="en-US" altLang="zh-CN" sz="3600" kern="0" dirty="0">
                <a:solidFill>
                  <a:schemeClr val="accent1">
                    <a:lumMod val="75000"/>
                  </a:schemeClr>
                </a:solidFill>
                <a:latin typeface="黑体" panose="02010609060101010101" pitchFamily="2" charset="-122"/>
                <a:ea typeface="黑体" panose="02010609060101010101" pitchFamily="2" charset="-122"/>
              </a:rPr>
            </a:b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endParaRPr lang="zh-CN" altLang="en-US" sz="3600" kern="0" dirty="0">
              <a:latin typeface="黑体" panose="02010609060101010101" pitchFamily="2" charset="-122"/>
              <a:ea typeface="黑体" panose="02010609060101010101" pitchFamily="2" charset="-122"/>
            </a:endParaRPr>
          </a:p>
        </p:txBody>
      </p:sp>
      <p:sp>
        <p:nvSpPr>
          <p:cNvPr id="7" name="标题 2"/>
          <p:cNvSpPr txBox="1"/>
          <p:nvPr/>
        </p:nvSpPr>
        <p:spPr bwMode="gray">
          <a:xfrm>
            <a:off x="590550" y="3152775"/>
            <a:ext cx="8553450" cy="1236663"/>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rPr>
              <a:t>（</a:t>
            </a:r>
            <a:r>
              <a:rPr lang="en-US" altLang="zh-CN" sz="3200" kern="0" dirty="0">
                <a:solidFill>
                  <a:schemeClr val="accent1">
                    <a:lumMod val="75000"/>
                  </a:schemeClr>
                </a:solidFill>
                <a:latin typeface="黑体" panose="02010609060101010101" pitchFamily="2" charset="-122"/>
                <a:ea typeface="黑体" panose="02010609060101010101" pitchFamily="2" charset="-122"/>
              </a:rPr>
              <a:t>2</a:t>
            </a:r>
            <a:r>
              <a:rPr lang="zh-CN" altLang="en-US" sz="3200" kern="0" dirty="0">
                <a:solidFill>
                  <a:schemeClr val="accent1">
                    <a:lumMod val="75000"/>
                  </a:schemeClr>
                </a:solidFill>
                <a:latin typeface="黑体" panose="02010609060101010101" pitchFamily="2" charset="-122"/>
                <a:ea typeface="黑体" panose="02010609060101010101" pitchFamily="2" charset="-122"/>
              </a:rPr>
              <a:t>）字段级：</a:t>
            </a:r>
            <a:r>
              <a:rPr lang="en-US" altLang="zh-CN" sz="3200" kern="0" dirty="0">
                <a:solidFill>
                  <a:schemeClr val="accent1">
                    <a:lumMod val="75000"/>
                  </a:schemeClr>
                </a:solidFill>
                <a:latin typeface="黑体" panose="02010609060101010101" pitchFamily="2" charset="-122"/>
                <a:ea typeface="黑体" panose="02010609060101010101" pitchFamily="2" charset="-122"/>
              </a:rPr>
              <a:t>with </a:t>
            </a:r>
            <a:r>
              <a:rPr lang="zh-CN" altLang="en-US" sz="3200" kern="0" dirty="0">
                <a:solidFill>
                  <a:schemeClr val="accent1">
                    <a:lumMod val="75000"/>
                  </a:schemeClr>
                </a:solidFill>
                <a:latin typeface="黑体" panose="02010609060101010101" pitchFamily="2" charset="-122"/>
                <a:ea typeface="黑体" panose="02010609060101010101" pitchFamily="2" charset="-122"/>
              </a:rPr>
              <a:t>同一字段 （标题、文摘）</a:t>
            </a:r>
            <a:br>
              <a:rPr lang="en-US" altLang="zh-CN" sz="3600" kern="0" dirty="0">
                <a:solidFill>
                  <a:schemeClr val="accent1">
                    <a:lumMod val="75000"/>
                  </a:schemeClr>
                </a:solidFill>
                <a:latin typeface="黑体" panose="02010609060101010101" pitchFamily="2" charset="-122"/>
                <a:ea typeface="黑体" panose="02010609060101010101" pitchFamily="2" charset="-122"/>
              </a:rPr>
            </a:br>
            <a:r>
              <a:rPr lang="en-US" altLang="zh-CN" sz="3600" kern="0" dirty="0">
                <a:solidFill>
                  <a:schemeClr val="accent1">
                    <a:lumMod val="75000"/>
                  </a:schemeClr>
                </a:solidFill>
                <a:latin typeface="黑体" panose="02010609060101010101" pitchFamily="2" charset="-122"/>
                <a:ea typeface="黑体" panose="02010609060101010101" pitchFamily="2" charset="-122"/>
              </a:rPr>
              <a:t>  </a:t>
            </a:r>
            <a:br>
              <a:rPr lang="en-US" altLang="zh-CN" sz="3600" kern="0" dirty="0">
                <a:solidFill>
                  <a:schemeClr val="accent1">
                    <a:lumMod val="75000"/>
                  </a:schemeClr>
                </a:solidFill>
                <a:latin typeface="黑体" panose="02010609060101010101" pitchFamily="2" charset="-122"/>
                <a:ea typeface="黑体" panose="02010609060101010101" pitchFamily="2" charset="-122"/>
              </a:rPr>
            </a:b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endParaRPr lang="zh-CN" altLang="en-US" sz="3600" kern="0" dirty="0">
              <a:latin typeface="黑体" panose="02010609060101010101" pitchFamily="2" charset="-122"/>
              <a:ea typeface="黑体" panose="02010609060101010101" pitchFamily="2" charset="-122"/>
            </a:endParaRPr>
          </a:p>
        </p:txBody>
      </p:sp>
      <p:sp>
        <p:nvSpPr>
          <p:cNvPr id="8" name="标题 2"/>
          <p:cNvSpPr txBox="1"/>
          <p:nvPr/>
        </p:nvSpPr>
        <p:spPr bwMode="gray">
          <a:xfrm>
            <a:off x="592138" y="3773488"/>
            <a:ext cx="7772400" cy="1470025"/>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rPr>
              <a:t>（</a:t>
            </a:r>
            <a:r>
              <a:rPr lang="en-US" altLang="zh-CN" sz="3200" kern="0" dirty="0">
                <a:solidFill>
                  <a:schemeClr val="accent1">
                    <a:lumMod val="75000"/>
                  </a:schemeClr>
                </a:solidFill>
                <a:latin typeface="黑体" panose="02010609060101010101" pitchFamily="2" charset="-122"/>
                <a:ea typeface="黑体" panose="02010609060101010101" pitchFamily="2" charset="-122"/>
              </a:rPr>
              <a:t>3</a:t>
            </a:r>
            <a:r>
              <a:rPr lang="zh-CN" altLang="en-US" sz="3200" kern="0" dirty="0">
                <a:solidFill>
                  <a:schemeClr val="accent1">
                    <a:lumMod val="75000"/>
                  </a:schemeClr>
                </a:solidFill>
                <a:latin typeface="黑体" panose="02010609060101010101" pitchFamily="2" charset="-122"/>
                <a:ea typeface="黑体" panose="02010609060101010101" pitchFamily="2" charset="-122"/>
              </a:rPr>
              <a:t>）自然句级：</a:t>
            </a:r>
            <a:r>
              <a:rPr lang="en-US" altLang="zh-CN" sz="3200" kern="0" dirty="0">
                <a:solidFill>
                  <a:schemeClr val="accent1">
                    <a:lumMod val="75000"/>
                  </a:schemeClr>
                </a:solidFill>
                <a:latin typeface="黑体" panose="02010609060101010101" pitchFamily="2" charset="-122"/>
                <a:ea typeface="黑体" panose="02010609060101010101" pitchFamily="2" charset="-122"/>
              </a:rPr>
              <a:t>near</a:t>
            </a:r>
            <a:r>
              <a:rPr lang="zh-CN" altLang="en-US" sz="3200" kern="0" dirty="0">
                <a:solidFill>
                  <a:schemeClr val="accent1">
                    <a:lumMod val="75000"/>
                  </a:schemeClr>
                </a:solidFill>
                <a:latin typeface="黑体" panose="02010609060101010101" pitchFamily="2" charset="-122"/>
                <a:ea typeface="黑体" panose="02010609060101010101" pitchFamily="2" charset="-122"/>
              </a:rPr>
              <a:t>同一自然句（文摘中的一句话）</a:t>
            </a:r>
            <a:r>
              <a:rPr lang="en-US" altLang="zh-CN" sz="3600" kern="0" dirty="0">
                <a:solidFill>
                  <a:schemeClr val="accent1">
                    <a:lumMod val="75000"/>
                  </a:schemeClr>
                </a:solidFill>
                <a:latin typeface="黑体" panose="02010609060101010101" pitchFamily="2" charset="-122"/>
                <a:ea typeface="黑体" panose="02010609060101010101" pitchFamily="2" charset="-122"/>
              </a:rPr>
              <a:t>  </a:t>
            </a:r>
            <a:br>
              <a:rPr lang="en-US" altLang="zh-CN" sz="3600" kern="0" dirty="0">
                <a:solidFill>
                  <a:schemeClr val="accent1">
                    <a:lumMod val="75000"/>
                  </a:schemeClr>
                </a:solidFill>
                <a:latin typeface="黑体" panose="02010609060101010101" pitchFamily="2" charset="-122"/>
                <a:ea typeface="黑体" panose="02010609060101010101" pitchFamily="2" charset="-122"/>
              </a:rPr>
            </a:b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endParaRPr lang="zh-CN" altLang="en-US" sz="3600" kern="0" dirty="0">
              <a:latin typeface="黑体" panose="02010609060101010101" pitchFamily="2" charset="-122"/>
              <a:ea typeface="黑体" panose="02010609060101010101" pitchFamily="2" charset="-122"/>
            </a:endParaRPr>
          </a:p>
        </p:txBody>
      </p:sp>
      <p:sp>
        <p:nvSpPr>
          <p:cNvPr id="9" name="标题 2"/>
          <p:cNvSpPr txBox="1"/>
          <p:nvPr/>
        </p:nvSpPr>
        <p:spPr bwMode="gray">
          <a:xfrm>
            <a:off x="587375" y="4716463"/>
            <a:ext cx="7804150" cy="1927225"/>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rPr>
              <a:t>（</a:t>
            </a:r>
            <a:r>
              <a:rPr lang="en-US" altLang="zh-CN" sz="3200" kern="0" dirty="0">
                <a:solidFill>
                  <a:schemeClr val="accent1">
                    <a:lumMod val="75000"/>
                  </a:schemeClr>
                </a:solidFill>
                <a:latin typeface="黑体" panose="02010609060101010101" pitchFamily="2" charset="-122"/>
                <a:ea typeface="黑体" panose="02010609060101010101" pitchFamily="2" charset="-122"/>
              </a:rPr>
              <a:t>4</a:t>
            </a:r>
            <a:r>
              <a:rPr lang="zh-CN" altLang="en-US" sz="3200" kern="0" dirty="0">
                <a:solidFill>
                  <a:schemeClr val="accent1">
                    <a:lumMod val="75000"/>
                  </a:schemeClr>
                </a:solidFill>
                <a:latin typeface="黑体" panose="02010609060101010101" pitchFamily="2" charset="-122"/>
                <a:ea typeface="黑体" panose="02010609060101010101" pitchFamily="2" charset="-122"/>
              </a:rPr>
              <a:t>）词组的词位限定：词组（短语）的单个词之间的位置关系。（相连、间隔、前后顺序）</a:t>
            </a: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r>
              <a:rPr lang="en-US" altLang="zh-CN" sz="3600" kern="0" dirty="0">
                <a:latin typeface="黑体" panose="02010609060101010101" pitchFamily="2" charset="-122"/>
                <a:ea typeface="黑体" panose="02010609060101010101" pitchFamily="2" charset="-122"/>
              </a:rPr>
              <a:t>  </a:t>
            </a:r>
            <a:br>
              <a:rPr lang="en-US" altLang="zh-CN" sz="3600" kern="0" dirty="0">
                <a:latin typeface="黑体" panose="02010609060101010101" pitchFamily="2" charset="-122"/>
                <a:ea typeface="黑体" panose="02010609060101010101" pitchFamily="2" charset="-122"/>
              </a:rPr>
            </a:br>
            <a:endParaRPr lang="zh-CN" altLang="en-US" sz="3600" kern="0" dirty="0">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subTitle" idx="4294967295"/>
          </p:nvPr>
        </p:nvSpPr>
        <p:spPr>
          <a:xfrm>
            <a:off x="928662" y="1857364"/>
            <a:ext cx="7269162" cy="4413250"/>
          </a:xfrm>
        </p:spPr>
        <p:txBody>
          <a:bodyPr/>
          <a:lstStyle/>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第一节  信息、知识、情报与文献</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第二节  文献的类型与特征</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第三节  图书馆文献利用</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第四节  文献检索系统</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第五节  文献检索方法与技术</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第六节  文献检索策略</a:t>
            </a:r>
            <a:endParaRPr lang="zh-CN" altLang="en-US" sz="36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0419" name="Rectangle 2"/>
          <p:cNvSpPr>
            <a:spLocks noGrp="1" noChangeArrowheads="1"/>
          </p:cNvSpPr>
          <p:nvPr>
            <p:ph type="ctrTitle" idx="4294967295"/>
          </p:nvPr>
        </p:nvSpPr>
        <p:spPr>
          <a:xfrm>
            <a:off x="0" y="949325"/>
            <a:ext cx="9144000" cy="925513"/>
          </a:xfrm>
        </p:spPr>
        <p:txBody>
          <a:bodyPr/>
          <a:lstStyle/>
          <a:p>
            <a:pPr algn="ctr" eaLnBrk="1" hangingPunct="1"/>
            <a:r>
              <a:rPr lang="zh-CN" altLang="en-US" sz="40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文献检索基础知识</a:t>
            </a:r>
            <a:endParaRPr lang="zh-CN" altLang="en-US" sz="40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18787">
                                            <p:txEl>
                                              <p:pRg st="5" end="5"/>
                                            </p:txEl>
                                          </p:spTgt>
                                        </p:tgtEl>
                                        <p:attrNameLst>
                                          <p:attrName>style.color</p:attrName>
                                        </p:attrNameLst>
                                      </p:cBhvr>
                                      <p:to>
                                        <p:clrVal>
                                          <a:schemeClr val="accent1"/>
                                        </p:clrVal>
                                      </p:to>
                                    </p:set>
                                    <p:set>
                                      <p:cBhvr>
                                        <p:cTn id="7" dur="500" fill="hold"/>
                                        <p:tgtEl>
                                          <p:spTgt spid="118787">
                                            <p:txEl>
                                              <p:pRg st="5" end="5"/>
                                            </p:txEl>
                                          </p:spTgt>
                                        </p:tgtEl>
                                        <p:attrNameLst>
                                          <p:attrName>fillcolor</p:attrName>
                                        </p:attrNameLst>
                                      </p:cBhvr>
                                      <p:to>
                                        <p:clrVal>
                                          <a:schemeClr val="accent1"/>
                                        </p:clrVal>
                                      </p:to>
                                    </p:set>
                                    <p:set>
                                      <p:cBhvr>
                                        <p:cTn id="8" dur="500" fill="hold"/>
                                        <p:tgtEl>
                                          <p:spTgt spid="118787">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矩形 3"/>
          <p:cNvSpPr>
            <a:spLocks noChangeArrowheads="1"/>
          </p:cNvSpPr>
          <p:nvPr/>
        </p:nvSpPr>
        <p:spPr bwMode="auto">
          <a:xfrm>
            <a:off x="1311275" y="1092200"/>
            <a:ext cx="4800600"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第六节  文献检索策略</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61443" name="矩形 4"/>
          <p:cNvSpPr>
            <a:spLocks noChangeArrowheads="1"/>
          </p:cNvSpPr>
          <p:nvPr/>
        </p:nvSpPr>
        <p:spPr bwMode="auto">
          <a:xfrm>
            <a:off x="1404938" y="2146300"/>
            <a:ext cx="3878262"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一、文献检索步骤</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61444" name="矩形 5"/>
          <p:cNvSpPr>
            <a:spLocks noChangeArrowheads="1"/>
          </p:cNvSpPr>
          <p:nvPr/>
        </p:nvSpPr>
        <p:spPr bwMode="auto">
          <a:xfrm>
            <a:off x="1395413" y="3259138"/>
            <a:ext cx="4340225" cy="592137"/>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二、检索效果的评价</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61445" name="矩形 6"/>
          <p:cNvSpPr>
            <a:spLocks noChangeArrowheads="1"/>
          </p:cNvSpPr>
          <p:nvPr/>
        </p:nvSpPr>
        <p:spPr bwMode="auto">
          <a:xfrm>
            <a:off x="1430338" y="4464050"/>
            <a:ext cx="4800600"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三、检索策略的调整＊</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矩形 3"/>
          <p:cNvSpPr>
            <a:spLocks noChangeArrowheads="1"/>
          </p:cNvSpPr>
          <p:nvPr/>
        </p:nvSpPr>
        <p:spPr bwMode="auto">
          <a:xfrm>
            <a:off x="838200" y="1047750"/>
            <a:ext cx="3878263"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一、文献检索步骤</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3"/>
          <p:cNvSpPr txBox="1">
            <a:spLocks noChangeArrowheads="1"/>
          </p:cNvSpPr>
          <p:nvPr/>
        </p:nvSpPr>
        <p:spPr bwMode="auto">
          <a:xfrm>
            <a:off x="730250" y="1711325"/>
            <a:ext cx="7270750" cy="728663"/>
          </a:xfrm>
          <a:prstGeom prst="rect">
            <a:avLst/>
          </a:prstGeom>
          <a:noFill/>
          <a:ln w="9525">
            <a:noFill/>
            <a:miter lim="800000"/>
          </a:ln>
        </p:spPr>
        <p:txBody>
          <a:bodyPr lIns="0" tIns="0" rIns="0" bIns="0"/>
          <a:lstStyle/>
          <a:p>
            <a:pPr marL="180975" indent="-180975">
              <a:spcAft>
                <a:spcPct val="40000"/>
              </a:spcAft>
              <a:defRPr/>
            </a:pP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1.</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分析检索课题，明确检索要求</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mn-cs"/>
            </a:endParaRPr>
          </a:p>
        </p:txBody>
      </p:sp>
      <p:sp>
        <p:nvSpPr>
          <p:cNvPr id="6" name="Rectangle 3"/>
          <p:cNvSpPr txBox="1">
            <a:spLocks noChangeArrowheads="1"/>
          </p:cNvSpPr>
          <p:nvPr/>
        </p:nvSpPr>
        <p:spPr bwMode="auto">
          <a:xfrm>
            <a:off x="631825" y="2371725"/>
            <a:ext cx="7270750" cy="785813"/>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2.</a:t>
            </a:r>
            <a:r>
              <a:rPr lang="zh-CN" altLang="en-US" sz="3200" dirty="0">
                <a:solidFill>
                  <a:schemeClr val="accent1">
                    <a:lumMod val="75000"/>
                  </a:schemeClr>
                </a:solidFill>
                <a:latin typeface="黑体" panose="02010609060101010101" pitchFamily="2" charset="-122"/>
                <a:ea typeface="黑体" panose="02010609060101010101" pitchFamily="2" charset="-122"/>
              </a:rPr>
              <a:t>选择检索工具，确定检索方法</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7" name="Rectangle 3"/>
          <p:cNvSpPr txBox="1">
            <a:spLocks noChangeArrowheads="1"/>
          </p:cNvSpPr>
          <p:nvPr/>
        </p:nvSpPr>
        <p:spPr bwMode="auto">
          <a:xfrm>
            <a:off x="642938" y="3071813"/>
            <a:ext cx="8501062" cy="785812"/>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3.</a:t>
            </a:r>
            <a:r>
              <a:rPr lang="zh-CN" altLang="en-US" sz="3200" dirty="0">
                <a:solidFill>
                  <a:schemeClr val="accent1">
                    <a:lumMod val="75000"/>
                  </a:schemeClr>
                </a:solidFill>
                <a:latin typeface="黑体" panose="02010609060101010101" pitchFamily="2" charset="-122"/>
                <a:ea typeface="黑体" panose="02010609060101010101" pitchFamily="2" charset="-122"/>
              </a:rPr>
              <a:t>选定检索途径、检索词，制定检索策略</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8" name="Rectangle 3"/>
          <p:cNvSpPr txBox="1">
            <a:spLocks noChangeArrowheads="1"/>
          </p:cNvSpPr>
          <p:nvPr/>
        </p:nvSpPr>
        <p:spPr bwMode="auto">
          <a:xfrm>
            <a:off x="608013" y="3740150"/>
            <a:ext cx="7969250" cy="785813"/>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4.</a:t>
            </a:r>
            <a:r>
              <a:rPr lang="zh-CN" altLang="en-US" sz="3200" dirty="0">
                <a:solidFill>
                  <a:schemeClr val="accent1">
                    <a:lumMod val="75000"/>
                  </a:schemeClr>
                </a:solidFill>
                <a:latin typeface="黑体" panose="02010609060101010101" pitchFamily="2" charset="-122"/>
                <a:ea typeface="黑体" panose="02010609060101010101" pitchFamily="2" charset="-122"/>
              </a:rPr>
              <a:t>检索文献，评价结果，优化检索策略</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9" name="Rectangle 3"/>
          <p:cNvSpPr txBox="1">
            <a:spLocks noChangeArrowheads="1"/>
          </p:cNvSpPr>
          <p:nvPr/>
        </p:nvSpPr>
        <p:spPr bwMode="auto">
          <a:xfrm>
            <a:off x="642938" y="4429125"/>
            <a:ext cx="7270750" cy="642938"/>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文献筛选，获取原始文献</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P spid="8"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2625" y="2268538"/>
            <a:ext cx="7270750" cy="728662"/>
          </a:xfrm>
          <a:prstGeom prst="rect">
            <a:avLst/>
          </a:prstGeom>
          <a:noFill/>
          <a:ln w="9525">
            <a:noFill/>
            <a:miter lim="800000"/>
          </a:ln>
        </p:spPr>
        <p:txBody>
          <a:bodyPr lIns="0" tIns="0" rIns="0" bIns="0"/>
          <a:lstStyle/>
          <a:p>
            <a:pPr marL="180975" indent="-180975">
              <a:spcAft>
                <a:spcPct val="40000"/>
              </a:spcAft>
              <a:defRPr/>
            </a:pP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1.</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分析检索课题，明确检索要求</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mn-cs"/>
            </a:endParaRPr>
          </a:p>
        </p:txBody>
      </p:sp>
      <p:sp>
        <p:nvSpPr>
          <p:cNvPr id="5" name="Rectangle 2"/>
          <p:cNvSpPr txBox="1">
            <a:spLocks noChangeArrowheads="1"/>
          </p:cNvSpPr>
          <p:nvPr/>
        </p:nvSpPr>
        <p:spPr bwMode="auto">
          <a:xfrm>
            <a:off x="546100" y="928688"/>
            <a:ext cx="8145463" cy="1306512"/>
          </a:xfrm>
          <a:prstGeom prst="rect">
            <a:avLst/>
          </a:prstGeom>
          <a:noFill/>
          <a:ln w="9525">
            <a:noFill/>
            <a:miter lim="800000"/>
          </a:ln>
        </p:spPr>
        <p:txBody>
          <a:bodyPr lIns="0" tIns="0" rIns="0" bIns="0"/>
          <a:lstStyle/>
          <a:p>
            <a:pPr eaLnBrk="0" hangingPunct="0">
              <a:spcAft>
                <a:spcPct val="40000"/>
              </a:spcAft>
              <a:defRPr/>
            </a:pP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例题</a:t>
            </a:r>
            <a:r>
              <a:rPr lang="en-US" altLang="zh-CN"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1</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：查找</a:t>
            </a:r>
            <a:r>
              <a:rPr lang="en-US" altLang="zh-CN"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2000</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年以来高血压预防方面的</a:t>
            </a:r>
            <a:endParaRPr lang="en-US" altLang="zh-CN"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endParaRPr>
          </a:p>
          <a:p>
            <a:pPr eaLnBrk="0" hangingPunct="0">
              <a:spcAft>
                <a:spcPct val="40000"/>
              </a:spcAft>
              <a:defRPr/>
            </a:pP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中英文综述文献</a:t>
            </a:r>
            <a:endPar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endParaRPr>
          </a:p>
        </p:txBody>
      </p:sp>
      <p:sp>
        <p:nvSpPr>
          <p:cNvPr id="8" name="矩形 7"/>
          <p:cNvSpPr>
            <a:spLocks noChangeArrowheads="1"/>
          </p:cNvSpPr>
          <p:nvPr/>
        </p:nvSpPr>
        <p:spPr bwMode="auto">
          <a:xfrm>
            <a:off x="6122988" y="984250"/>
            <a:ext cx="798512" cy="4524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9" name="矩形 8"/>
          <p:cNvSpPr>
            <a:spLocks noChangeArrowheads="1"/>
          </p:cNvSpPr>
          <p:nvPr/>
        </p:nvSpPr>
        <p:spPr bwMode="auto">
          <a:xfrm>
            <a:off x="4884738" y="990600"/>
            <a:ext cx="1157287" cy="452438"/>
          </a:xfrm>
          <a:prstGeom prst="rect">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12" name="Line 10"/>
          <p:cNvSpPr>
            <a:spLocks noChangeShapeType="1"/>
          </p:cNvSpPr>
          <p:nvPr/>
        </p:nvSpPr>
        <p:spPr bwMode="auto">
          <a:xfrm flipV="1">
            <a:off x="2640013" y="1350963"/>
            <a:ext cx="1897062" cy="44450"/>
          </a:xfrm>
          <a:prstGeom prst="line">
            <a:avLst/>
          </a:prstGeom>
          <a:noFill/>
          <a:ln w="38100">
            <a:solidFill>
              <a:srgbClr val="FF0000"/>
            </a:solidFill>
            <a:round/>
          </a:ln>
        </p:spPr>
        <p:txBody>
          <a:bodyPr/>
          <a:lstStyle/>
          <a:p>
            <a:endParaRPr lang="zh-CN" altLang="en-US"/>
          </a:p>
        </p:txBody>
      </p:sp>
      <p:sp>
        <p:nvSpPr>
          <p:cNvPr id="13" name="Line 11"/>
          <p:cNvSpPr>
            <a:spLocks noChangeShapeType="1"/>
          </p:cNvSpPr>
          <p:nvPr/>
        </p:nvSpPr>
        <p:spPr bwMode="auto">
          <a:xfrm flipV="1">
            <a:off x="563563" y="2097088"/>
            <a:ext cx="1162050" cy="46037"/>
          </a:xfrm>
          <a:prstGeom prst="line">
            <a:avLst/>
          </a:prstGeom>
          <a:noFill/>
          <a:ln w="38100">
            <a:solidFill>
              <a:srgbClr val="FF0000"/>
            </a:solidFill>
            <a:round/>
          </a:ln>
        </p:spPr>
        <p:txBody>
          <a:bodyPr/>
          <a:lstStyle/>
          <a:p>
            <a:endParaRPr lang="zh-CN" altLang="en-US"/>
          </a:p>
        </p:txBody>
      </p:sp>
      <p:sp>
        <p:nvSpPr>
          <p:cNvPr id="14" name="Line 12"/>
          <p:cNvSpPr>
            <a:spLocks noChangeShapeType="1"/>
          </p:cNvSpPr>
          <p:nvPr/>
        </p:nvSpPr>
        <p:spPr bwMode="auto">
          <a:xfrm>
            <a:off x="1806575" y="2079625"/>
            <a:ext cx="863600" cy="0"/>
          </a:xfrm>
          <a:prstGeom prst="line">
            <a:avLst/>
          </a:prstGeom>
          <a:noFill/>
          <a:ln w="38100">
            <a:solidFill>
              <a:srgbClr val="FF0000"/>
            </a:solidFill>
            <a:round/>
          </a:ln>
        </p:spPr>
        <p:txBody>
          <a:bodyPr/>
          <a:lstStyle/>
          <a:p>
            <a:endParaRPr lang="zh-CN" altLang="en-US"/>
          </a:p>
        </p:txBody>
      </p:sp>
      <p:sp>
        <p:nvSpPr>
          <p:cNvPr id="15" name="Rectangle 4"/>
          <p:cNvSpPr>
            <a:spLocks noChangeArrowheads="1"/>
          </p:cNvSpPr>
          <p:nvPr/>
        </p:nvSpPr>
        <p:spPr bwMode="auto">
          <a:xfrm>
            <a:off x="639763" y="3003550"/>
            <a:ext cx="6265862" cy="792163"/>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检索内容：</a:t>
            </a:r>
            <a:r>
              <a:rPr lang="zh-CN" altLang="en-US" sz="3200" b="1" dirty="0">
                <a:solidFill>
                  <a:srgbClr val="0000FF"/>
                </a:solidFill>
                <a:latin typeface="楷体_GB2312" panose="02010609030101010101" pitchFamily="49" charset="-122"/>
                <a:ea typeface="楷体_GB2312" panose="02010609030101010101" pitchFamily="49" charset="-122"/>
              </a:rPr>
              <a:t>高血压预防</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16" name="Rectangle 3"/>
          <p:cNvSpPr>
            <a:spLocks noChangeArrowheads="1"/>
          </p:cNvSpPr>
          <p:nvPr/>
        </p:nvSpPr>
        <p:spPr bwMode="auto">
          <a:xfrm>
            <a:off x="663575" y="3738563"/>
            <a:ext cx="6265863" cy="792162"/>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学科范围：</a:t>
            </a:r>
            <a:r>
              <a:rPr lang="zh-CN" altLang="en-US" sz="3200" b="1" dirty="0">
                <a:solidFill>
                  <a:srgbClr val="0000FF"/>
                </a:solidFill>
                <a:latin typeface="楷体_GB2312" panose="02010609030101010101" pitchFamily="49" charset="-122"/>
                <a:ea typeface="楷体_GB2312" panose="02010609030101010101" pitchFamily="49" charset="-122"/>
              </a:rPr>
              <a:t>医学 内科 心血管</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17" name="Rectangle 4"/>
          <p:cNvSpPr>
            <a:spLocks noChangeArrowheads="1"/>
          </p:cNvSpPr>
          <p:nvPr/>
        </p:nvSpPr>
        <p:spPr bwMode="auto">
          <a:xfrm>
            <a:off x="635000" y="4416425"/>
            <a:ext cx="6265863" cy="792163"/>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文献类型：</a:t>
            </a:r>
            <a:r>
              <a:rPr lang="zh-CN" altLang="en-US" sz="3200" b="1" dirty="0">
                <a:solidFill>
                  <a:srgbClr val="0000FF"/>
                </a:solidFill>
                <a:latin typeface="楷体_GB2312" panose="02010609030101010101" pitchFamily="49" charset="-122"/>
                <a:ea typeface="楷体_GB2312" panose="02010609030101010101" pitchFamily="49" charset="-122"/>
              </a:rPr>
              <a:t>综述</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18" name="Rectangle 5"/>
          <p:cNvSpPr>
            <a:spLocks noChangeArrowheads="1"/>
          </p:cNvSpPr>
          <p:nvPr/>
        </p:nvSpPr>
        <p:spPr bwMode="auto">
          <a:xfrm>
            <a:off x="669925" y="4994275"/>
            <a:ext cx="6265863" cy="792163"/>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年   限：</a:t>
            </a:r>
            <a:r>
              <a:rPr lang="en-US" altLang="zh-CN" sz="3200" b="1" dirty="0">
                <a:solidFill>
                  <a:srgbClr val="0000FF"/>
                </a:solidFill>
                <a:latin typeface="楷体_GB2312" panose="02010609030101010101" pitchFamily="49" charset="-122"/>
                <a:ea typeface="楷体_GB2312" panose="02010609030101010101" pitchFamily="49" charset="-122"/>
              </a:rPr>
              <a:t>2000</a:t>
            </a:r>
            <a:r>
              <a:rPr lang="zh-CN" altLang="en-US" sz="3200" b="1" dirty="0">
                <a:solidFill>
                  <a:srgbClr val="0000FF"/>
                </a:solidFill>
                <a:latin typeface="楷体_GB2312" panose="02010609030101010101" pitchFamily="49" charset="-122"/>
                <a:ea typeface="楷体_GB2312" panose="02010609030101010101" pitchFamily="49" charset="-122"/>
              </a:rPr>
              <a:t>年</a:t>
            </a:r>
            <a:r>
              <a:rPr lang="en-US" altLang="zh-CN" sz="3200" b="1" dirty="0">
                <a:solidFill>
                  <a:srgbClr val="0000FF"/>
                </a:solidFill>
                <a:latin typeface="楷体_GB2312" panose="02010609030101010101" pitchFamily="49" charset="-122"/>
                <a:ea typeface="楷体_GB2312" panose="02010609030101010101" pitchFamily="49" charset="-122"/>
              </a:rPr>
              <a:t>-</a:t>
            </a:r>
            <a:r>
              <a:rPr lang="en-US" altLang="zh-CN" sz="3200" b="1" dirty="0" smtClean="0">
                <a:solidFill>
                  <a:srgbClr val="0000FF"/>
                </a:solidFill>
                <a:latin typeface="楷体_GB2312" panose="02010609030101010101" pitchFamily="49" charset="-122"/>
                <a:ea typeface="楷体_GB2312" panose="02010609030101010101" pitchFamily="49" charset="-122"/>
              </a:rPr>
              <a:t>2016</a:t>
            </a:r>
            <a:r>
              <a:rPr lang="zh-CN" altLang="en-US" sz="3200" b="1" dirty="0" smtClean="0">
                <a:solidFill>
                  <a:srgbClr val="0000FF"/>
                </a:solidFill>
                <a:latin typeface="楷体_GB2312" panose="02010609030101010101" pitchFamily="49" charset="-122"/>
                <a:ea typeface="楷体_GB2312" panose="02010609030101010101" pitchFamily="49" charset="-122"/>
              </a:rPr>
              <a:t>年</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19" name="Rectangle 6"/>
          <p:cNvSpPr>
            <a:spLocks noChangeArrowheads="1"/>
          </p:cNvSpPr>
          <p:nvPr/>
        </p:nvSpPr>
        <p:spPr bwMode="auto">
          <a:xfrm>
            <a:off x="684213" y="5559425"/>
            <a:ext cx="6265862" cy="792163"/>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语   种：</a:t>
            </a:r>
            <a:r>
              <a:rPr lang="zh-CN" altLang="en-US" sz="3200" b="1" dirty="0">
                <a:solidFill>
                  <a:srgbClr val="0000FF"/>
                </a:solidFill>
                <a:latin typeface="楷体_GB2312" panose="02010609030101010101" pitchFamily="49" charset="-122"/>
                <a:ea typeface="楷体_GB2312" panose="02010609030101010101" pitchFamily="49" charset="-122"/>
              </a:rPr>
              <a:t>中文、英文</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par>
                          <p:cTn id="29" fill="hold">
                            <p:stCondLst>
                              <p:cond delay="1000"/>
                            </p:stCondLst>
                            <p:childTnLst>
                              <p:par>
                                <p:cTn id="30" presetID="22" presetClass="entr" presetSubtype="4"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wipe(up)">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8" grpId="0" animBg="1"/>
      <p:bldP spid="9" grpId="0" animBg="1"/>
      <p:bldP spid="12" grpId="0" animBg="1"/>
      <p:bldP spid="13" grpId="0" animBg="1"/>
      <p:bldP spid="14" grpId="0" animBg="1"/>
      <p:bldP spid="15" grpId="0"/>
      <p:bldP spid="16" grpId="0"/>
      <p:bldP spid="17" grpId="0"/>
      <p:bldP spid="18" grpId="0"/>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6038" y="2032000"/>
            <a:ext cx="8289926" cy="720725"/>
          </a:xfrm>
          <a:prstGeom prst="rect">
            <a:avLst/>
          </a:prstGeom>
          <a:noFill/>
          <a:ln w="9525">
            <a:noFill/>
            <a:miter lim="800000"/>
          </a:ln>
        </p:spPr>
        <p:txBody>
          <a:bodyPr lIns="0" tIns="0" rIns="0" bIns="0"/>
          <a:lstStyle/>
          <a:p>
            <a:pPr algn="ctr" eaLnBrk="0" hangingPunct="0">
              <a:spcAft>
                <a:spcPct val="40000"/>
              </a:spcAft>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收录范围  </a:t>
            </a:r>
            <a:r>
              <a:rPr lang="en-US" altLang="zh-CN"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rPr>
              <a:t>CBM CNKI </a:t>
            </a:r>
            <a:r>
              <a:rPr lang="zh-CN" altLang="en-US"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rPr>
              <a:t>万方 </a:t>
            </a:r>
            <a:r>
              <a:rPr lang="en-US" altLang="zh-CN" sz="3200" b="1" kern="0" dirty="0" err="1">
                <a:solidFill>
                  <a:srgbClr val="0000FF"/>
                </a:solidFill>
                <a:latin typeface="楷体_GB2312" panose="02010609030101010101" pitchFamily="49" charset="-122"/>
                <a:ea typeface="楷体_GB2312" panose="02010609030101010101" pitchFamily="49" charset="-122"/>
                <a:cs typeface="Arial" panose="020B0604020202020204" pitchFamily="34" charset="0"/>
              </a:rPr>
              <a:t>Pubmed</a:t>
            </a:r>
            <a:endParaRPr lang="zh-CN" altLang="en-US"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5" name="Rectangle 3"/>
          <p:cNvSpPr txBox="1">
            <a:spLocks noChangeArrowheads="1"/>
          </p:cNvSpPr>
          <p:nvPr/>
        </p:nvSpPr>
        <p:spPr bwMode="auto">
          <a:xfrm>
            <a:off x="654050" y="1028700"/>
            <a:ext cx="7270750" cy="785813"/>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2.</a:t>
            </a:r>
            <a:r>
              <a:rPr lang="zh-CN" altLang="en-US" sz="3200" dirty="0">
                <a:solidFill>
                  <a:schemeClr val="accent1">
                    <a:lumMod val="75000"/>
                  </a:schemeClr>
                </a:solidFill>
                <a:latin typeface="黑体" panose="02010609060101010101" pitchFamily="2" charset="-122"/>
                <a:ea typeface="黑体" panose="02010609060101010101" pitchFamily="2" charset="-122"/>
              </a:rPr>
              <a:t>选择检索工具，确定检索方法</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6" name="Rectangle 2"/>
          <p:cNvSpPr txBox="1">
            <a:spLocks noChangeArrowheads="1"/>
          </p:cNvSpPr>
          <p:nvPr/>
        </p:nvSpPr>
        <p:spPr bwMode="auto">
          <a:xfrm>
            <a:off x="865188" y="2836863"/>
            <a:ext cx="7772400" cy="720725"/>
          </a:xfrm>
          <a:prstGeom prst="rect">
            <a:avLst/>
          </a:prstGeom>
          <a:noFill/>
          <a:ln w="9525">
            <a:noFill/>
            <a:miter lim="800000"/>
          </a:ln>
        </p:spPr>
        <p:txBody>
          <a:bodyPr/>
          <a:lstStyle/>
          <a:p>
            <a:pPr marL="342900" indent="-342900" eaLnBrk="0" hangingPunct="0">
              <a:spcBef>
                <a:spcPct val="20000"/>
              </a:spcBef>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文献类型  </a:t>
            </a:r>
            <a:r>
              <a:rPr lang="en-US" altLang="zh-CN" sz="3200" b="1" dirty="0">
                <a:solidFill>
                  <a:srgbClr val="0000FF"/>
                </a:solidFill>
                <a:latin typeface="楷体_GB2312" panose="02010609030101010101" pitchFamily="49" charset="-122"/>
                <a:ea typeface="楷体_GB2312" panose="02010609030101010101" pitchFamily="49" charset="-122"/>
              </a:rPr>
              <a:t>CBM </a:t>
            </a:r>
            <a:r>
              <a:rPr lang="zh-CN" altLang="en-US"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rPr>
              <a:t>万方</a:t>
            </a:r>
            <a:r>
              <a:rPr lang="en-US" altLang="zh-CN"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3200" b="1" dirty="0" err="1">
                <a:solidFill>
                  <a:srgbClr val="0000FF"/>
                </a:solidFill>
                <a:latin typeface="楷体_GB2312" panose="02010609030101010101" pitchFamily="49" charset="-122"/>
                <a:ea typeface="楷体_GB2312" panose="02010609030101010101" pitchFamily="49" charset="-122"/>
              </a:rPr>
              <a:t>Pubmed</a:t>
            </a:r>
            <a:r>
              <a:rPr lang="en-US" altLang="zh-CN" sz="3200" b="1" dirty="0">
                <a:solidFill>
                  <a:srgbClr val="0000FF"/>
                </a:solidFill>
                <a:latin typeface="楷体_GB2312" panose="02010609030101010101" pitchFamily="49" charset="-122"/>
                <a:ea typeface="楷体_GB2312" panose="02010609030101010101" pitchFamily="49" charset="-122"/>
              </a:rPr>
              <a:t> </a:t>
            </a:r>
            <a:endParaRPr lang="zh-CN" altLang="en-US" sz="3200" b="1" kern="0" dirty="0">
              <a:solidFill>
                <a:srgbClr val="0000FF"/>
              </a:solidFill>
              <a:latin typeface="楷体_GB2312" panose="02010609030101010101" pitchFamily="49" charset="-122"/>
              <a:ea typeface="楷体_GB2312" panose="02010609030101010101" pitchFamily="49" charset="-122"/>
            </a:endParaRPr>
          </a:p>
        </p:txBody>
      </p:sp>
      <p:sp>
        <p:nvSpPr>
          <p:cNvPr id="7" name="Rectangle 2"/>
          <p:cNvSpPr txBox="1">
            <a:spLocks noChangeArrowheads="1"/>
          </p:cNvSpPr>
          <p:nvPr/>
        </p:nvSpPr>
        <p:spPr bwMode="auto">
          <a:xfrm>
            <a:off x="922338" y="3711575"/>
            <a:ext cx="7772400" cy="720725"/>
          </a:xfrm>
          <a:prstGeom prst="rect">
            <a:avLst/>
          </a:prstGeom>
          <a:noFill/>
          <a:ln w="9525">
            <a:noFill/>
            <a:miter lim="800000"/>
          </a:ln>
        </p:spPr>
        <p:txBody>
          <a:bodyPr/>
          <a:lstStyle/>
          <a:p>
            <a:pPr marL="342900" indent="-342900" eaLnBrk="0" hangingPunct="0">
              <a:spcBef>
                <a:spcPct val="20000"/>
              </a:spcBef>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语    种</a:t>
            </a:r>
            <a:r>
              <a:rPr lang="zh-CN" altLang="en-US" sz="3200" b="1" kern="0" dirty="0">
                <a:latin typeface="楷体_GB2312" panose="02010609030101010101" pitchFamily="49" charset="-122"/>
                <a:ea typeface="楷体_GB2312" panose="02010609030101010101" pitchFamily="49" charset="-122"/>
              </a:rPr>
              <a:t>  </a:t>
            </a:r>
            <a:r>
              <a:rPr lang="en-US" altLang="zh-CN" sz="3200" b="1" dirty="0">
                <a:solidFill>
                  <a:srgbClr val="0000FF"/>
                </a:solidFill>
                <a:latin typeface="楷体_GB2312" panose="02010609030101010101" pitchFamily="49" charset="-122"/>
                <a:ea typeface="楷体_GB2312" panose="02010609030101010101" pitchFamily="49" charset="-122"/>
              </a:rPr>
              <a:t>CBM </a:t>
            </a:r>
            <a:r>
              <a:rPr lang="zh-CN" altLang="en-US" sz="3200" b="1" kern="0" dirty="0">
                <a:solidFill>
                  <a:srgbClr val="0000FF"/>
                </a:solidFill>
                <a:latin typeface="楷体_GB2312" panose="02010609030101010101" pitchFamily="49" charset="-122"/>
                <a:ea typeface="楷体_GB2312" panose="02010609030101010101" pitchFamily="49" charset="-122"/>
                <a:cs typeface="Arial" panose="020B0604020202020204" pitchFamily="34" charset="0"/>
              </a:rPr>
              <a:t>万方 </a:t>
            </a:r>
            <a:r>
              <a:rPr lang="en-US" altLang="zh-CN" sz="3200" b="1" dirty="0" err="1">
                <a:solidFill>
                  <a:srgbClr val="0000FF"/>
                </a:solidFill>
                <a:latin typeface="楷体_GB2312" panose="02010609030101010101" pitchFamily="49" charset="-122"/>
                <a:ea typeface="楷体_GB2312" panose="02010609030101010101" pitchFamily="49" charset="-122"/>
              </a:rPr>
              <a:t>Pubmed</a:t>
            </a:r>
            <a:r>
              <a:rPr lang="en-US" altLang="zh-CN" sz="3200" b="1" dirty="0">
                <a:solidFill>
                  <a:srgbClr val="0000FF"/>
                </a:solidFill>
                <a:latin typeface="楷体_GB2312" panose="02010609030101010101" pitchFamily="49" charset="-122"/>
                <a:ea typeface="楷体_GB2312" panose="02010609030101010101" pitchFamily="49" charset="-122"/>
              </a:rPr>
              <a:t> </a:t>
            </a:r>
            <a:endParaRPr lang="zh-CN" altLang="en-US" sz="3200" b="1" kern="0" dirty="0">
              <a:solidFill>
                <a:srgbClr val="0000FF"/>
              </a:solidFill>
              <a:latin typeface="楷体_GB2312" panose="02010609030101010101" pitchFamily="49" charset="-122"/>
              <a:ea typeface="楷体_GB2312" panose="02010609030101010101" pitchFamily="49" charset="-122"/>
            </a:endParaRPr>
          </a:p>
        </p:txBody>
      </p:sp>
      <p:sp>
        <p:nvSpPr>
          <p:cNvPr id="8" name="Rectangle 4"/>
          <p:cNvSpPr>
            <a:spLocks noChangeArrowheads="1"/>
          </p:cNvSpPr>
          <p:nvPr/>
        </p:nvSpPr>
        <p:spPr bwMode="auto">
          <a:xfrm>
            <a:off x="1500188" y="4859338"/>
            <a:ext cx="4392612" cy="1511300"/>
          </a:xfrm>
          <a:prstGeom prst="rect">
            <a:avLst/>
          </a:prstGeom>
          <a:noFill/>
          <a:ln w="9525">
            <a:noFill/>
            <a:miter lim="800000"/>
          </a:ln>
        </p:spPr>
        <p:txBody>
          <a:bodyPr/>
          <a:lstStyle/>
          <a:p>
            <a:pPr marL="342900" indent="-342900" eaLnBrk="0" hangingPunct="0">
              <a:spcBef>
                <a:spcPct val="20000"/>
              </a:spcBef>
              <a:defRPr/>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中文：</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CBM </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万方</a:t>
            </a:r>
            <a:endParaRPr lang="en-US" altLang="zh-CN" sz="3200" b="1" dirty="0">
              <a:solidFill>
                <a:schemeClr val="accent1">
                  <a:lumMod val="75000"/>
                </a:schemeClr>
              </a:solidFill>
              <a:latin typeface="楷体_GB2312" panose="02010609030101010101" pitchFamily="49" charset="-122"/>
              <a:ea typeface="楷体_GB2312" panose="02010609030101010101" pitchFamily="49" charset="-122"/>
            </a:endParaRPr>
          </a:p>
          <a:p>
            <a:pPr marL="342900" indent="-342900" eaLnBrk="0" hangingPunct="0">
              <a:spcBef>
                <a:spcPct val="20000"/>
              </a:spcBef>
              <a:defRPr/>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英文</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 </a:t>
            </a:r>
            <a:r>
              <a:rPr lang="en-US" altLang="zh-CN" sz="3200" b="1" dirty="0" err="1">
                <a:solidFill>
                  <a:schemeClr val="accent1">
                    <a:lumMod val="75000"/>
                  </a:schemeClr>
                </a:solidFill>
                <a:latin typeface="楷体_GB2312" panose="02010609030101010101" pitchFamily="49" charset="-122"/>
                <a:ea typeface="楷体_GB2312" panose="02010609030101010101" pitchFamily="49" charset="-122"/>
              </a:rPr>
              <a:t>Pubmed</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rPr>
              <a:t> </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build="p"/>
      <p:bldP spid="7" grpId="0" build="p"/>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2"/>
          <p:cNvSpPr>
            <a:spLocks noGrp="1"/>
          </p:cNvSpPr>
          <p:nvPr>
            <p:ph type="ctrTitle" idx="4294967295"/>
          </p:nvPr>
        </p:nvSpPr>
        <p:spPr>
          <a:xfrm>
            <a:off x="1357290" y="1785926"/>
            <a:ext cx="7429500" cy="3703638"/>
          </a:xfrm>
        </p:spPr>
        <p:txBody>
          <a:bodyPr/>
          <a:lstStyle/>
          <a:p>
            <a:pPr>
              <a:lnSpc>
                <a:spcPct val="100000"/>
              </a:lnSpc>
            </a:pP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查找文献、获取信息的基本方法。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可分为四种：检索工具法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浏览法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引文追踪法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综合法</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 name="Text Box 7"/>
          <p:cNvSpPr txBox="1">
            <a:spLocks noChangeArrowheads="1"/>
          </p:cNvSpPr>
          <p:nvPr/>
        </p:nvSpPr>
        <p:spPr bwMode="auto">
          <a:xfrm>
            <a:off x="1536710" y="1012825"/>
            <a:ext cx="4464050" cy="649288"/>
          </a:xfrm>
          <a:prstGeom prst="rect">
            <a:avLst/>
          </a:prstGeom>
          <a:noFill/>
          <a:ln w="9525">
            <a:noFill/>
            <a:miter lim="800000"/>
          </a:ln>
          <a:effectLst>
            <a:prstShdw prst="shdw17" dist="17961" dir="2700000">
              <a:schemeClr val="accent1">
                <a:gamma/>
                <a:shade val="60000"/>
                <a:invGamma/>
              </a:schemeClr>
            </a:prstShdw>
          </a:effectLst>
        </p:spPr>
        <p:txBody>
          <a:bodyPr lIns="90000" tIns="46800" rIns="90000" bIns="46800">
            <a:spAutoFit/>
          </a:bodyPr>
          <a:lstStyle/>
          <a:p>
            <a:pPr>
              <a:spcBef>
                <a:spcPct val="50000"/>
              </a:spcBef>
              <a:defRPr/>
            </a:pPr>
            <a:r>
              <a:rPr lang="zh-CN" altLang="en-US" sz="3600" dirty="0">
                <a:solidFill>
                  <a:schemeClr val="accent1">
                    <a:lumMod val="75000"/>
                  </a:schemeClr>
                </a:solidFill>
                <a:latin typeface="黑体" panose="02010609060101010101" pitchFamily="2" charset="-122"/>
                <a:ea typeface="黑体" panose="02010609060101010101" pitchFamily="2" charset="-122"/>
              </a:rPr>
              <a:t>一、文献检索方法</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330200" y="1149350"/>
            <a:ext cx="8501063" cy="785813"/>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3.</a:t>
            </a:r>
            <a:r>
              <a:rPr lang="zh-CN" altLang="en-US" sz="3200" dirty="0">
                <a:solidFill>
                  <a:schemeClr val="accent1">
                    <a:lumMod val="75000"/>
                  </a:schemeClr>
                </a:solidFill>
                <a:latin typeface="黑体" panose="02010609060101010101" pitchFamily="2" charset="-122"/>
                <a:ea typeface="黑体" panose="02010609060101010101" pitchFamily="2" charset="-122"/>
              </a:rPr>
              <a:t>选定检索途径、检索词，制定检索策略</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3"/>
          <p:cNvSpPr txBox="1">
            <a:spLocks noChangeArrowheads="1"/>
          </p:cNvSpPr>
          <p:nvPr/>
        </p:nvSpPr>
        <p:spPr bwMode="auto">
          <a:xfrm>
            <a:off x="593725" y="1819275"/>
            <a:ext cx="7772400" cy="4408488"/>
          </a:xfrm>
          <a:prstGeom prst="rect">
            <a:avLst/>
          </a:prstGeom>
          <a:noFill/>
          <a:ln w="9525">
            <a:noFill/>
            <a:miter lim="800000"/>
          </a:ln>
        </p:spPr>
        <p:txBody>
          <a:bodyPr lIns="0" tIns="0" rIns="0" bIns="0"/>
          <a:lstStyle/>
          <a:p>
            <a:pPr eaLnBrk="0" hangingPunct="0">
              <a:spcAft>
                <a:spcPct val="40000"/>
              </a:spcAft>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例题</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：查找</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2000</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年以来有关预防高血压方面的中英文综述文献</a:t>
            </a:r>
            <a:endPar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6" name="Rectangle 4"/>
          <p:cNvSpPr>
            <a:spLocks noChangeArrowheads="1"/>
          </p:cNvSpPr>
          <p:nvPr/>
        </p:nvSpPr>
        <p:spPr bwMode="auto">
          <a:xfrm>
            <a:off x="1095375" y="3924300"/>
            <a:ext cx="5472113" cy="720725"/>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关键词</a:t>
            </a:r>
            <a:r>
              <a:rPr lang="zh-CN" altLang="en-US" sz="3200" b="1" dirty="0">
                <a:solidFill>
                  <a:schemeClr val="bg2"/>
                </a:solidFill>
                <a:latin typeface="楷体_GB2312" panose="02010609030101010101" pitchFamily="49" charset="-122"/>
                <a:ea typeface="楷体_GB2312" panose="02010609030101010101" pitchFamily="49" charset="-122"/>
              </a:rPr>
              <a:t>   </a:t>
            </a:r>
            <a:r>
              <a:rPr lang="zh-CN" altLang="en-US" sz="3200" b="1" dirty="0">
                <a:solidFill>
                  <a:srgbClr val="0000FF"/>
                </a:solidFill>
                <a:latin typeface="楷体_GB2312" panose="02010609030101010101" pitchFamily="49" charset="-122"/>
                <a:ea typeface="楷体_GB2312" panose="02010609030101010101" pitchFamily="49" charset="-122"/>
              </a:rPr>
              <a:t>高血压 </a:t>
            </a:r>
            <a:r>
              <a:rPr lang="en-US" altLang="zh-CN" sz="3200" b="1" dirty="0">
                <a:solidFill>
                  <a:srgbClr val="0000FF"/>
                </a:solidFill>
                <a:latin typeface="楷体_GB2312" panose="02010609030101010101" pitchFamily="49" charset="-122"/>
                <a:ea typeface="楷体_GB2312" panose="02010609030101010101" pitchFamily="49" charset="-122"/>
              </a:rPr>
              <a:t>and </a:t>
            </a:r>
            <a:r>
              <a:rPr lang="zh-CN" altLang="en-US" sz="3200" b="1" dirty="0">
                <a:solidFill>
                  <a:srgbClr val="0000FF"/>
                </a:solidFill>
                <a:latin typeface="楷体_GB2312" panose="02010609030101010101" pitchFamily="49" charset="-122"/>
                <a:ea typeface="楷体_GB2312" panose="02010609030101010101" pitchFamily="49" charset="-122"/>
              </a:rPr>
              <a:t>预防</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7" name="Rectangle 5"/>
          <p:cNvSpPr>
            <a:spLocks noChangeArrowheads="1"/>
          </p:cNvSpPr>
          <p:nvPr/>
        </p:nvSpPr>
        <p:spPr bwMode="auto">
          <a:xfrm>
            <a:off x="1116013" y="4540250"/>
            <a:ext cx="5472112" cy="720725"/>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主题词 </a:t>
            </a:r>
            <a:r>
              <a:rPr lang="zh-CN" altLang="en-US" sz="3200" b="1" dirty="0">
                <a:solidFill>
                  <a:schemeClr val="bg2"/>
                </a:solidFill>
                <a:latin typeface="楷体_GB2312" panose="02010609030101010101" pitchFamily="49" charset="-122"/>
                <a:ea typeface="楷体_GB2312" panose="02010609030101010101" pitchFamily="49" charset="-122"/>
              </a:rPr>
              <a:t>    </a:t>
            </a:r>
            <a:r>
              <a:rPr lang="zh-CN" altLang="en-US" sz="3200" b="1" dirty="0">
                <a:solidFill>
                  <a:srgbClr val="0000FF"/>
                </a:solidFill>
                <a:latin typeface="楷体_GB2312" panose="02010609030101010101" pitchFamily="49" charset="-122"/>
                <a:ea typeface="楷体_GB2312" panose="02010609030101010101" pitchFamily="49" charset="-122"/>
              </a:rPr>
              <a:t>高血压</a:t>
            </a:r>
            <a:r>
              <a:rPr lang="en-US" altLang="zh-CN" sz="3200" b="1" dirty="0">
                <a:solidFill>
                  <a:srgbClr val="0000FF"/>
                </a:solidFill>
                <a:latin typeface="楷体_GB2312" panose="02010609030101010101" pitchFamily="49" charset="-122"/>
                <a:ea typeface="楷体_GB2312" panose="02010609030101010101" pitchFamily="49" charset="-122"/>
              </a:rPr>
              <a:t>/</a:t>
            </a:r>
            <a:r>
              <a:rPr lang="zh-CN" altLang="en-US" sz="3200" b="1" dirty="0">
                <a:solidFill>
                  <a:srgbClr val="0000FF"/>
                </a:solidFill>
                <a:latin typeface="楷体_GB2312" panose="02010609030101010101" pitchFamily="49" charset="-122"/>
                <a:ea typeface="楷体_GB2312" panose="02010609030101010101" pitchFamily="49" charset="-122"/>
              </a:rPr>
              <a:t>预防</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8" name="Rectangle 6"/>
          <p:cNvSpPr>
            <a:spLocks noChangeArrowheads="1"/>
          </p:cNvSpPr>
          <p:nvPr/>
        </p:nvSpPr>
        <p:spPr bwMode="auto">
          <a:xfrm>
            <a:off x="1116013" y="5181600"/>
            <a:ext cx="7010400" cy="720725"/>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分  类   </a:t>
            </a:r>
            <a:r>
              <a:rPr lang="zh-CN" altLang="en-US" sz="3200" b="1" dirty="0">
                <a:solidFill>
                  <a:srgbClr val="0000FF"/>
                </a:solidFill>
                <a:latin typeface="楷体_GB2312" panose="02010609030101010101" pitchFamily="49" charset="-122"/>
                <a:ea typeface="楷体_GB2312" panose="02010609030101010101" pitchFamily="49" charset="-122"/>
              </a:rPr>
              <a:t>高血压  </a:t>
            </a:r>
            <a:r>
              <a:rPr lang="en-US" altLang="zh-CN" sz="3200" b="1" dirty="0">
                <a:solidFill>
                  <a:srgbClr val="0000FF"/>
                </a:solidFill>
                <a:latin typeface="楷体_GB2312" panose="02010609030101010101" pitchFamily="49" charset="-122"/>
                <a:ea typeface="楷体_GB2312" panose="02010609030101010101" pitchFamily="49" charset="-122"/>
              </a:rPr>
              <a:t>R544.1 and </a:t>
            </a:r>
            <a:r>
              <a:rPr lang="zh-CN" altLang="en-US" sz="3200" b="1" dirty="0">
                <a:solidFill>
                  <a:srgbClr val="0000FF"/>
                </a:solidFill>
                <a:latin typeface="楷体_GB2312" panose="02010609030101010101" pitchFamily="49" charset="-122"/>
                <a:ea typeface="楷体_GB2312" panose="02010609030101010101" pitchFamily="49" charset="-122"/>
              </a:rPr>
              <a:t>预防</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9" name="Rectangle 7"/>
          <p:cNvSpPr>
            <a:spLocks noChangeArrowheads="1"/>
          </p:cNvSpPr>
          <p:nvPr/>
        </p:nvSpPr>
        <p:spPr bwMode="auto">
          <a:xfrm>
            <a:off x="2492375" y="5884863"/>
            <a:ext cx="5472113" cy="720725"/>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限定：</a:t>
            </a:r>
            <a:r>
              <a:rPr lang="en-US" altLang="zh-CN" sz="3200" b="1" dirty="0" smtClean="0">
                <a:solidFill>
                  <a:srgbClr val="0000FF"/>
                </a:solidFill>
                <a:latin typeface="楷体_GB2312" panose="02010609030101010101" pitchFamily="49" charset="-122"/>
                <a:ea typeface="楷体_GB2312" panose="02010609030101010101" pitchFamily="49" charset="-122"/>
              </a:rPr>
              <a:t>2000-2016</a:t>
            </a:r>
            <a:r>
              <a:rPr lang="zh-CN" altLang="en-US" sz="3200" b="1" dirty="0" smtClean="0">
                <a:solidFill>
                  <a:srgbClr val="0000FF"/>
                </a:solidFill>
                <a:latin typeface="楷体_GB2312" panose="02010609030101010101" pitchFamily="49" charset="-122"/>
                <a:ea typeface="楷体_GB2312" panose="02010609030101010101" pitchFamily="49" charset="-122"/>
              </a:rPr>
              <a:t>，</a:t>
            </a:r>
            <a:r>
              <a:rPr lang="zh-CN" altLang="en-US" sz="3200" b="1" dirty="0">
                <a:solidFill>
                  <a:srgbClr val="0000FF"/>
                </a:solidFill>
                <a:latin typeface="楷体_GB2312" panose="02010609030101010101" pitchFamily="49" charset="-122"/>
                <a:ea typeface="楷体_GB2312" panose="02010609030101010101" pitchFamily="49" charset="-122"/>
              </a:rPr>
              <a:t>综述</a:t>
            </a:r>
            <a:endParaRPr lang="zh-CN" altLang="en-US" sz="3200" b="1" dirty="0">
              <a:solidFill>
                <a:srgbClr val="0000FF"/>
              </a:solidFill>
              <a:latin typeface="楷体_GB2312" panose="02010609030101010101" pitchFamily="49" charset="-122"/>
              <a:ea typeface="楷体_GB2312" panose="02010609030101010101" pitchFamily="49" charset="-122"/>
            </a:endParaRPr>
          </a:p>
        </p:txBody>
      </p:sp>
      <p:sp>
        <p:nvSpPr>
          <p:cNvPr id="10" name="Rectangle 3"/>
          <p:cNvSpPr txBox="1">
            <a:spLocks noChangeArrowheads="1"/>
          </p:cNvSpPr>
          <p:nvPr/>
        </p:nvSpPr>
        <p:spPr bwMode="auto">
          <a:xfrm>
            <a:off x="990600" y="3130550"/>
            <a:ext cx="8501063" cy="785813"/>
          </a:xfrm>
          <a:prstGeom prst="rect">
            <a:avLst/>
          </a:prstGeom>
          <a:noFill/>
          <a:ln w="9525">
            <a:noFill/>
            <a:miter lim="800000"/>
          </a:ln>
        </p:spPr>
        <p:txBody>
          <a:bodyPr/>
          <a:lstStyle/>
          <a:p>
            <a:pPr marL="342900" indent="-342900">
              <a:spcBef>
                <a:spcPct val="20000"/>
              </a:spcBef>
            </a:pPr>
            <a:r>
              <a:rPr lang="zh-CN" altLang="en-US" sz="3200" b="1" dirty="0">
                <a:solidFill>
                  <a:schemeClr val="accent1">
                    <a:lumMod val="75000"/>
                  </a:schemeClr>
                </a:solidFill>
                <a:latin typeface="华文隶书" panose="02010800040101010101" pitchFamily="2" charset="-122"/>
                <a:ea typeface="华文隶书" panose="02010800040101010101" pitchFamily="2" charset="-122"/>
              </a:rPr>
              <a:t>检索途径        检索策略</a:t>
            </a:r>
            <a:endParaRPr lang="zh-CN" altLang="en-US" sz="3200" b="1" dirty="0">
              <a:solidFill>
                <a:schemeClr val="accent1">
                  <a:lumMod val="75000"/>
                </a:schemeClr>
              </a:solidFill>
              <a:latin typeface="华文隶书" panose="02010800040101010101" pitchFamily="2" charset="-122"/>
              <a:ea typeface="华文隶书"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up)">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p:bldP spid="7" grpId="0"/>
      <p:bldP spid="8" grpId="0"/>
      <p:bldP spid="9" grpId="0"/>
      <p:bldP spid="1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92125" y="1077913"/>
            <a:ext cx="7969250" cy="785812"/>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4.</a:t>
            </a:r>
            <a:r>
              <a:rPr lang="zh-CN" altLang="en-US" sz="3200" dirty="0">
                <a:solidFill>
                  <a:schemeClr val="accent1">
                    <a:lumMod val="75000"/>
                  </a:schemeClr>
                </a:solidFill>
                <a:latin typeface="黑体" panose="02010609060101010101" pitchFamily="2" charset="-122"/>
                <a:ea typeface="黑体" panose="02010609060101010101" pitchFamily="2" charset="-122"/>
              </a:rPr>
              <a:t>检索文献，评价结果，优化检索策略</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3"/>
          <p:cNvSpPr txBox="1">
            <a:spLocks noChangeArrowheads="1"/>
          </p:cNvSpPr>
          <p:nvPr/>
        </p:nvSpPr>
        <p:spPr bwMode="auto">
          <a:xfrm>
            <a:off x="369889" y="2005013"/>
            <a:ext cx="8059763" cy="1698625"/>
          </a:xfrm>
          <a:prstGeom prst="rect">
            <a:avLst/>
          </a:prstGeom>
          <a:noFill/>
          <a:ln w="9525">
            <a:noFill/>
            <a:miter lim="800000"/>
          </a:ln>
        </p:spPr>
        <p:txBody>
          <a:bodyPr/>
          <a:lstStyle/>
          <a:p>
            <a:pPr marL="342900" indent="-342900">
              <a:spcBef>
                <a:spcPct val="20000"/>
              </a:spcBef>
            </a:pPr>
            <a:r>
              <a:rPr lang="zh-CN" altLang="en-US" sz="3200" dirty="0">
                <a:solidFill>
                  <a:schemeClr val="bg2"/>
                </a:solidFill>
                <a:latin typeface="黑体" panose="02010609060101010101" pitchFamily="2" charset="-122"/>
                <a:ea typeface="黑体" panose="02010609060101010101" pitchFamily="2" charset="-122"/>
              </a:rPr>
              <a:t> </a:t>
            </a:r>
            <a:r>
              <a:rPr lang="zh-CN" altLang="en-US" sz="3200" dirty="0">
                <a:solidFill>
                  <a:schemeClr val="accent1">
                    <a:lumMod val="75000"/>
                  </a:schemeClr>
                </a:solidFill>
                <a:latin typeface="黑体" panose="02010609060101010101" pitchFamily="2" charset="-122"/>
                <a:ea typeface="黑体" panose="02010609060101010101" pitchFamily="2" charset="-122"/>
              </a:rPr>
              <a:t>用初步拟定的检索策略式试查，再对检索结果进行评价，看是否满足检索需求</a:t>
            </a:r>
            <a:r>
              <a:rPr lang="zh-CN" altLang="en-US" sz="3600" dirty="0">
                <a:solidFill>
                  <a:schemeClr val="accent1">
                    <a:lumMod val="75000"/>
                  </a:schemeClr>
                </a:solidFill>
                <a:latin typeface="黑体" panose="02010609060101010101" pitchFamily="2" charset="-122"/>
                <a:ea typeface="黑体" panose="02010609060101010101" pitchFamily="2" charset="-122"/>
              </a:rPr>
              <a:t>。</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a:blip r:embed="rId1"/>
          <a:srcRect/>
          <a:stretch>
            <a:fillRect/>
          </a:stretch>
        </p:blipFill>
        <p:spPr bwMode="auto">
          <a:xfrm>
            <a:off x="288925" y="914400"/>
            <a:ext cx="8588375" cy="5475288"/>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1"/>
          <a:srcRect/>
          <a:stretch>
            <a:fillRect/>
          </a:stretch>
        </p:blipFill>
        <p:spPr bwMode="auto">
          <a:xfrm>
            <a:off x="120650" y="612775"/>
            <a:ext cx="8902700" cy="5995988"/>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503238" y="1187450"/>
            <a:ext cx="7270750" cy="642938"/>
          </a:xfrm>
          <a:prstGeom prst="rect">
            <a:avLst/>
          </a:prstGeom>
          <a:noFill/>
          <a:ln w="9525">
            <a:noFill/>
            <a:miter lim="800000"/>
          </a:ln>
        </p:spPr>
        <p:txBody>
          <a:bodyPr/>
          <a:lstStyle/>
          <a:p>
            <a:pPr marL="342900" indent="-342900">
              <a:spcBef>
                <a:spcPct val="20000"/>
              </a:spcBef>
            </a:pP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文献筛选，获取原始文献</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3"/>
          <p:cNvSpPr txBox="1">
            <a:spLocks noChangeArrowheads="1"/>
          </p:cNvSpPr>
          <p:nvPr/>
        </p:nvSpPr>
        <p:spPr bwMode="auto">
          <a:xfrm>
            <a:off x="436563" y="1989138"/>
            <a:ext cx="7132637" cy="1436687"/>
          </a:xfrm>
          <a:prstGeom prst="rect">
            <a:avLst/>
          </a:prstGeom>
          <a:noFill/>
          <a:ln w="9525">
            <a:noFill/>
            <a:miter lim="800000"/>
          </a:ln>
        </p:spPr>
        <p:txBody>
          <a:bodyPr/>
          <a:lstStyle/>
          <a:p>
            <a:pPr marL="342900" indent="-342900">
              <a:spcBef>
                <a:spcPct val="20000"/>
              </a:spcBef>
            </a:pPr>
            <a:r>
              <a:rPr lang="zh-CN" altLang="en-US" sz="3200" dirty="0">
                <a:solidFill>
                  <a:schemeClr val="accent1">
                    <a:lumMod val="75000"/>
                  </a:schemeClr>
                </a:solidFill>
                <a:latin typeface="黑体" panose="02010609060101010101" pitchFamily="2" charset="-122"/>
                <a:ea typeface="黑体" panose="02010609060101010101" pitchFamily="2" charset="-122"/>
              </a:rPr>
              <a:t>对检索结果进行评判、筛选，再根据文献线索获取全文。</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1"/>
          <a:srcRect/>
          <a:stretch>
            <a:fillRect/>
          </a:stretch>
        </p:blipFill>
        <p:spPr bwMode="auto">
          <a:xfrm>
            <a:off x="0" y="741363"/>
            <a:ext cx="9144000" cy="5532437"/>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1"/>
          <a:srcRect/>
          <a:stretch>
            <a:fillRect/>
          </a:stretch>
        </p:blipFill>
        <p:spPr bwMode="auto">
          <a:xfrm>
            <a:off x="0" y="415925"/>
            <a:ext cx="9144000" cy="5846763"/>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089025" y="1243013"/>
            <a:ext cx="5011738" cy="841375"/>
          </a:xfrm>
          <a:prstGeom prst="rect">
            <a:avLst/>
          </a:prstGeom>
          <a:noFill/>
          <a:ln w="9525">
            <a:noFill/>
            <a:miter lim="800000"/>
          </a:ln>
        </p:spPr>
        <p:txBody>
          <a:bodyPr lIns="0" tIns="0" rIns="0" bIns="0"/>
          <a:lstStyle/>
          <a:p>
            <a:pPr algn="ctr" eaLnBrk="0" hangingPunct="0">
              <a:spcAft>
                <a:spcPct val="40000"/>
              </a:spcAft>
              <a:defRPr/>
            </a:pPr>
            <a:r>
              <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获取原文的方法</a:t>
            </a:r>
            <a:endPar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5" name="Rectangle 2"/>
          <p:cNvSpPr txBox="1">
            <a:spLocks noChangeArrowheads="1"/>
          </p:cNvSpPr>
          <p:nvPr/>
        </p:nvSpPr>
        <p:spPr bwMode="auto">
          <a:xfrm>
            <a:off x="1123950" y="1962150"/>
            <a:ext cx="4246563" cy="966788"/>
          </a:xfrm>
          <a:prstGeom prst="rect">
            <a:avLst/>
          </a:prstGeom>
          <a:noFill/>
          <a:ln w="9525">
            <a:noFill/>
            <a:miter lim="800000"/>
          </a:ln>
        </p:spPr>
        <p:txBody>
          <a:bodyPr lIns="0" tIns="0" rIns="0" bIns="0"/>
          <a:lstStyle/>
          <a:p>
            <a:pPr algn="ctr" eaLnBrk="0" hangingPunct="0">
              <a:spcAft>
                <a:spcPct val="40000"/>
              </a:spcAft>
              <a:defRPr/>
            </a:pPr>
            <a:r>
              <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1</a:t>
            </a:r>
            <a:r>
              <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）直接链接原文</a:t>
            </a:r>
            <a:endPar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up)">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5" name="Oval 5"/>
          <p:cNvSpPr>
            <a:spLocks noChangeArrowheads="1"/>
          </p:cNvSpPr>
          <p:nvPr/>
        </p:nvSpPr>
        <p:spPr bwMode="auto">
          <a:xfrm>
            <a:off x="3071813" y="1000125"/>
            <a:ext cx="642937"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2571750" y="2571750"/>
            <a:ext cx="642938"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Oval 5"/>
          <p:cNvSpPr>
            <a:spLocks noChangeArrowheads="1"/>
          </p:cNvSpPr>
          <p:nvPr/>
        </p:nvSpPr>
        <p:spPr bwMode="auto">
          <a:xfrm>
            <a:off x="2286000" y="4214813"/>
            <a:ext cx="642938"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5" name="Oval 5"/>
          <p:cNvSpPr>
            <a:spLocks noChangeArrowheads="1"/>
          </p:cNvSpPr>
          <p:nvPr/>
        </p:nvSpPr>
        <p:spPr bwMode="auto">
          <a:xfrm>
            <a:off x="2500313" y="1928813"/>
            <a:ext cx="642937"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2500313" y="3143250"/>
            <a:ext cx="642937"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Oval 5"/>
          <p:cNvSpPr>
            <a:spLocks noChangeArrowheads="1"/>
          </p:cNvSpPr>
          <p:nvPr/>
        </p:nvSpPr>
        <p:spPr bwMode="auto">
          <a:xfrm>
            <a:off x="2500313" y="4357688"/>
            <a:ext cx="1071562" cy="571500"/>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ChangeArrowheads="1"/>
          </p:cNvSpPr>
          <p:nvPr/>
        </p:nvSpPr>
        <p:spPr bwMode="auto">
          <a:xfrm>
            <a:off x="320675" y="1022350"/>
            <a:ext cx="180975" cy="519113"/>
          </a:xfrm>
          <a:prstGeom prst="rect">
            <a:avLst/>
          </a:prstGeom>
          <a:noFill/>
          <a:ln w="9525">
            <a:noFill/>
            <a:miter lim="800000"/>
          </a:ln>
        </p:spPr>
        <p:txBody>
          <a:bodyPr wrap="none" lIns="90000" tIns="46800" rIns="90000" bIns="46800">
            <a:spAutoFit/>
          </a:bodyPr>
          <a:lstStyle/>
          <a:p>
            <a:pPr>
              <a:spcBef>
                <a:spcPct val="50000"/>
              </a:spcBef>
              <a:buClr>
                <a:schemeClr val="tx1"/>
              </a:buClr>
            </a:pPr>
            <a:endParaRPr lang="zh-CN" altLang="en-US" sz="2800" b="1">
              <a:ea typeface="宋体" panose="02010600030101010101" pitchFamily="2" charset="-122"/>
            </a:endParaRPr>
          </a:p>
        </p:txBody>
      </p:sp>
      <p:sp>
        <p:nvSpPr>
          <p:cNvPr id="12291" name="TextBox 76"/>
          <p:cNvSpPr txBox="1">
            <a:spLocks noChangeArrowheads="1"/>
          </p:cNvSpPr>
          <p:nvPr/>
        </p:nvSpPr>
        <p:spPr bwMode="auto">
          <a:xfrm>
            <a:off x="6907213" y="5540375"/>
            <a:ext cx="1911350" cy="461963"/>
          </a:xfrm>
          <a:prstGeom prst="rect">
            <a:avLst/>
          </a:prstGeom>
          <a:noFill/>
          <a:ln w="9525">
            <a:noFill/>
            <a:miter lim="800000"/>
          </a:ln>
        </p:spPr>
        <p:txBody>
          <a:bodyPr>
            <a:spAutoFit/>
          </a:bodyPr>
          <a:lstStyle/>
          <a:p>
            <a:r>
              <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rPr>
              <a:t>插卡初始化</a:t>
            </a:r>
            <a:endPar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12292" name="标题 2"/>
          <p:cNvSpPr>
            <a:spLocks noGrp="1"/>
          </p:cNvSpPr>
          <p:nvPr>
            <p:ph type="ctrTitle" idx="4294967295"/>
          </p:nvPr>
        </p:nvSpPr>
        <p:spPr>
          <a:xfrm>
            <a:off x="638200" y="1000108"/>
            <a:ext cx="7577138" cy="2940050"/>
          </a:xfrm>
        </p:spPr>
        <p:txBody>
          <a:bodyPr/>
          <a:lstStyle/>
          <a:p>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1</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检索工具法</a:t>
            </a: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b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en-US" altLang="zh-CN"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利用</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各种工具书、数据库、搜索引擎等检索工具来查找所需信息的方法</a:t>
            </a:r>
            <a:r>
              <a:rPr lang="zh-CN" altLang="en-US"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6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971550" y="1844675"/>
            <a:ext cx="6505575" cy="4857750"/>
          </a:xfrm>
          <a:prstGeom prst="rect">
            <a:avLst/>
          </a:prstGeom>
          <a:noFill/>
          <a:ln w="9525">
            <a:noFill/>
            <a:miter lim="800000"/>
          </a:ln>
        </p:spPr>
        <p:txBody>
          <a:bodyPr lIns="0" tIns="0" rIns="0" bIns="0"/>
          <a:lstStyle/>
          <a:p>
            <a:pPr marL="180975" indent="-180975" eaLnBrk="0" hangingPunct="0">
              <a:spcAft>
                <a:spcPct val="40000"/>
              </a:spcAft>
              <a:defRPr/>
            </a:pPr>
            <a:r>
              <a:rPr lang="zh-CN" altLang="en-US" sz="3200" kern="0" dirty="0">
                <a:solidFill>
                  <a:schemeClr val="accent1">
                    <a:lumMod val="75000"/>
                  </a:schemeClr>
                </a:solidFill>
                <a:ea typeface="黑体" panose="02010609060101010101" pitchFamily="2" charset="-122"/>
                <a:cs typeface="+mn-cs"/>
              </a:rPr>
              <a:t>（</a:t>
            </a:r>
            <a:r>
              <a:rPr lang="en-US" altLang="zh-CN" sz="3200" kern="0" dirty="0">
                <a:solidFill>
                  <a:schemeClr val="accent1">
                    <a:lumMod val="75000"/>
                  </a:schemeClr>
                </a:solidFill>
                <a:ea typeface="黑体" panose="02010609060101010101" pitchFamily="2" charset="-122"/>
                <a:cs typeface="+mn-cs"/>
              </a:rPr>
              <a:t>1</a:t>
            </a:r>
            <a:r>
              <a:rPr lang="zh-CN" altLang="en-US" sz="3200" kern="0" dirty="0">
                <a:solidFill>
                  <a:schemeClr val="accent1">
                    <a:lumMod val="75000"/>
                  </a:schemeClr>
                </a:solidFill>
                <a:ea typeface="黑体" panose="02010609060101010101" pitchFamily="2" charset="-122"/>
                <a:cs typeface="+mn-cs"/>
              </a:rPr>
              <a:t>）直接链接原文</a:t>
            </a:r>
            <a:endParaRPr lang="zh-CN" altLang="en-US" sz="3200" kern="0" dirty="0">
              <a:solidFill>
                <a:schemeClr val="accent1">
                  <a:lumMod val="75000"/>
                </a:schemeClr>
              </a:solidFill>
              <a:ea typeface="黑体" panose="02010609060101010101" pitchFamily="2" charset="-122"/>
              <a:cs typeface="+mn-cs"/>
            </a:endParaRPr>
          </a:p>
          <a:p>
            <a:pPr marL="180975" indent="-180975" eaLnBrk="0" hangingPunct="0">
              <a:spcAft>
                <a:spcPct val="40000"/>
              </a:spcAft>
              <a:defRPr/>
            </a:pPr>
            <a:r>
              <a:rPr lang="zh-CN" altLang="en-US" sz="3200" kern="0" dirty="0">
                <a:solidFill>
                  <a:schemeClr val="accent1">
                    <a:lumMod val="75000"/>
                  </a:schemeClr>
                </a:solidFill>
                <a:ea typeface="黑体" panose="02010609060101010101" pitchFamily="2" charset="-122"/>
                <a:cs typeface="+mn-cs"/>
              </a:rPr>
              <a:t>（</a:t>
            </a:r>
            <a:r>
              <a:rPr lang="en-US" altLang="zh-CN" sz="3200" kern="0" dirty="0">
                <a:solidFill>
                  <a:schemeClr val="accent1">
                    <a:lumMod val="75000"/>
                  </a:schemeClr>
                </a:solidFill>
                <a:ea typeface="黑体" panose="02010609060101010101" pitchFamily="2" charset="-122"/>
                <a:cs typeface="+mn-cs"/>
              </a:rPr>
              <a:t>2</a:t>
            </a:r>
            <a:r>
              <a:rPr lang="zh-CN" altLang="en-US" sz="3200" kern="0" dirty="0">
                <a:solidFill>
                  <a:schemeClr val="accent1">
                    <a:lumMod val="75000"/>
                  </a:schemeClr>
                </a:solidFill>
                <a:ea typeface="黑体" panose="02010609060101010101" pitchFamily="2" charset="-122"/>
                <a:cs typeface="+mn-cs"/>
              </a:rPr>
              <a:t>）根据线索查找</a:t>
            </a:r>
            <a:endParaRPr lang="zh-CN" altLang="en-US" sz="3200" kern="0" dirty="0">
              <a:solidFill>
                <a:schemeClr val="accent1">
                  <a:lumMod val="75000"/>
                </a:schemeClr>
              </a:solidFill>
              <a:ea typeface="黑体" panose="02010609060101010101" pitchFamily="2" charset="-122"/>
              <a:cs typeface="+mn-cs"/>
            </a:endParaRPr>
          </a:p>
          <a:p>
            <a:pPr marL="180975" indent="-180975" eaLnBrk="0" hangingPunct="0">
              <a:spcAft>
                <a:spcPct val="40000"/>
              </a:spcAft>
              <a:defRPr/>
            </a:pPr>
            <a:r>
              <a:rPr lang="zh-CN" altLang="en-US" sz="3200" kern="0" dirty="0">
                <a:solidFill>
                  <a:schemeClr val="accent1">
                    <a:lumMod val="75000"/>
                  </a:schemeClr>
                </a:solidFill>
                <a:cs typeface="+mn-cs"/>
              </a:rPr>
              <a:t>       </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①本馆馆藏</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    ②馆际互借</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    ③搜索引擎、开放获取期刊</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    ④向著者索取</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eaLnBrk="0" hangingPunct="0">
              <a:spcAft>
                <a:spcPct val="40000"/>
              </a:spcAft>
              <a:defRPr/>
            </a:pPr>
            <a:endParaRPr lang="zh-CN" altLang="en-US" sz="3600" kern="0" dirty="0">
              <a:latin typeface="黑体" panose="02010609060101010101" pitchFamily="2" charset="-122"/>
              <a:ea typeface="黑体" panose="02010609060101010101" pitchFamily="2" charset="-122"/>
              <a:cs typeface="+mn-cs"/>
            </a:endParaRPr>
          </a:p>
        </p:txBody>
      </p:sp>
      <p:sp>
        <p:nvSpPr>
          <p:cNvPr id="5" name="Rectangle 2"/>
          <p:cNvSpPr txBox="1">
            <a:spLocks noChangeArrowheads="1"/>
          </p:cNvSpPr>
          <p:nvPr/>
        </p:nvSpPr>
        <p:spPr bwMode="auto">
          <a:xfrm>
            <a:off x="682625" y="1011238"/>
            <a:ext cx="5011738" cy="841375"/>
          </a:xfrm>
          <a:prstGeom prst="rect">
            <a:avLst/>
          </a:prstGeom>
          <a:noFill/>
          <a:ln w="9525">
            <a:noFill/>
            <a:miter lim="800000"/>
          </a:ln>
        </p:spPr>
        <p:txBody>
          <a:bodyPr lIns="0" tIns="0" rIns="0" bIns="0"/>
          <a:lstStyle/>
          <a:p>
            <a:pPr algn="ctr" eaLnBrk="0" hangingPunct="0">
              <a:spcAft>
                <a:spcPct val="40000"/>
              </a:spcAft>
              <a:defRPr/>
            </a:pPr>
            <a:r>
              <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获取原文的方法</a:t>
            </a:r>
            <a:endPar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up)">
                                      <p:cBhvr>
                                        <p:cTn id="7" dur="500"/>
                                        <p:tgtEl>
                                          <p:spTgt spid="4">
                                            <p:txEl>
                                              <p:pRg st="1" end="1"/>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wipe(up)">
                                      <p:cBhvr>
                                        <p:cTn id="11" dur="2000"/>
                                        <p:tgtEl>
                                          <p:spTgt spid="4">
                                            <p:txEl>
                                              <p:pRg st="2" end="2"/>
                                            </p:txEl>
                                          </p:spTgt>
                                        </p:tgtEl>
                                      </p:cBhvr>
                                    </p:animEffect>
                                  </p:childTnLst>
                                </p:cTn>
                              </p:par>
                            </p:childTnLst>
                          </p:cTn>
                        </p:par>
                        <p:par>
                          <p:cTn id="12" fill="hold">
                            <p:stCondLst>
                              <p:cond delay="2500"/>
                            </p:stCondLst>
                            <p:childTnLst>
                              <p:par>
                                <p:cTn id="13" presetID="22" presetClass="entr" presetSubtype="1"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wipe(up)">
                                      <p:cBhvr>
                                        <p:cTn id="15" dur="2000"/>
                                        <p:tgtEl>
                                          <p:spTgt spid="4">
                                            <p:txEl>
                                              <p:pRg st="3" end="3"/>
                                            </p:txEl>
                                          </p:spTgt>
                                        </p:tgtEl>
                                      </p:cBhvr>
                                    </p:animEffect>
                                  </p:childTnLst>
                                </p:cTn>
                              </p:par>
                            </p:childTnLst>
                          </p:cTn>
                        </p:par>
                        <p:par>
                          <p:cTn id="16" fill="hold">
                            <p:stCondLst>
                              <p:cond delay="4500"/>
                            </p:stCondLst>
                            <p:childTnLst>
                              <p:par>
                                <p:cTn id="17" presetID="22" presetClass="entr" presetSubtype="1"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up)">
                                      <p:cBhvr>
                                        <p:cTn id="19" dur="2000"/>
                                        <p:tgtEl>
                                          <p:spTgt spid="4">
                                            <p:txEl>
                                              <p:pRg st="4" end="4"/>
                                            </p:txEl>
                                          </p:spTgt>
                                        </p:tgtEl>
                                      </p:cBhvr>
                                    </p:animEffect>
                                  </p:childTnLst>
                                </p:cTn>
                              </p:par>
                            </p:childTnLst>
                          </p:cTn>
                        </p:par>
                        <p:par>
                          <p:cTn id="20" fill="hold">
                            <p:stCondLst>
                              <p:cond delay="6500"/>
                            </p:stCondLst>
                            <p:childTnLst>
                              <p:par>
                                <p:cTn id="21" presetID="22" presetClass="entr" presetSubtype="1" fill="hold"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up)">
                                      <p:cBhvr>
                                        <p:cTn id="23"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矩形 3"/>
          <p:cNvSpPr>
            <a:spLocks noChangeArrowheads="1"/>
          </p:cNvSpPr>
          <p:nvPr/>
        </p:nvSpPr>
        <p:spPr bwMode="auto">
          <a:xfrm>
            <a:off x="979488" y="1036638"/>
            <a:ext cx="4338637" cy="592137"/>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二、检索效果的评价</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3"/>
          <p:cNvSpPr txBox="1">
            <a:spLocks noChangeArrowheads="1"/>
          </p:cNvSpPr>
          <p:nvPr/>
        </p:nvSpPr>
        <p:spPr bwMode="auto">
          <a:xfrm>
            <a:off x="1181100" y="2341563"/>
            <a:ext cx="6319838" cy="3233737"/>
          </a:xfrm>
          <a:prstGeom prst="rect">
            <a:avLst/>
          </a:prstGeom>
          <a:noFill/>
          <a:ln w="9525">
            <a:noFill/>
            <a:miter lim="800000"/>
          </a:ln>
        </p:spPr>
        <p:txBody>
          <a:bodyPr lIns="0" tIns="0" rIns="0" bIns="0"/>
          <a:lstStyle/>
          <a:p>
            <a:pPr marL="180975" indent="-180975">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反映检索效果的两个重要指标</a:t>
            </a:r>
            <a:r>
              <a:rPr lang="en-US" altLang="zh-CN" sz="3200" kern="0" dirty="0">
                <a:solidFill>
                  <a:schemeClr val="accent1">
                    <a:lumMod val="75000"/>
                  </a:schemeClr>
                </a:solidFill>
                <a:latin typeface="楷体_GB2312" panose="02010609030101010101" pitchFamily="49" charset="-122"/>
                <a:ea typeface="楷体_GB2312" panose="02010609030101010101" pitchFamily="49" charset="-122"/>
                <a:cs typeface="+mn-cs"/>
              </a:rPr>
              <a:t>:</a:t>
            </a:r>
            <a:endParaRPr lang="en-US" altLang="zh-CN" sz="3200" kern="0" dirty="0">
              <a:solidFill>
                <a:schemeClr val="accent1">
                  <a:lumMod val="75000"/>
                </a:schemeClr>
              </a:solidFill>
              <a:latin typeface="楷体_GB2312" panose="02010609030101010101" pitchFamily="49" charset="-122"/>
              <a:ea typeface="楷体_GB2312" panose="02010609030101010101" pitchFamily="49" charset="-122"/>
              <a:cs typeface="+mn-cs"/>
            </a:endParaRPr>
          </a:p>
          <a:p>
            <a:pPr marL="180975" indent="-180975">
              <a:spcAft>
                <a:spcPct val="40000"/>
              </a:spcAft>
              <a:defRPr/>
            </a:pPr>
            <a:r>
              <a:rPr lang="zh-CN" altLang="en-US" sz="3200" b="1" kern="0" dirty="0">
                <a:latin typeface="楷体_GB2312" panose="02010609030101010101" pitchFamily="49" charset="-122"/>
                <a:ea typeface="楷体_GB2312" panose="02010609030101010101" pitchFamily="49" charset="-122"/>
                <a:cs typeface="+mn-cs"/>
              </a:rPr>
              <a:t>      </a:t>
            </a:r>
            <a:r>
              <a:rPr lang="zh-CN" altLang="en-US" sz="3200" b="1" kern="0" dirty="0">
                <a:solidFill>
                  <a:srgbClr val="0033CC"/>
                </a:solidFill>
                <a:latin typeface="楷体_GB2312" panose="02010609030101010101" pitchFamily="49" charset="-122"/>
                <a:ea typeface="楷体_GB2312" panose="02010609030101010101" pitchFamily="49" charset="-122"/>
                <a:cs typeface="+mn-cs"/>
              </a:rPr>
              <a:t>查全率和查准率</a:t>
            </a:r>
            <a:endParaRPr lang="zh-CN" altLang="en-US" sz="3200" b="1" kern="0" dirty="0">
              <a:solidFill>
                <a:srgbClr val="0033CC"/>
              </a:solidFill>
              <a:latin typeface="楷体_GB2312" panose="02010609030101010101" pitchFamily="49" charset="-122"/>
              <a:ea typeface="楷体_GB2312" panose="02010609030101010101" pitchFamily="49" charset="-122"/>
              <a:cs typeface="+mn-cs"/>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846138" y="1268413"/>
            <a:ext cx="7545387" cy="2643187"/>
          </a:xfrm>
          <a:prstGeom prst="rect">
            <a:avLst/>
          </a:prstGeom>
          <a:noFill/>
          <a:ln w="9525">
            <a:noFill/>
            <a:miter lim="800000"/>
          </a:ln>
        </p:spPr>
        <p:txBody>
          <a:bodyPr lIns="0" tIns="0" rIns="0" bIns="0"/>
          <a:lstStyle/>
          <a:p>
            <a:pPr marL="180975" indent="-180975">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查全率</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检出相关信息量</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文献库内相关信息总量</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 ×100%</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a:spcAft>
                <a:spcPct val="40000"/>
              </a:spcAft>
              <a:defRPr/>
            </a:pPr>
            <a:r>
              <a:rPr lang="zh-CN" altLang="en-US" sz="3200" b="1" kern="0" dirty="0">
                <a:solidFill>
                  <a:srgbClr val="0000FF"/>
                </a:solidFill>
                <a:latin typeface="楷体" panose="02010609060101010101" pitchFamily="49" charset="-122"/>
                <a:ea typeface="楷体" panose="02010609060101010101" pitchFamily="49" charset="-122"/>
                <a:cs typeface="+mn-cs"/>
              </a:rPr>
              <a:t>用于衡量检索系统和检索者检出相关信息的能力和效果</a:t>
            </a:r>
            <a:endParaRPr lang="zh-CN" altLang="en-US" sz="3200" b="1" kern="0" dirty="0">
              <a:solidFill>
                <a:srgbClr val="0000FF"/>
              </a:solidFill>
              <a:latin typeface="楷体" panose="02010609060101010101" pitchFamily="49" charset="-122"/>
              <a:ea typeface="楷体" panose="02010609060101010101" pitchFamily="49" charset="-122"/>
              <a:cs typeface="+mn-cs"/>
            </a:endParaRPr>
          </a:p>
        </p:txBody>
      </p:sp>
      <p:sp>
        <p:nvSpPr>
          <p:cNvPr id="5" name="Rectangle 3"/>
          <p:cNvSpPr>
            <a:spLocks noChangeArrowheads="1"/>
          </p:cNvSpPr>
          <p:nvPr/>
        </p:nvSpPr>
        <p:spPr bwMode="auto">
          <a:xfrm>
            <a:off x="744538" y="3686175"/>
            <a:ext cx="7889875" cy="1570038"/>
          </a:xfrm>
          <a:prstGeom prst="rect">
            <a:avLst/>
          </a:prstGeom>
          <a:noFill/>
          <a:ln w="9525">
            <a:noFill/>
            <a:miter lim="800000"/>
          </a:ln>
        </p:spPr>
        <p:txBody>
          <a:bodyPr>
            <a:spAutoFit/>
          </a:bodyPr>
          <a:lstStyle/>
          <a:p>
            <a:r>
              <a:rPr lang="zh-CN" altLang="en-US" sz="3200" b="1" dirty="0">
                <a:solidFill>
                  <a:schemeClr val="accent1">
                    <a:lumMod val="75000"/>
                  </a:schemeClr>
                </a:solidFill>
                <a:latin typeface="宋体" panose="02010600030101010101" pitchFamily="2" charset="-122"/>
                <a:ea typeface="宋体" panose="02010600030101010101" pitchFamily="2" charset="-122"/>
              </a:rPr>
              <a:t>例如：查找某课题，假设在系统信息库中共有相关文献</a:t>
            </a:r>
            <a:r>
              <a:rPr lang="en-US" altLang="zh-CN" sz="3200" b="1" dirty="0">
                <a:solidFill>
                  <a:schemeClr val="accent1">
                    <a:lumMod val="75000"/>
                  </a:schemeClr>
                </a:solidFill>
                <a:latin typeface="宋体" panose="02010600030101010101" pitchFamily="2" charset="-122"/>
                <a:ea typeface="宋体" panose="02010600030101010101" pitchFamily="2" charset="-122"/>
              </a:rPr>
              <a:t>40</a:t>
            </a:r>
            <a:r>
              <a:rPr lang="zh-CN" altLang="en-US" sz="3200" b="1" dirty="0">
                <a:solidFill>
                  <a:schemeClr val="accent1">
                    <a:lumMod val="75000"/>
                  </a:schemeClr>
                </a:solidFill>
                <a:latin typeface="宋体" panose="02010600030101010101" pitchFamily="2" charset="-122"/>
                <a:ea typeface="宋体" panose="02010600030101010101" pitchFamily="2" charset="-122"/>
              </a:rPr>
              <a:t>篇，而只检索出来</a:t>
            </a:r>
            <a:r>
              <a:rPr lang="en-US" altLang="zh-CN" sz="3200" b="1" dirty="0">
                <a:solidFill>
                  <a:schemeClr val="accent1">
                    <a:lumMod val="75000"/>
                  </a:schemeClr>
                </a:solidFill>
                <a:latin typeface="宋体" panose="02010600030101010101" pitchFamily="2" charset="-122"/>
                <a:ea typeface="宋体" panose="02010600030101010101" pitchFamily="2" charset="-122"/>
              </a:rPr>
              <a:t>30</a:t>
            </a:r>
            <a:r>
              <a:rPr lang="zh-CN" altLang="en-US" sz="3200" b="1" dirty="0">
                <a:solidFill>
                  <a:schemeClr val="accent1">
                    <a:lumMod val="75000"/>
                  </a:schemeClr>
                </a:solidFill>
                <a:latin typeface="宋体" panose="02010600030101010101" pitchFamily="2" charset="-122"/>
                <a:ea typeface="宋体" panose="02010600030101010101" pitchFamily="2" charset="-122"/>
              </a:rPr>
              <a:t>篇，那么，查全率</a:t>
            </a:r>
            <a:r>
              <a:rPr lang="en-US" altLang="zh-CN" sz="3200" b="1" dirty="0">
                <a:solidFill>
                  <a:schemeClr val="accent1">
                    <a:lumMod val="75000"/>
                  </a:schemeClr>
                </a:solidFill>
                <a:latin typeface="宋体" panose="02010600030101010101" pitchFamily="2" charset="-122"/>
                <a:ea typeface="宋体" panose="02010600030101010101" pitchFamily="2" charset="-122"/>
              </a:rPr>
              <a:t>30/40=75%</a:t>
            </a:r>
            <a:r>
              <a:rPr lang="en-US" altLang="zh-CN" sz="3200" dirty="0">
                <a:solidFill>
                  <a:schemeClr val="accent1">
                    <a:lumMod val="75000"/>
                  </a:schemeClr>
                </a:solidFill>
                <a:latin typeface="方正姚体" panose="02010601030101010101" pitchFamily="2" charset="-122"/>
                <a:ea typeface="方正姚体" panose="02010601030101010101" pitchFamily="2" charset="-122"/>
              </a:rPr>
              <a:t>        </a:t>
            </a:r>
            <a:r>
              <a:rPr lang="en-US" altLang="zh-CN" sz="3200" b="1" dirty="0">
                <a:solidFill>
                  <a:schemeClr val="accent1">
                    <a:lumMod val="75000"/>
                  </a:schemeClr>
                </a:solidFill>
                <a:ea typeface="楷体_GB2312" panose="02010609030101010101" pitchFamily="49" charset="-122"/>
              </a:rPr>
              <a:t>“</a:t>
            </a:r>
            <a:r>
              <a:rPr lang="zh-CN" altLang="en-US" sz="3200" b="1" dirty="0">
                <a:solidFill>
                  <a:schemeClr val="accent1">
                    <a:lumMod val="75000"/>
                  </a:schemeClr>
                </a:solidFill>
                <a:latin typeface="华文隶书" panose="02010800040101010101" pitchFamily="2" charset="-122"/>
                <a:ea typeface="楷体_GB2312" panose="02010609030101010101" pitchFamily="49" charset="-122"/>
              </a:rPr>
              <a:t>漏检</a:t>
            </a:r>
            <a:r>
              <a:rPr lang="zh-CN" altLang="en-US" sz="3200" b="1" dirty="0">
                <a:solidFill>
                  <a:schemeClr val="accent1">
                    <a:lumMod val="75000"/>
                  </a:schemeClr>
                </a:solidFill>
                <a:ea typeface="楷体_GB2312" panose="02010609030101010101" pitchFamily="49" charset="-122"/>
              </a:rPr>
              <a:t>”</a:t>
            </a:r>
            <a:r>
              <a:rPr lang="zh-CN" altLang="en-US" sz="3200" b="1" dirty="0">
                <a:solidFill>
                  <a:schemeClr val="accent1">
                    <a:lumMod val="75000"/>
                  </a:schemeClr>
                </a:solidFill>
                <a:latin typeface="华文隶书" panose="02010800040101010101" pitchFamily="2" charset="-122"/>
                <a:ea typeface="楷体_GB2312" panose="02010609030101010101" pitchFamily="49" charset="-122"/>
              </a:rPr>
              <a:t>？</a:t>
            </a:r>
            <a:endParaRPr lang="zh-CN" altLang="en-US" sz="3200" b="1" dirty="0">
              <a:solidFill>
                <a:schemeClr val="accent1">
                  <a:lumMod val="75000"/>
                </a:schemeClr>
              </a:solidFill>
              <a:latin typeface="华文隶书" panose="02010800040101010101" pitchFamily="2"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5475" y="1300163"/>
            <a:ext cx="7561263" cy="2705100"/>
          </a:xfrm>
          <a:prstGeom prst="rect">
            <a:avLst/>
          </a:prstGeom>
          <a:noFill/>
          <a:ln w="9525">
            <a:noFill/>
            <a:miter lim="800000"/>
          </a:ln>
        </p:spPr>
        <p:txBody>
          <a:bodyPr lIns="0" tIns="0" rIns="0" bIns="0"/>
          <a:lstStyle/>
          <a:p>
            <a:pPr marL="180975" indent="-180975">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查准率</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检出相关信息量</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mn-cs"/>
              </a:rPr>
              <a:t>检出信息总量</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mn-cs"/>
              </a:rPr>
              <a:t>] ×100%</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mn-cs"/>
            </a:endParaRPr>
          </a:p>
          <a:p>
            <a:pPr marL="180975" indent="-180975">
              <a:spcAft>
                <a:spcPct val="40000"/>
              </a:spcAft>
              <a:defRPr/>
            </a:pPr>
            <a:r>
              <a:rPr lang="zh-CN" altLang="en-US" sz="3200" b="1" kern="0" dirty="0">
                <a:solidFill>
                  <a:srgbClr val="0000FF"/>
                </a:solidFill>
                <a:latin typeface="楷体" panose="02010609060101010101" pitchFamily="49" charset="-122"/>
                <a:ea typeface="楷体" panose="02010609060101010101" pitchFamily="49" charset="-122"/>
              </a:rPr>
              <a:t>用于衡量检索系统和检索者拒绝非相关信息的能力和效果</a:t>
            </a:r>
            <a:endParaRPr lang="zh-CN" altLang="en-US" sz="3200" b="1" kern="0" dirty="0">
              <a:solidFill>
                <a:srgbClr val="0000FF"/>
              </a:solidFill>
              <a:latin typeface="楷体" panose="02010609060101010101" pitchFamily="49" charset="-122"/>
              <a:ea typeface="楷体" panose="02010609060101010101" pitchFamily="49" charset="-122"/>
            </a:endParaRPr>
          </a:p>
        </p:txBody>
      </p:sp>
      <p:sp>
        <p:nvSpPr>
          <p:cNvPr id="89091" name="Rectangle 3"/>
          <p:cNvSpPr>
            <a:spLocks noChangeArrowheads="1"/>
          </p:cNvSpPr>
          <p:nvPr/>
        </p:nvSpPr>
        <p:spPr bwMode="auto">
          <a:xfrm>
            <a:off x="612775" y="3778250"/>
            <a:ext cx="7824788" cy="1974850"/>
          </a:xfrm>
          <a:prstGeom prst="rect">
            <a:avLst/>
          </a:prstGeom>
          <a:noFill/>
          <a:ln w="9525">
            <a:noFill/>
            <a:miter lim="800000"/>
          </a:ln>
        </p:spPr>
        <p:txBody>
          <a:bodyPr/>
          <a:lstStyle/>
          <a:p>
            <a:pPr marL="342900" indent="-342900">
              <a:lnSpc>
                <a:spcPct val="90000"/>
              </a:lnSpc>
              <a:spcBef>
                <a:spcPct val="20000"/>
              </a:spcBef>
            </a:pPr>
            <a:r>
              <a:rPr lang="zh-CN" altLang="en-US" sz="3200" b="1" dirty="0">
                <a:solidFill>
                  <a:schemeClr val="accent1">
                    <a:lumMod val="75000"/>
                  </a:schemeClr>
                </a:solidFill>
                <a:latin typeface="宋体" panose="02010600030101010101" pitchFamily="2" charset="-122"/>
                <a:ea typeface="宋体" panose="02010600030101010101" pitchFamily="2" charset="-122"/>
              </a:rPr>
              <a:t>例如：检出的文献总篇数为</a:t>
            </a:r>
            <a:r>
              <a:rPr lang="en-US" altLang="zh-CN" sz="3200" b="1" dirty="0">
                <a:solidFill>
                  <a:schemeClr val="accent1">
                    <a:lumMod val="75000"/>
                  </a:schemeClr>
                </a:solidFill>
                <a:latin typeface="宋体" panose="02010600030101010101" pitchFamily="2" charset="-122"/>
                <a:ea typeface="宋体" panose="02010600030101010101" pitchFamily="2" charset="-122"/>
              </a:rPr>
              <a:t>50</a:t>
            </a:r>
            <a:r>
              <a:rPr lang="zh-CN" altLang="en-US" sz="3200" b="1" dirty="0">
                <a:solidFill>
                  <a:schemeClr val="accent1">
                    <a:lumMod val="75000"/>
                  </a:schemeClr>
                </a:solidFill>
                <a:latin typeface="宋体" panose="02010600030101010101" pitchFamily="2" charset="-122"/>
                <a:ea typeface="宋体" panose="02010600030101010101" pitchFamily="2" charset="-122"/>
              </a:rPr>
              <a:t>篇，经审查确定其中与课题有关的只有</a:t>
            </a:r>
            <a:r>
              <a:rPr lang="en-US" altLang="zh-CN" sz="3200" b="1" dirty="0">
                <a:solidFill>
                  <a:schemeClr val="accent1">
                    <a:lumMod val="75000"/>
                  </a:schemeClr>
                </a:solidFill>
                <a:latin typeface="宋体" panose="02010600030101010101" pitchFamily="2" charset="-122"/>
                <a:ea typeface="宋体" panose="02010600030101010101" pitchFamily="2" charset="-122"/>
              </a:rPr>
              <a:t>40</a:t>
            </a:r>
            <a:r>
              <a:rPr lang="zh-CN" altLang="en-US" sz="3200" b="1" dirty="0">
                <a:solidFill>
                  <a:schemeClr val="accent1">
                    <a:lumMod val="75000"/>
                  </a:schemeClr>
                </a:solidFill>
                <a:latin typeface="宋体" panose="02010600030101010101" pitchFamily="2" charset="-122"/>
                <a:ea typeface="宋体" panose="02010600030101010101" pitchFamily="2" charset="-122"/>
              </a:rPr>
              <a:t>篇，另外</a:t>
            </a:r>
            <a:r>
              <a:rPr lang="en-US" altLang="zh-CN" sz="3200" b="1" dirty="0">
                <a:solidFill>
                  <a:schemeClr val="accent1">
                    <a:lumMod val="75000"/>
                  </a:schemeClr>
                </a:solidFill>
                <a:latin typeface="宋体" panose="02010600030101010101" pitchFamily="2" charset="-122"/>
                <a:ea typeface="宋体" panose="02010600030101010101" pitchFamily="2" charset="-122"/>
              </a:rPr>
              <a:t>10</a:t>
            </a:r>
            <a:r>
              <a:rPr lang="zh-CN" altLang="en-US" sz="3200" b="1" dirty="0">
                <a:solidFill>
                  <a:schemeClr val="accent1">
                    <a:lumMod val="75000"/>
                  </a:schemeClr>
                </a:solidFill>
                <a:latin typeface="宋体" panose="02010600030101010101" pitchFamily="2" charset="-122"/>
                <a:ea typeface="宋体" panose="02010600030101010101" pitchFamily="2" charset="-122"/>
              </a:rPr>
              <a:t>篇与该课题无关，那么这次检索的查准率</a:t>
            </a:r>
            <a:r>
              <a:rPr lang="en-US" altLang="zh-CN" sz="3200" b="1" dirty="0">
                <a:solidFill>
                  <a:schemeClr val="accent1">
                    <a:lumMod val="75000"/>
                  </a:schemeClr>
                </a:solidFill>
                <a:latin typeface="宋体" panose="02010600030101010101" pitchFamily="2" charset="-122"/>
                <a:ea typeface="宋体" panose="02010600030101010101" pitchFamily="2" charset="-122"/>
              </a:rPr>
              <a:t>40/50=80%      </a:t>
            </a:r>
            <a:r>
              <a:rPr lang="en-US" altLang="zh-CN" sz="3200" b="1" dirty="0">
                <a:solidFill>
                  <a:schemeClr val="accent1">
                    <a:lumMod val="75000"/>
                  </a:schemeClr>
                </a:solidFill>
                <a:ea typeface="楷体_GB2312" panose="02010609030101010101" pitchFamily="49" charset="-122"/>
              </a:rPr>
              <a:t>“</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误检</a:t>
            </a:r>
            <a:r>
              <a:rPr lang="zh-CN" altLang="en-US" sz="3200" b="1" dirty="0">
                <a:solidFill>
                  <a:schemeClr val="accent1">
                    <a:lumMod val="75000"/>
                  </a:schemeClr>
                </a:solidFill>
                <a:ea typeface="楷体_GB2312" panose="02010609030101010101" pitchFamily="49" charset="-122"/>
              </a:rPr>
              <a:t>”</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wipe(down)">
                                      <p:cBhvr>
                                        <p:cTn id="7" dur="5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69875" y="1081088"/>
            <a:ext cx="7772400" cy="865187"/>
          </a:xfrm>
          <a:prstGeom prst="rect">
            <a:avLst/>
          </a:prstGeom>
          <a:noFill/>
          <a:ln w="9525">
            <a:noFill/>
            <a:miter lim="800000"/>
          </a:ln>
        </p:spPr>
        <p:txBody>
          <a:bodyPr lIns="0" tIns="0" rIns="0" bIns="0"/>
          <a:lstStyle/>
          <a:p>
            <a:pPr algn="ctr" eaLnBrk="0" hangingPunct="0">
              <a:spcAft>
                <a:spcPct val="40000"/>
              </a:spcAft>
              <a:defRPr/>
            </a:pPr>
            <a:r>
              <a:rPr lang="zh-CN" altLang="en-US" sz="3600" b="1" kern="0" dirty="0">
                <a:latin typeface="Arial" panose="020B0604020202020204" pitchFamily="34" charset="0"/>
                <a:ea typeface="楷体_GB2312" panose="02010609030101010101" pitchFamily="49" charset="-122"/>
                <a:cs typeface="Arial" panose="020B0604020202020204" pitchFamily="34" charset="0"/>
              </a:rPr>
              <a:t>   </a:t>
            </a:r>
            <a:r>
              <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查全率与查准率呈互逆关系</a:t>
            </a:r>
            <a:endParaRPr lang="zh-CN" altLang="en-US" sz="3200" kern="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5" name="Rectangle 3"/>
          <p:cNvSpPr>
            <a:spLocks noChangeArrowheads="1"/>
          </p:cNvSpPr>
          <p:nvPr/>
        </p:nvSpPr>
        <p:spPr bwMode="auto">
          <a:xfrm>
            <a:off x="395288" y="1916113"/>
            <a:ext cx="7772400" cy="865187"/>
          </a:xfrm>
          <a:prstGeom prst="rect">
            <a:avLst/>
          </a:prstGeom>
          <a:noFill/>
          <a:ln w="9525">
            <a:noFill/>
            <a:miter lim="800000"/>
          </a:ln>
        </p:spPr>
        <p:txBody>
          <a:bodyPr/>
          <a:lstStyle/>
          <a:p>
            <a:pPr marL="342900" indent="-342900" eaLnBrk="0" hangingPunct="0">
              <a:spcBef>
                <a:spcPct val="20000"/>
              </a:spcBef>
            </a:pPr>
            <a:r>
              <a:rPr lang="zh-CN" altLang="en-US" sz="3600" b="1" dirty="0">
                <a:ea typeface="楷体_GB2312" panose="02010609030101010101" pitchFamily="49" charset="-122"/>
              </a:rPr>
              <a:t>   </a:t>
            </a:r>
            <a:r>
              <a:rPr lang="zh-CN" altLang="en-US" sz="3200" b="1" dirty="0">
                <a:solidFill>
                  <a:srgbClr val="0000FF"/>
                </a:solidFill>
                <a:ea typeface="楷体_GB2312" panose="02010609030101010101" pitchFamily="49" charset="-122"/>
              </a:rPr>
              <a:t>查全率高：</a:t>
            </a:r>
            <a:r>
              <a:rPr lang="zh-CN" altLang="en-US" sz="3200" b="1" dirty="0">
                <a:solidFill>
                  <a:schemeClr val="accent1">
                    <a:lumMod val="75000"/>
                  </a:schemeClr>
                </a:solidFill>
                <a:ea typeface="楷体_GB2312" panose="02010609030101010101" pitchFamily="49" charset="-122"/>
              </a:rPr>
              <a:t>放宽检索范围、减少限制</a:t>
            </a:r>
            <a:endParaRPr lang="zh-CN" altLang="en-US" sz="3200" b="1" dirty="0">
              <a:solidFill>
                <a:schemeClr val="accent1">
                  <a:lumMod val="75000"/>
                </a:schemeClr>
              </a:solidFill>
              <a:ea typeface="楷体_GB2312" panose="02010609030101010101" pitchFamily="49" charset="-122"/>
            </a:endParaRPr>
          </a:p>
        </p:txBody>
      </p:sp>
      <p:sp>
        <p:nvSpPr>
          <p:cNvPr id="6" name="Line 5"/>
          <p:cNvSpPr>
            <a:spLocks noChangeShapeType="1"/>
          </p:cNvSpPr>
          <p:nvPr/>
        </p:nvSpPr>
        <p:spPr bwMode="auto">
          <a:xfrm>
            <a:off x="4498975" y="2636838"/>
            <a:ext cx="1588" cy="576262"/>
          </a:xfrm>
          <a:prstGeom prst="line">
            <a:avLst/>
          </a:prstGeom>
          <a:noFill/>
          <a:ln w="25400">
            <a:solidFill>
              <a:schemeClr val="tx1"/>
            </a:solidFill>
            <a:round/>
            <a:tailEnd type="triangle" w="med" len="med"/>
          </a:ln>
        </p:spPr>
        <p:txBody>
          <a:bodyPr/>
          <a:lstStyle/>
          <a:p>
            <a:endParaRPr lang="zh-CN" altLang="en-US"/>
          </a:p>
        </p:txBody>
      </p:sp>
      <p:sp>
        <p:nvSpPr>
          <p:cNvPr id="7" name="Rectangle 4"/>
          <p:cNvSpPr>
            <a:spLocks noChangeArrowheads="1"/>
          </p:cNvSpPr>
          <p:nvPr/>
        </p:nvSpPr>
        <p:spPr bwMode="auto">
          <a:xfrm>
            <a:off x="2627313" y="3284538"/>
            <a:ext cx="4319587" cy="576262"/>
          </a:xfrm>
          <a:prstGeom prst="rect">
            <a:avLst/>
          </a:prstGeom>
          <a:noFill/>
          <a:ln w="9525">
            <a:noFill/>
            <a:miter lim="800000"/>
          </a:ln>
        </p:spPr>
        <p:txBody>
          <a:bodyPr/>
          <a:lstStyle/>
          <a:p>
            <a:pPr marL="342900" indent="-342900" eaLnBrk="0" hangingPunct="0">
              <a:spcBef>
                <a:spcPct val="20000"/>
              </a:spcBef>
            </a:pPr>
            <a:r>
              <a:rPr lang="zh-CN" altLang="en-US" sz="3600" b="1" dirty="0">
                <a:ea typeface="楷体_GB2312" panose="02010609030101010101" pitchFamily="49" charset="-122"/>
              </a:rPr>
              <a:t>   </a:t>
            </a:r>
            <a:r>
              <a:rPr lang="zh-CN" altLang="en-US" sz="3200" b="1" dirty="0">
                <a:solidFill>
                  <a:schemeClr val="accent1">
                    <a:lumMod val="75000"/>
                  </a:schemeClr>
                </a:solidFill>
                <a:ea typeface="楷体_GB2312" panose="02010609030101010101" pitchFamily="49" charset="-122"/>
              </a:rPr>
              <a:t>检索出不相关文献</a:t>
            </a:r>
            <a:endParaRPr lang="zh-CN" altLang="en-US" sz="3200" b="1" dirty="0">
              <a:solidFill>
                <a:schemeClr val="accent1">
                  <a:lumMod val="75000"/>
                </a:schemeClr>
              </a:solidFill>
              <a:ea typeface="楷体_GB2312" panose="02010609030101010101" pitchFamily="49" charset="-122"/>
            </a:endParaRPr>
          </a:p>
        </p:txBody>
      </p:sp>
      <p:sp>
        <p:nvSpPr>
          <p:cNvPr id="8" name="Line 6"/>
          <p:cNvSpPr>
            <a:spLocks noChangeShapeType="1"/>
          </p:cNvSpPr>
          <p:nvPr/>
        </p:nvSpPr>
        <p:spPr bwMode="auto">
          <a:xfrm>
            <a:off x="4500563" y="4005263"/>
            <a:ext cx="1587" cy="576262"/>
          </a:xfrm>
          <a:prstGeom prst="line">
            <a:avLst/>
          </a:prstGeom>
          <a:noFill/>
          <a:ln w="25400">
            <a:solidFill>
              <a:schemeClr val="accent1">
                <a:lumMod val="50000"/>
              </a:schemeClr>
            </a:solidFill>
            <a:round/>
            <a:tailEnd type="triangle" w="med" len="med"/>
          </a:ln>
        </p:spPr>
        <p:txBody>
          <a:bodyPr/>
          <a:lstStyle/>
          <a:p>
            <a:endParaRPr lang="zh-CN" altLang="en-US"/>
          </a:p>
        </p:txBody>
      </p:sp>
      <p:sp>
        <p:nvSpPr>
          <p:cNvPr id="9" name="Rectangle 7"/>
          <p:cNvSpPr>
            <a:spLocks noChangeArrowheads="1"/>
          </p:cNvSpPr>
          <p:nvPr/>
        </p:nvSpPr>
        <p:spPr bwMode="auto">
          <a:xfrm>
            <a:off x="3419475" y="4581525"/>
            <a:ext cx="2592388" cy="576263"/>
          </a:xfrm>
          <a:prstGeom prst="rect">
            <a:avLst/>
          </a:prstGeom>
          <a:noFill/>
          <a:ln w="9525">
            <a:noFill/>
            <a:miter lim="800000"/>
          </a:ln>
        </p:spPr>
        <p:txBody>
          <a:bodyPr/>
          <a:lstStyle/>
          <a:p>
            <a:pPr marL="342900" indent="-342900" eaLnBrk="0" hangingPunct="0">
              <a:spcBef>
                <a:spcPct val="20000"/>
              </a:spcBef>
            </a:pPr>
            <a:r>
              <a:rPr lang="zh-CN" altLang="en-US" sz="3600" b="1" dirty="0">
                <a:ea typeface="楷体_GB2312" panose="02010609030101010101" pitchFamily="49" charset="-122"/>
              </a:rPr>
              <a:t>   </a:t>
            </a:r>
            <a:r>
              <a:rPr lang="zh-CN" altLang="en-US" sz="3200" b="1" dirty="0">
                <a:solidFill>
                  <a:srgbClr val="0000FF"/>
                </a:solidFill>
                <a:ea typeface="楷体_GB2312" panose="02010609030101010101" pitchFamily="49" charset="-122"/>
              </a:rPr>
              <a:t>查准率低</a:t>
            </a:r>
            <a:endParaRPr lang="zh-CN" altLang="en-US" sz="3200" b="1" dirty="0">
              <a:solidFill>
                <a:srgbClr val="0000FF"/>
              </a:solidFill>
              <a:ea typeface="楷体_GB2312" panose="02010609030101010101" pitchFamily="49" charset="-122"/>
            </a:endParaRPr>
          </a:p>
        </p:txBody>
      </p:sp>
      <p:sp>
        <p:nvSpPr>
          <p:cNvPr id="10" name="Rectangle 8"/>
          <p:cNvSpPr>
            <a:spLocks noChangeArrowheads="1"/>
          </p:cNvSpPr>
          <p:nvPr/>
        </p:nvSpPr>
        <p:spPr bwMode="auto">
          <a:xfrm>
            <a:off x="931863" y="5508625"/>
            <a:ext cx="7632700" cy="576263"/>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ea typeface="楷体_GB2312" panose="02010609030101010101" pitchFamily="49" charset="-122"/>
              </a:rPr>
              <a:t>查全率一般</a:t>
            </a:r>
            <a:r>
              <a:rPr lang="en-US" altLang="zh-CN" sz="3200" b="1" dirty="0">
                <a:solidFill>
                  <a:schemeClr val="accent1">
                    <a:lumMod val="75000"/>
                  </a:schemeClr>
                </a:solidFill>
                <a:ea typeface="楷体_GB2312" panose="02010609030101010101" pitchFamily="49" charset="-122"/>
              </a:rPr>
              <a:t>60-70%</a:t>
            </a:r>
            <a:r>
              <a:rPr lang="zh-CN" altLang="en-US" sz="3200" b="1" dirty="0">
                <a:solidFill>
                  <a:schemeClr val="accent1">
                    <a:lumMod val="75000"/>
                  </a:schemeClr>
                </a:solidFill>
                <a:ea typeface="楷体_GB2312" panose="02010609030101010101" pitchFamily="49" charset="-122"/>
              </a:rPr>
              <a:t>，查准率约</a:t>
            </a:r>
            <a:r>
              <a:rPr lang="en-US" altLang="zh-CN" sz="3200" b="1" dirty="0">
                <a:solidFill>
                  <a:schemeClr val="accent1">
                    <a:lumMod val="75000"/>
                  </a:schemeClr>
                </a:solidFill>
                <a:ea typeface="楷体_GB2312" panose="02010609030101010101" pitchFamily="49" charset="-122"/>
              </a:rPr>
              <a:t>40-50%</a:t>
            </a:r>
            <a:endParaRPr lang="zh-CN" altLang="en-US" sz="3200" b="1" dirty="0">
              <a:solidFill>
                <a:schemeClr val="accent1">
                  <a:lumMod val="75000"/>
                </a:schemeClr>
              </a:solidFill>
              <a:ea typeface="楷体_GB2312" panose="0201060903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矩形 3"/>
          <p:cNvSpPr>
            <a:spLocks noChangeArrowheads="1"/>
          </p:cNvSpPr>
          <p:nvPr/>
        </p:nvSpPr>
        <p:spPr bwMode="auto">
          <a:xfrm>
            <a:off x="828675" y="1049338"/>
            <a:ext cx="4800600" cy="590550"/>
          </a:xfrm>
          <a:prstGeom prst="rect">
            <a:avLst/>
          </a:prstGeom>
          <a:noFill/>
          <a:ln w="9525">
            <a:noFill/>
            <a:miter lim="800000"/>
          </a:ln>
        </p:spPr>
        <p:txBody>
          <a:bodyPr wrap="none">
            <a:spAutoFit/>
          </a:bodyPr>
          <a:lstStyle/>
          <a:p>
            <a:pPr marL="457200" indent="-457200">
              <a:lnSpc>
                <a:spcPct val="90000"/>
              </a:lnSpc>
            </a:pPr>
            <a:r>
              <a:rPr lang="zh-CN" altLang="en-US" sz="3600" dirty="0">
                <a:solidFill>
                  <a:schemeClr val="accent1">
                    <a:lumMod val="75000"/>
                  </a:schemeClr>
                </a:solidFill>
                <a:latin typeface="黑体" panose="02010609060101010101" pitchFamily="2" charset="-122"/>
                <a:ea typeface="黑体" panose="02010609060101010101" pitchFamily="2" charset="-122"/>
              </a:rPr>
              <a:t>三、检索策略的调整＊</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
        <p:nvSpPr>
          <p:cNvPr id="80899" name="矩形 4"/>
          <p:cNvSpPr>
            <a:spLocks noChangeArrowheads="1"/>
          </p:cNvSpPr>
          <p:nvPr/>
        </p:nvSpPr>
        <p:spPr bwMode="auto">
          <a:xfrm>
            <a:off x="806450" y="1895475"/>
            <a:ext cx="7161213" cy="2308225"/>
          </a:xfrm>
          <a:prstGeom prst="rect">
            <a:avLst/>
          </a:prstGeom>
          <a:noFill/>
          <a:ln w="9525">
            <a:noFill/>
            <a:miter lim="800000"/>
          </a:ln>
        </p:spPr>
        <p:txBody>
          <a:bodyPr>
            <a:spAutoFit/>
          </a:bodyPr>
          <a:lstStyle/>
          <a:p>
            <a:pPr marL="457200" indent="-45720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依据效果评价，调整检索策略。</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marL="457200" indent="-457200">
              <a:lnSpc>
                <a:spcPct val="90000"/>
              </a:lnSpc>
            </a:pP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marL="457200" indent="-45720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一是扩大检索范围，提高查全率；</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marL="457200" indent="-457200">
              <a:lnSpc>
                <a:spcPct val="90000"/>
              </a:lnSpc>
            </a:pP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marL="457200" indent="-45720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另一个是缩小检索范围，提高查准率。</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扩大检索范围，提高查全率</a:t>
            </a:r>
            <a:endParaRPr lang="zh-CN" altLang="en-US" sz="3200" dirty="0">
              <a:solidFill>
                <a:schemeClr val="accent1">
                  <a:lumMod val="75000"/>
                </a:schemeClr>
              </a:solidFill>
              <a:ea typeface="宋体" panose="02010600030101010101" pitchFamily="2" charset="-122"/>
            </a:endParaRPr>
          </a:p>
        </p:txBody>
      </p:sp>
      <p:sp>
        <p:nvSpPr>
          <p:cNvPr id="91139" name="副标题 3"/>
          <p:cNvSpPr>
            <a:spLocks noGrp="1"/>
          </p:cNvSpPr>
          <p:nvPr>
            <p:ph type="subTitle" idx="4294967295"/>
          </p:nvPr>
        </p:nvSpPr>
        <p:spPr>
          <a:xfrm>
            <a:off x="1571604" y="3357562"/>
            <a:ext cx="6400800" cy="1714512"/>
          </a:xfrm>
        </p:spPr>
        <p:txBody>
          <a:bodyPr/>
          <a:lstStyle/>
          <a:p>
            <a:pPr>
              <a:buNone/>
            </a:pPr>
            <a:r>
              <a:rPr lang="zh-CN" altLang="en-US" sz="320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检索策略：</a:t>
            </a: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瘦肉</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精 </a:t>
            </a:r>
            <a:r>
              <a:rPr lang="en-US" altLang="zh-CN" sz="32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and </a:t>
            </a: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危害</a:t>
            </a:r>
            <a:endParaRPr lang="en-US" altLang="zh-CN"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buNone/>
            </a:pP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限定</a:t>
            </a:r>
            <a:r>
              <a:rPr lang="en-US" altLang="zh-CN"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10</a:t>
            </a: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5" name="标题 2"/>
          <p:cNvSpPr>
            <a:spLocks noGrp="1"/>
          </p:cNvSpPr>
          <p:nvPr>
            <p:ph type="ctrTitle" idx="4294967295"/>
          </p:nvPr>
        </p:nvSpPr>
        <p:spPr>
          <a:xfrm>
            <a:off x="714348" y="2143116"/>
            <a:ext cx="8204200" cy="762000"/>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例题：查找瘦肉精危害方面的文献（近</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10</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年）</a:t>
            </a:r>
            <a:endPar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矩形 5"/>
          <p:cNvSpPr>
            <a:spLocks noChangeArrowheads="1"/>
          </p:cNvSpPr>
          <p:nvPr/>
        </p:nvSpPr>
        <p:spPr bwMode="auto">
          <a:xfrm>
            <a:off x="2857488" y="2279650"/>
            <a:ext cx="1168400" cy="509588"/>
          </a:xfrm>
          <a:prstGeom prst="rect">
            <a:avLst/>
          </a:prstGeom>
          <a:noFill/>
          <a:ln w="38100" algn="ctr">
            <a:solidFill>
              <a:srgbClr val="FF0000"/>
            </a:solidFill>
            <a:round/>
          </a:ln>
        </p:spPr>
        <p:txBody>
          <a:bodyPr wrap="none" lIns="90000" tIns="46800" rIns="90000" bIns="46800" anchor="ctr"/>
          <a:lstStyle/>
          <a:p>
            <a:endParaRPr lang="zh-CN" altLang="en-US">
              <a:ea typeface="宋体" panose="02010600030101010101" pitchFamily="2" charset="-122"/>
            </a:endParaRPr>
          </a:p>
        </p:txBody>
      </p:sp>
      <p:sp>
        <p:nvSpPr>
          <p:cNvPr id="7" name="矩形 6"/>
          <p:cNvSpPr>
            <a:spLocks noChangeArrowheads="1"/>
          </p:cNvSpPr>
          <p:nvPr/>
        </p:nvSpPr>
        <p:spPr bwMode="auto">
          <a:xfrm>
            <a:off x="4071934" y="2282825"/>
            <a:ext cx="738187" cy="508000"/>
          </a:xfrm>
          <a:prstGeom prst="rect">
            <a:avLst/>
          </a:prstGeom>
          <a:noFill/>
          <a:ln w="38100" algn="ctr">
            <a:solidFill>
              <a:srgbClr val="FF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1139">
                                            <p:txEl>
                                              <p:pRg st="0" end="0"/>
                                            </p:txEl>
                                          </p:spTgt>
                                        </p:tgtEl>
                                        <p:attrNameLst>
                                          <p:attrName>style.visibility</p:attrName>
                                        </p:attrNameLst>
                                      </p:cBhvr>
                                      <p:to>
                                        <p:strVal val="visible"/>
                                      </p:to>
                                    </p:set>
                                    <p:animEffect transition="in" filter="wipe(down)">
                                      <p:cBhvr>
                                        <p:cTn id="21" dur="500"/>
                                        <p:tgtEl>
                                          <p:spTgt spid="91139">
                                            <p:txEl>
                                              <p:pRg st="0" end="0"/>
                                            </p:txEl>
                                          </p:spTgt>
                                        </p:tgtEl>
                                      </p:cBhvr>
                                    </p:animEffect>
                                  </p:childTnLst>
                                </p:cTn>
                              </p:par>
                            </p:childTnLst>
                          </p:cTn>
                        </p:par>
                        <p:par>
                          <p:cTn id="22" fill="hold">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91139">
                                            <p:txEl>
                                              <p:pRg st="1" end="1"/>
                                            </p:txEl>
                                          </p:spTgt>
                                        </p:tgtEl>
                                        <p:attrNameLst>
                                          <p:attrName>style.visibility</p:attrName>
                                        </p:attrNameLst>
                                      </p:cBhvr>
                                      <p:to>
                                        <p:strVal val="visible"/>
                                      </p:to>
                                    </p:set>
                                    <p:animEffect transition="in" filter="wipe(down)">
                                      <p:cBhvr>
                                        <p:cTn id="25" dur="500"/>
                                        <p:tgtEl>
                                          <p:spTgt spid="911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uiExpand="1" build="p"/>
      <p:bldP spid="5" grpId="0"/>
      <p:bldP spid="6" grpId="0" animBg="1"/>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1"/>
          <a:srcRect/>
          <a:stretch>
            <a:fillRect/>
          </a:stretch>
        </p:blipFill>
        <p:spPr bwMode="auto">
          <a:xfrm>
            <a:off x="220663" y="752475"/>
            <a:ext cx="8553450" cy="585628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268288" y="4143375"/>
            <a:ext cx="947737" cy="481013"/>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490538" y="2838450"/>
            <a:ext cx="2066925" cy="481013"/>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副标题 1"/>
          <p:cNvSpPr txBox="1"/>
          <p:nvPr/>
        </p:nvSpPr>
        <p:spPr bwMode="auto">
          <a:xfrm>
            <a:off x="2909888" y="2998788"/>
            <a:ext cx="5713412"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a:solidFill>
                  <a:schemeClr val="accent3"/>
                </a:solidFill>
                <a:latin typeface="黑体" panose="02010609060101010101" pitchFamily="2" charset="-122"/>
                <a:ea typeface="黑体" panose="02010609060101010101" pitchFamily="2" charset="-122"/>
              </a:rPr>
              <a:t>结果少，如何得到更多？</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7">
                                            <p:bg/>
                                          </p:spTgt>
                                        </p:tgtEl>
                                        <p:attrNameLst>
                                          <p:attrName>style.visibility</p:attrName>
                                        </p:attrNameLst>
                                      </p:cBhvr>
                                      <p:to>
                                        <p:strVal val="visible"/>
                                      </p:to>
                                    </p:set>
                                    <p:animEffect transition="in" filter="wipe(down)">
                                      <p:cBhvr>
                                        <p:cTn id="16" dur="500"/>
                                        <p:tgtEl>
                                          <p:spTgt spid="7">
                                            <p:bg/>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down)">
                                      <p:cBhvr>
                                        <p:cTn id="1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642910" y="1785926"/>
            <a:ext cx="8021638" cy="1752600"/>
          </a:xfrm>
        </p:spPr>
        <p:txBody>
          <a:bodyPr/>
          <a:lstStyle/>
          <a:p>
            <a:pPr algn="l">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）增加各种形式的自由词（</a:t>
            </a:r>
            <a:r>
              <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同义词、全称简称，近义词、上下位概念词等相关词</a:t>
            </a:r>
            <a:r>
              <a:rPr lang="zh-CN" altLang="en-US" sz="320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，使用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OR</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算符进行检索；</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83971"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扩大检索范围，提高查全率</a:t>
            </a:r>
            <a:endParaRPr lang="zh-CN" altLang="en-US" sz="3200"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1"/>
          <a:srcRect/>
          <a:stretch>
            <a:fillRect/>
          </a:stretch>
        </p:blipFill>
        <p:spPr bwMode="auto">
          <a:xfrm>
            <a:off x="323850" y="890588"/>
            <a:ext cx="8820150" cy="53721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1216025" y="984250"/>
            <a:ext cx="1168400"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2663825" y="5638800"/>
            <a:ext cx="1169988"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副标题 1"/>
          <p:cNvSpPr txBox="1"/>
          <p:nvPr/>
        </p:nvSpPr>
        <p:spPr bwMode="auto">
          <a:xfrm>
            <a:off x="769938" y="266700"/>
            <a:ext cx="5919787"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a:solidFill>
                  <a:schemeClr val="accent3"/>
                </a:solidFill>
                <a:latin typeface="黑体" panose="02010609060101010101" pitchFamily="2" charset="-122"/>
                <a:ea typeface="黑体" panose="02010609060101010101" pitchFamily="2" charset="-122"/>
              </a:rPr>
              <a:t>找同义词、近义词</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ChangeArrowheads="1"/>
          </p:cNvSpPr>
          <p:nvPr/>
        </p:nvSpPr>
        <p:spPr bwMode="auto">
          <a:xfrm>
            <a:off x="320675" y="1022350"/>
            <a:ext cx="180975" cy="519113"/>
          </a:xfrm>
          <a:prstGeom prst="rect">
            <a:avLst/>
          </a:prstGeom>
          <a:noFill/>
          <a:ln w="9525">
            <a:noFill/>
            <a:miter lim="800000"/>
          </a:ln>
        </p:spPr>
        <p:txBody>
          <a:bodyPr wrap="none" lIns="90000" tIns="46800" rIns="90000" bIns="46800">
            <a:spAutoFit/>
          </a:bodyPr>
          <a:lstStyle/>
          <a:p>
            <a:pPr>
              <a:spcBef>
                <a:spcPct val="50000"/>
              </a:spcBef>
              <a:buClr>
                <a:schemeClr val="tx1"/>
              </a:buClr>
            </a:pPr>
            <a:endParaRPr lang="zh-CN" altLang="en-US" sz="2800" b="1">
              <a:ea typeface="宋体" panose="02010600030101010101" pitchFamily="2" charset="-122"/>
            </a:endParaRPr>
          </a:p>
        </p:txBody>
      </p:sp>
      <p:sp>
        <p:nvSpPr>
          <p:cNvPr id="13315" name="TextBox 76"/>
          <p:cNvSpPr txBox="1">
            <a:spLocks noChangeArrowheads="1"/>
          </p:cNvSpPr>
          <p:nvPr/>
        </p:nvSpPr>
        <p:spPr bwMode="auto">
          <a:xfrm>
            <a:off x="6907213" y="5540375"/>
            <a:ext cx="1911350" cy="461963"/>
          </a:xfrm>
          <a:prstGeom prst="rect">
            <a:avLst/>
          </a:prstGeom>
          <a:noFill/>
          <a:ln w="9525">
            <a:noFill/>
            <a:miter lim="800000"/>
          </a:ln>
        </p:spPr>
        <p:txBody>
          <a:bodyPr>
            <a:spAutoFit/>
          </a:bodyPr>
          <a:lstStyle/>
          <a:p>
            <a:r>
              <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rPr>
              <a:t>插卡初始化</a:t>
            </a:r>
            <a:endParaRPr lang="zh-CN" altLang="en-US" sz="2400" b="1">
              <a:solidFill>
                <a:schemeClr val="bg1"/>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标题 2"/>
          <p:cNvSpPr txBox="1"/>
          <p:nvPr/>
        </p:nvSpPr>
        <p:spPr bwMode="gray">
          <a:xfrm>
            <a:off x="838200" y="1462088"/>
            <a:ext cx="7102475" cy="1477962"/>
          </a:xfrm>
          <a:prstGeom prst="rect">
            <a:avLst/>
          </a:prstGeom>
          <a:noFill/>
          <a:ln w="9525">
            <a:noFill/>
            <a:miter lim="800000"/>
          </a:ln>
        </p:spPr>
        <p:txBody>
          <a:bodyPr lIns="0" rIns="0"/>
          <a:lstStyle/>
          <a:p>
            <a:pPr eaLnBrk="0" hangingPunct="0">
              <a:lnSpc>
                <a:spcPct val="90000"/>
              </a:lnSpc>
              <a:defRPr/>
            </a:pPr>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检索</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工具法是系统、全面获取文献信息的有效方法，也是进行科研决策的重要手段。</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13" name="标题 2"/>
          <p:cNvSpPr txBox="1"/>
          <p:nvPr/>
        </p:nvSpPr>
        <p:spPr bwMode="gray">
          <a:xfrm>
            <a:off x="1641490" y="4160838"/>
            <a:ext cx="5073650" cy="804862"/>
          </a:xfrm>
          <a:prstGeom prst="rect">
            <a:avLst/>
          </a:prstGeom>
          <a:noFill/>
          <a:ln w="9525">
            <a:noFill/>
            <a:miter lim="800000"/>
          </a:ln>
        </p:spPr>
        <p:txBody>
          <a:bodyPr lIns="0" rIns="0"/>
          <a:lstStyle/>
          <a:p>
            <a:pPr eaLnBrk="0" hangingPunct="0">
              <a:lnSpc>
                <a:spcPct val="90000"/>
              </a:lnSpc>
              <a:defRPr/>
            </a:pPr>
            <a:r>
              <a:rPr lang="zh-CN" altLang="en-US" sz="3600" b="1" kern="0" dirty="0">
                <a:solidFill>
                  <a:srgbClr val="0000FF"/>
                </a:solidFill>
                <a:latin typeface="黑体" panose="02010609060101010101" pitchFamily="2" charset="-122"/>
                <a:ea typeface="黑体" panose="02010609060101010101" pitchFamily="2" charset="-122"/>
                <a:cs typeface="Arial" panose="020B0604020202020204" pitchFamily="34" charset="0"/>
              </a:rPr>
              <a:t>最常用 最有效 优选</a:t>
            </a:r>
            <a:endParaRPr lang="zh-CN" altLang="en-US" sz="3600" b="1" kern="0" dirty="0">
              <a:solidFill>
                <a:srgbClr val="0000FF"/>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1"/>
          <a:srcRect/>
          <a:stretch>
            <a:fillRect/>
          </a:stretch>
        </p:blipFill>
        <p:spPr bwMode="auto">
          <a:xfrm>
            <a:off x="125441" y="785794"/>
            <a:ext cx="9018559" cy="562292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509588" y="2060575"/>
            <a:ext cx="3714750" cy="566738"/>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360363" y="3381375"/>
            <a:ext cx="1169987"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8" name="副标题 1"/>
          <p:cNvSpPr txBox="1"/>
          <p:nvPr/>
        </p:nvSpPr>
        <p:spPr bwMode="auto">
          <a:xfrm>
            <a:off x="2285984" y="3143248"/>
            <a:ext cx="5786478"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2800" b="1" kern="0" dirty="0" smtClean="0">
                <a:solidFill>
                  <a:schemeClr val="accent3"/>
                </a:solidFill>
                <a:latin typeface="黑体" panose="02010609060101010101" pitchFamily="2" charset="-122"/>
                <a:ea typeface="黑体" panose="02010609060101010101" pitchFamily="2" charset="-122"/>
              </a:rPr>
              <a:t>结果稍有增加，如何继续扩大？</a:t>
            </a:r>
            <a:endParaRPr lang="zh-CN" altLang="en-US" sz="28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8">
                                            <p:bg/>
                                          </p:spTgt>
                                        </p:tgtEl>
                                        <p:attrNameLst>
                                          <p:attrName>style.visibility</p:attrName>
                                        </p:attrNameLst>
                                      </p:cBhvr>
                                      <p:to>
                                        <p:strVal val="visible"/>
                                      </p:to>
                                    </p:set>
                                    <p:animEffect transition="in" filter="wipe(down)">
                                      <p:cBhvr>
                                        <p:cTn id="16" dur="500"/>
                                        <p:tgtEl>
                                          <p:spTgt spid="8">
                                            <p:bg/>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down)">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副标题 1"/>
          <p:cNvSpPr>
            <a:spLocks noGrp="1"/>
          </p:cNvSpPr>
          <p:nvPr>
            <p:ph type="subTitle" idx="4294967295"/>
          </p:nvPr>
        </p:nvSpPr>
        <p:spPr>
          <a:xfrm>
            <a:off x="428596" y="1785926"/>
            <a:ext cx="8021638" cy="1752600"/>
          </a:xfrm>
        </p:spPr>
        <p:txBody>
          <a:bodyPr/>
          <a:lstStyle/>
          <a:p>
            <a:pPr algn="l">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）增加各种形式的自由词（</a:t>
            </a:r>
            <a:r>
              <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同义词、全称简称，近义词、上下位概念词等相关词</a:t>
            </a:r>
            <a:r>
              <a:rPr lang="zh-CN" altLang="en-US" sz="320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，使用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OR</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算符进行检索；</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87043"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扩大检索范围，提高查全率</a:t>
            </a:r>
            <a:endParaRPr lang="zh-CN" altLang="en-US" sz="3200" dirty="0">
              <a:solidFill>
                <a:schemeClr val="accent1">
                  <a:lumMod val="75000"/>
                </a:schemeClr>
              </a:solidFill>
              <a:ea typeface="宋体" panose="02010600030101010101" pitchFamily="2" charset="-122"/>
            </a:endParaRPr>
          </a:p>
        </p:txBody>
      </p:sp>
      <p:sp>
        <p:nvSpPr>
          <p:cNvPr id="5" name="副标题 1"/>
          <p:cNvSpPr txBox="1"/>
          <p:nvPr/>
        </p:nvSpPr>
        <p:spPr bwMode="auto">
          <a:xfrm>
            <a:off x="584227" y="3552825"/>
            <a:ext cx="7845425" cy="1331913"/>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）减少</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AND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减少次要概念或次要主题</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）或</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NOT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的使用；</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7" name="副标题 3"/>
          <p:cNvSpPr txBox="1"/>
          <p:nvPr/>
        </p:nvSpPr>
        <p:spPr bwMode="gray">
          <a:xfrm>
            <a:off x="1428728" y="4786322"/>
            <a:ext cx="6400800" cy="1714512"/>
          </a:xfrm>
          <a:prstGeom prst="rect">
            <a:avLst/>
          </a:prstGeom>
          <a:noFill/>
          <a:ln w="9525">
            <a:noFill/>
            <a:miter lim="800000"/>
          </a:ln>
          <a:effectLst/>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r>
              <a:rPr kumimoji="0" lang="zh-CN" altLang="en-US" sz="32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检索策略：</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瘦肉精</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          限定</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10</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年</a:t>
            </a:r>
            <a:endParaRPr kumimoji="0" lang="zh-CN" altLang="en-US" sz="3200" b="1" i="0"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p:txBody>
      </p:sp>
      <p:sp>
        <p:nvSpPr>
          <p:cNvPr id="8" name="副标题 3"/>
          <p:cNvSpPr txBox="1"/>
          <p:nvPr/>
        </p:nvSpPr>
        <p:spPr bwMode="gray">
          <a:xfrm>
            <a:off x="4857752" y="4786322"/>
            <a:ext cx="2114520" cy="1714512"/>
          </a:xfrm>
          <a:prstGeom prst="rect">
            <a:avLst/>
          </a:prstGeom>
          <a:noFill/>
          <a:ln w="9525">
            <a:noFill/>
            <a:miter lim="800000"/>
          </a:ln>
          <a:effectLst/>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and </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危害</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rPr>
              <a:t>          </a:t>
            </a:r>
            <a:endParaRPr kumimoji="0" lang="zh-CN" altLang="en-US" sz="3200" b="1" i="0"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down)">
                                      <p:cBhvr>
                                        <p:cTn id="15" dur="500"/>
                                        <p:tgtEl>
                                          <p:spTgt spid="7">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wipe(down)">
                                      <p:cBhvr>
                                        <p:cTn id="21" dur="500"/>
                                        <p:tgtEl>
                                          <p:spTgt spid="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grpId="1" nodeType="clickEffect">
                                  <p:stCondLst>
                                    <p:cond delay="0"/>
                                  </p:stCondLst>
                                  <p:childTnLst>
                                    <p:animEffect transition="out" filter="wipe(down)">
                                      <p:cBhvr>
                                        <p:cTn id="25" dur="500"/>
                                        <p:tgtEl>
                                          <p:spTgt spid="8">
                                            <p:txEl>
                                              <p:pRg st="0" end="0"/>
                                            </p:txEl>
                                          </p:spTgt>
                                        </p:tgtEl>
                                      </p:cBhvr>
                                    </p:animEffect>
                                    <p:set>
                                      <p:cBhvr>
                                        <p:cTn id="26" dur="1" fill="hold">
                                          <p:stCondLst>
                                            <p:cond delay="499"/>
                                          </p:stCondLst>
                                        </p:cTn>
                                        <p:tgtEl>
                                          <p:spTgt spid="8">
                                            <p:txEl>
                                              <p:pRg st="0" end="0"/>
                                            </p:txEl>
                                          </p:spTgt>
                                        </p:tgtEl>
                                        <p:attrNameLst>
                                          <p:attrName>style.visibility</p:attrName>
                                        </p:attrNameLst>
                                      </p:cBhvr>
                                      <p:to>
                                        <p:strVal val="hidden"/>
                                      </p:to>
                                    </p:set>
                                  </p:childTnLst>
                                </p:cTn>
                              </p:par>
                              <p:par>
                                <p:cTn id="27" presetID="22" presetClass="exit" presetSubtype="4" fill="hold" grpId="1" nodeType="withEffect">
                                  <p:stCondLst>
                                    <p:cond delay="0"/>
                                  </p:stCondLst>
                                  <p:childTnLst>
                                    <p:animEffect transition="out" filter="wipe(down)">
                                      <p:cBhvr>
                                        <p:cTn id="28" dur="500"/>
                                        <p:tgtEl>
                                          <p:spTgt spid="8">
                                            <p:txEl>
                                              <p:pRg st="1" end="1"/>
                                            </p:txEl>
                                          </p:spTgt>
                                        </p:tgtEl>
                                      </p:cBhvr>
                                    </p:animEffect>
                                    <p:set>
                                      <p:cBhvr>
                                        <p:cTn id="29" dur="1" fill="hold">
                                          <p:stCondLst>
                                            <p:cond delay="499"/>
                                          </p:stCondLst>
                                        </p:cTn>
                                        <p:tgtEl>
                                          <p:spTgt spid="8">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uiExpand="1" build="p"/>
      <p:bldP spid="8" grpId="0" build="p"/>
      <p:bldP spid="8" grpId="1" build="allAtOnce"/>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1"/>
          <a:srcRect/>
          <a:stretch>
            <a:fillRect/>
          </a:stretch>
        </p:blipFill>
        <p:spPr bwMode="auto">
          <a:xfrm>
            <a:off x="301625" y="879475"/>
            <a:ext cx="8842375" cy="5637213"/>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509588" y="2060575"/>
            <a:ext cx="3714750" cy="566738"/>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360363" y="3521075"/>
            <a:ext cx="1169987"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副标题 1"/>
          <p:cNvSpPr>
            <a:spLocks noGrp="1"/>
          </p:cNvSpPr>
          <p:nvPr>
            <p:ph type="subTitle" idx="4294967295"/>
          </p:nvPr>
        </p:nvSpPr>
        <p:spPr>
          <a:xfrm>
            <a:off x="500034" y="1714488"/>
            <a:ext cx="8021638" cy="1752600"/>
          </a:xfrm>
        </p:spPr>
        <p:txBody>
          <a:bodyPr/>
          <a:lstStyle/>
          <a:p>
            <a:pPr algn="l">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）增加各种形式的自由词（</a:t>
            </a:r>
            <a:r>
              <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同义词、全称简称，近义词、上下位概念词等相关词</a:t>
            </a:r>
            <a:r>
              <a:rPr lang="zh-CN" altLang="en-US" sz="320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，使用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OR</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算符进行检索；</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90115"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扩大检索范围，提高查全率</a:t>
            </a:r>
            <a:endParaRPr lang="zh-CN" altLang="en-US" sz="3200" dirty="0">
              <a:solidFill>
                <a:schemeClr val="accent1">
                  <a:lumMod val="75000"/>
                </a:schemeClr>
              </a:solidFill>
              <a:ea typeface="宋体" panose="02010600030101010101" pitchFamily="2" charset="-122"/>
            </a:endParaRPr>
          </a:p>
        </p:txBody>
      </p:sp>
      <p:sp>
        <p:nvSpPr>
          <p:cNvPr id="5" name="副标题 1"/>
          <p:cNvSpPr txBox="1"/>
          <p:nvPr/>
        </p:nvSpPr>
        <p:spPr bwMode="auto">
          <a:xfrm>
            <a:off x="584227" y="3552825"/>
            <a:ext cx="7845425" cy="1331913"/>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）减少</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AND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减少次要概念或次要主题</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）或</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NOT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的使用；</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副标题 1"/>
          <p:cNvSpPr txBox="1"/>
          <p:nvPr/>
        </p:nvSpPr>
        <p:spPr bwMode="auto">
          <a:xfrm>
            <a:off x="617572" y="4770438"/>
            <a:ext cx="8955088" cy="681037"/>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）由词组检索变模糊检索（</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去掉</a:t>
            </a:r>
            <a:r>
              <a:rPr lang="zh-CN" altLang="en-US" sz="3200" kern="0" dirty="0" smtClean="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 ”</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1"/>
          <a:srcRect/>
          <a:stretch>
            <a:fillRect/>
          </a:stretch>
        </p:blipFill>
        <p:spPr bwMode="auto">
          <a:xfrm>
            <a:off x="196850" y="868363"/>
            <a:ext cx="4525963" cy="552132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5" name="Picture 2"/>
          <p:cNvPicPr>
            <a:picLocks noChangeAspect="1" noChangeArrowheads="1"/>
          </p:cNvPicPr>
          <p:nvPr/>
        </p:nvPicPr>
        <p:blipFill>
          <a:blip r:embed="rId2"/>
          <a:srcRect/>
          <a:stretch>
            <a:fillRect/>
          </a:stretch>
        </p:blipFill>
        <p:spPr bwMode="auto">
          <a:xfrm>
            <a:off x="4803775" y="809625"/>
            <a:ext cx="4340225" cy="5567363"/>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6" name="副标题 1"/>
          <p:cNvSpPr txBox="1"/>
          <p:nvPr/>
        </p:nvSpPr>
        <p:spPr bwMode="auto">
          <a:xfrm>
            <a:off x="214282" y="266700"/>
            <a:ext cx="8513793"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如：查找</a:t>
            </a:r>
            <a:r>
              <a:rPr lang="zh-CN" altLang="en-US" sz="3600" b="1" kern="0" dirty="0">
                <a:solidFill>
                  <a:schemeClr val="accent3"/>
                </a:solidFill>
                <a:latin typeface="黑体" panose="02010609060101010101" pitchFamily="2" charset="-122"/>
                <a:ea typeface="黑体" panose="02010609060101010101" pitchFamily="2" charset="-122"/>
              </a:rPr>
              <a:t>乳腺癌（</a:t>
            </a:r>
            <a:r>
              <a:rPr lang="en-US" altLang="zh-CN" sz="3600" b="1" kern="0" dirty="0">
                <a:solidFill>
                  <a:schemeClr val="accent3"/>
                </a:solidFill>
                <a:latin typeface="黑体" panose="02010609060101010101" pitchFamily="2" charset="-122"/>
                <a:ea typeface="黑体" panose="02010609060101010101" pitchFamily="2" charset="-122"/>
              </a:rPr>
              <a:t>breast cancer</a:t>
            </a:r>
            <a:r>
              <a:rPr lang="zh-CN" altLang="en-US" sz="3600" b="1" kern="0" dirty="0">
                <a:solidFill>
                  <a:schemeClr val="accent3"/>
                </a:solidFill>
                <a:latin typeface="黑体" panose="02010609060101010101" pitchFamily="2" charset="-122"/>
                <a:ea typeface="黑体" panose="02010609060101010101" pitchFamily="2" charset="-122"/>
              </a:rPr>
              <a:t>）的文献</a:t>
            </a:r>
            <a:endParaRPr lang="zh-CN" altLang="en-US" sz="3600" b="1" kern="0" dirty="0">
              <a:solidFill>
                <a:schemeClr val="accent3"/>
              </a:solidFill>
              <a:latin typeface="黑体" panose="02010609060101010101" pitchFamily="2" charset="-122"/>
              <a:ea typeface="黑体" panose="02010609060101010101" pitchFamily="2" charset="-122"/>
            </a:endParaRPr>
          </a:p>
        </p:txBody>
      </p:sp>
      <p:sp>
        <p:nvSpPr>
          <p:cNvPr id="7" name="Oval 5"/>
          <p:cNvSpPr>
            <a:spLocks noChangeArrowheads="1"/>
          </p:cNvSpPr>
          <p:nvPr/>
        </p:nvSpPr>
        <p:spPr bwMode="auto">
          <a:xfrm>
            <a:off x="788988" y="1101725"/>
            <a:ext cx="1168400"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8" name="Oval 5"/>
          <p:cNvSpPr>
            <a:spLocks noChangeArrowheads="1"/>
          </p:cNvSpPr>
          <p:nvPr/>
        </p:nvSpPr>
        <p:spPr bwMode="auto">
          <a:xfrm>
            <a:off x="627063" y="1970088"/>
            <a:ext cx="1168400"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9" name="Oval 5"/>
          <p:cNvSpPr>
            <a:spLocks noChangeArrowheads="1"/>
          </p:cNvSpPr>
          <p:nvPr/>
        </p:nvSpPr>
        <p:spPr bwMode="auto">
          <a:xfrm>
            <a:off x="5340350" y="1081088"/>
            <a:ext cx="1168400"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10" name="Oval 5"/>
          <p:cNvSpPr>
            <a:spLocks noChangeArrowheads="1"/>
          </p:cNvSpPr>
          <p:nvPr/>
        </p:nvSpPr>
        <p:spPr bwMode="auto">
          <a:xfrm>
            <a:off x="5397500" y="2109788"/>
            <a:ext cx="1169988" cy="322262"/>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12" name="TextBox 11"/>
          <p:cNvSpPr txBox="1">
            <a:spLocks noChangeArrowheads="1"/>
          </p:cNvSpPr>
          <p:nvPr/>
        </p:nvSpPr>
        <p:spPr bwMode="auto">
          <a:xfrm>
            <a:off x="7094538" y="1539875"/>
            <a:ext cx="1833562" cy="584200"/>
          </a:xfrm>
          <a:prstGeom prst="rect">
            <a:avLst/>
          </a:prstGeom>
          <a:solidFill>
            <a:schemeClr val="bg2"/>
          </a:solidFill>
          <a:ln w="9525">
            <a:noFill/>
            <a:miter lim="800000"/>
          </a:ln>
        </p:spPr>
        <p:txBody>
          <a:bodyPr wrap="none">
            <a:spAutoFit/>
          </a:bodyPr>
          <a:lstStyle/>
          <a:p>
            <a:r>
              <a:rPr lang="zh-CN" altLang="en-US" sz="3200" b="1" dirty="0">
                <a:solidFill>
                  <a:schemeClr val="accent1"/>
                </a:solidFill>
                <a:latin typeface="黑体" panose="02010609060101010101" pitchFamily="2" charset="-122"/>
                <a:ea typeface="黑体" panose="02010609060101010101" pitchFamily="2" charset="-122"/>
              </a:rPr>
              <a:t>去掉“”</a:t>
            </a:r>
            <a:endParaRPr lang="zh-CN" altLang="en-US" sz="3200" b="1" dirty="0">
              <a:solidFill>
                <a:schemeClr val="accent1"/>
              </a:solidFill>
              <a:latin typeface="黑体" panose="02010609060101010101" pitchFamily="2" charset="-122"/>
              <a:ea typeface="黑体" panose="02010609060101010101" pitchFamily="2" charset="-122"/>
            </a:endParaRPr>
          </a:p>
        </p:txBody>
      </p:sp>
      <p:sp>
        <p:nvSpPr>
          <p:cNvPr id="13" name="副标题 1"/>
          <p:cNvSpPr txBox="1"/>
          <p:nvPr/>
        </p:nvSpPr>
        <p:spPr bwMode="auto">
          <a:xfrm>
            <a:off x="334963" y="3313113"/>
            <a:ext cx="4064000"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a:solidFill>
                  <a:schemeClr val="accent3"/>
                </a:solidFill>
                <a:latin typeface="黑体" panose="02010609060101010101" pitchFamily="2" charset="-122"/>
                <a:ea typeface="黑体" panose="02010609060101010101" pitchFamily="2" charset="-122"/>
              </a:rPr>
              <a:t>“</a:t>
            </a:r>
            <a:r>
              <a:rPr lang="en-US" altLang="zh-CN" sz="3600" b="1" kern="0" dirty="0">
                <a:solidFill>
                  <a:schemeClr val="accent3"/>
                </a:solidFill>
                <a:latin typeface="黑体" panose="02010609060101010101" pitchFamily="2" charset="-122"/>
                <a:ea typeface="黑体" panose="02010609060101010101" pitchFamily="2" charset="-122"/>
              </a:rPr>
              <a:t>breast cancer</a:t>
            </a:r>
            <a:r>
              <a:rPr lang="zh-CN" altLang="en-US" sz="3600" b="1" kern="0" dirty="0">
                <a:solidFill>
                  <a:schemeClr val="accent3"/>
                </a:solidFill>
                <a:latin typeface="黑体" panose="02010609060101010101" pitchFamily="2" charset="-122"/>
                <a:ea typeface="黑体" panose="02010609060101010101" pitchFamily="2" charset="-122"/>
              </a:rPr>
              <a:t>”</a:t>
            </a:r>
            <a:endParaRPr lang="zh-CN" altLang="en-US" sz="3600" b="1" kern="0" dirty="0">
              <a:solidFill>
                <a:schemeClr val="accent3"/>
              </a:solidFill>
              <a:latin typeface="黑体" panose="02010609060101010101" pitchFamily="2" charset="-122"/>
              <a:ea typeface="黑体" panose="02010609060101010101" pitchFamily="2" charset="-122"/>
            </a:endParaRPr>
          </a:p>
        </p:txBody>
      </p:sp>
      <p:sp>
        <p:nvSpPr>
          <p:cNvPr id="14" name="副标题 1"/>
          <p:cNvSpPr txBox="1"/>
          <p:nvPr/>
        </p:nvSpPr>
        <p:spPr bwMode="auto">
          <a:xfrm>
            <a:off x="4945063" y="3233738"/>
            <a:ext cx="3643312"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en-US" altLang="zh-CN" sz="3600" b="1" kern="0" dirty="0">
                <a:solidFill>
                  <a:schemeClr val="accent3"/>
                </a:solidFill>
                <a:latin typeface="黑体" panose="02010609060101010101" pitchFamily="2" charset="-122"/>
                <a:ea typeface="黑体" panose="02010609060101010101" pitchFamily="2" charset="-122"/>
              </a:rPr>
              <a:t>breast cancer</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wipe(up)">
                                      <p:cBhvr>
                                        <p:cTn id="7" dur="500"/>
                                        <p:tgtEl>
                                          <p:spTgt spid="1075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up)">
                                      <p:cBhvr>
                                        <p:cTn id="30" dur="500"/>
                                        <p:tgtEl>
                                          <p:spTgt spid="9"/>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up)">
                                      <p:cBhvr>
                                        <p:cTn id="38" dur="500"/>
                                        <p:tgtEl>
                                          <p:spTgt spid="14"/>
                                        </p:tgtEl>
                                      </p:cBhvr>
                                    </p:animEffect>
                                  </p:childTnLst>
                                </p:cTn>
                              </p:par>
                            </p:childTnLst>
                          </p:cTn>
                        </p:par>
                        <p:par>
                          <p:cTn id="39" fill="hold">
                            <p:stCondLst>
                              <p:cond delay="15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P spid="1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副标题 1"/>
          <p:cNvSpPr>
            <a:spLocks noGrp="1"/>
          </p:cNvSpPr>
          <p:nvPr>
            <p:ph type="subTitle" idx="4294967295"/>
          </p:nvPr>
        </p:nvSpPr>
        <p:spPr>
          <a:xfrm>
            <a:off x="336576" y="1779588"/>
            <a:ext cx="8021638" cy="1752600"/>
          </a:xfrm>
        </p:spPr>
        <p:txBody>
          <a:bodyPr/>
          <a:lstStyle/>
          <a:p>
            <a:pPr algn="l">
              <a:buNone/>
            </a:pPr>
            <a:r>
              <a:rPr lang="zh-CN" altLang="en-US" sz="3200" dirty="0" smtClean="0">
                <a:solidFill>
                  <a:schemeClr val="bg2"/>
                </a:solidFill>
                <a:latin typeface="黑体" panose="02010609060101010101" pitchFamily="2" charset="-122"/>
                <a:ea typeface="黑体" panose="02010609060101010101" pitchFamily="2" charset="-122"/>
                <a:cs typeface="Arial" panose="020B0604020202020204" pitchFamily="34" charset="0"/>
              </a:rPr>
              <a:t> </a:t>
            </a:r>
            <a:r>
              <a:rPr lang="zh-CN" altLang="en-US" sz="320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）增加各种形式的自由词（</a:t>
            </a:r>
            <a:r>
              <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同义词、全称简称，近义词、上下位概念词等相关词</a:t>
            </a:r>
            <a:r>
              <a:rPr lang="zh-CN" altLang="en-US" sz="320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，使用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OR</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算符进行检索；</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92163"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1.</a:t>
            </a:r>
            <a:r>
              <a:rPr lang="zh-CN" altLang="en-US" sz="3200" dirty="0">
                <a:solidFill>
                  <a:schemeClr val="accent1">
                    <a:lumMod val="75000"/>
                  </a:schemeClr>
                </a:solidFill>
                <a:latin typeface="黑体" panose="02010609060101010101" pitchFamily="2" charset="-122"/>
                <a:ea typeface="黑体" panose="02010609060101010101" pitchFamily="2" charset="-122"/>
              </a:rPr>
              <a:t>扩大检索范围，提高查全率</a:t>
            </a:r>
            <a:endParaRPr lang="zh-CN" altLang="en-US" sz="3200" dirty="0">
              <a:solidFill>
                <a:schemeClr val="accent1">
                  <a:lumMod val="75000"/>
                </a:schemeClr>
              </a:solidFill>
              <a:ea typeface="宋体" panose="02010600030101010101" pitchFamily="2" charset="-122"/>
            </a:endParaRPr>
          </a:p>
        </p:txBody>
      </p:sp>
      <p:sp>
        <p:nvSpPr>
          <p:cNvPr id="5" name="副标题 1"/>
          <p:cNvSpPr txBox="1"/>
          <p:nvPr/>
        </p:nvSpPr>
        <p:spPr bwMode="auto">
          <a:xfrm>
            <a:off x="727103" y="3552825"/>
            <a:ext cx="7845425" cy="1331913"/>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）减少</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AND</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减少次要概念或次要主题</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）或</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NOT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的使用；</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副标题 1"/>
          <p:cNvSpPr txBox="1"/>
          <p:nvPr/>
        </p:nvSpPr>
        <p:spPr bwMode="auto">
          <a:xfrm>
            <a:off x="689010" y="4770438"/>
            <a:ext cx="8955088" cy="681037"/>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）由词组检索变模糊检索（</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去掉</a:t>
            </a:r>
            <a:r>
              <a:rPr lang="zh-CN" altLang="en-US" sz="3200"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7" name="副标题 1"/>
          <p:cNvSpPr txBox="1"/>
          <p:nvPr/>
        </p:nvSpPr>
        <p:spPr bwMode="auto">
          <a:xfrm>
            <a:off x="725516" y="5500702"/>
            <a:ext cx="7847012" cy="920750"/>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4</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）用截词检索；</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781050" y="1033463"/>
            <a:ext cx="7772400" cy="14700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）调整限定的字段。如将篇名或关键词字段改为文摘或全部字段；</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a:p>
            <a:pPr eaLnBrk="0" hangingPunct="0">
              <a:lnSpc>
                <a:spcPct val="90000"/>
              </a:lnSpc>
            </a:pPr>
            <a:r>
              <a:rPr lang="en-US" altLang="zh-CN" sz="3200"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小字段    大字段</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cxnSp>
        <p:nvCxnSpPr>
          <p:cNvPr id="100355" name="直接箭头连接符 5"/>
          <p:cNvCxnSpPr>
            <a:cxnSpLocks noChangeShapeType="1"/>
          </p:cNvCxnSpPr>
          <p:nvPr/>
        </p:nvCxnSpPr>
        <p:spPr bwMode="auto">
          <a:xfrm>
            <a:off x="3275013" y="2152650"/>
            <a:ext cx="649287" cy="1588"/>
          </a:xfrm>
          <a:prstGeom prst="straightConnector1">
            <a:avLst/>
          </a:prstGeom>
          <a:noFill/>
          <a:ln w="25400" algn="ctr">
            <a:solidFill>
              <a:schemeClr val="accent1">
                <a:lumMod val="75000"/>
              </a:schemeClr>
            </a:solidFill>
            <a:round/>
            <a:tailEnd type="arrow" w="med" len="me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00355"/>
                                        </p:tgtEl>
                                        <p:attrNameLst>
                                          <p:attrName>style.visibility</p:attrName>
                                        </p:attrNameLst>
                                      </p:cBhvr>
                                      <p:to>
                                        <p:strVal val="visible"/>
                                      </p:to>
                                    </p:set>
                                    <p:animEffect transition="in" filter="wipe(down)">
                                      <p:cBhvr>
                                        <p:cTn id="10" dur="500"/>
                                        <p:tgtEl>
                                          <p:spTgt spid="10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a:blip r:embed="rId1"/>
          <a:srcRect/>
          <a:stretch>
            <a:fillRect/>
          </a:stretch>
        </p:blipFill>
        <p:spPr bwMode="auto">
          <a:xfrm>
            <a:off x="4525963" y="968375"/>
            <a:ext cx="4410075" cy="530542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09571" name="Picture 3"/>
          <p:cNvPicPr>
            <a:picLocks noChangeAspect="1" noChangeArrowheads="1"/>
          </p:cNvPicPr>
          <p:nvPr/>
        </p:nvPicPr>
        <p:blipFill>
          <a:blip r:embed="rId2"/>
          <a:srcRect/>
          <a:stretch>
            <a:fillRect/>
          </a:stretch>
        </p:blipFill>
        <p:spPr bwMode="auto">
          <a:xfrm>
            <a:off x="173038" y="938213"/>
            <a:ext cx="4329112" cy="53816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6" name="副标题 1"/>
          <p:cNvSpPr txBox="1"/>
          <p:nvPr/>
        </p:nvSpPr>
        <p:spPr bwMode="auto">
          <a:xfrm>
            <a:off x="428596" y="266700"/>
            <a:ext cx="7929618"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如：查找</a:t>
            </a:r>
            <a:r>
              <a:rPr lang="zh-CN" altLang="en-US" sz="3600" b="1" kern="0" dirty="0">
                <a:solidFill>
                  <a:schemeClr val="accent3"/>
                </a:solidFill>
                <a:latin typeface="黑体" panose="02010609060101010101" pitchFamily="2" charset="-122"/>
                <a:ea typeface="黑体" panose="02010609060101010101" pitchFamily="2" charset="-122"/>
              </a:rPr>
              <a:t>猪流感的综述文献（近</a:t>
            </a:r>
            <a:r>
              <a:rPr lang="en-US" altLang="zh-CN" sz="3600" b="1" kern="0" dirty="0">
                <a:solidFill>
                  <a:schemeClr val="accent3"/>
                </a:solidFill>
                <a:latin typeface="黑体" panose="02010609060101010101" pitchFamily="2" charset="-122"/>
                <a:ea typeface="黑体" panose="02010609060101010101" pitchFamily="2" charset="-122"/>
              </a:rPr>
              <a:t>10</a:t>
            </a:r>
            <a:r>
              <a:rPr lang="zh-CN" altLang="en-US" sz="3600" b="1" kern="0" dirty="0">
                <a:solidFill>
                  <a:schemeClr val="accent3"/>
                </a:solidFill>
                <a:latin typeface="黑体" panose="02010609060101010101" pitchFamily="2" charset="-122"/>
                <a:ea typeface="黑体" panose="02010609060101010101" pitchFamily="2" charset="-122"/>
              </a:rPr>
              <a:t>年）</a:t>
            </a:r>
            <a:endParaRPr lang="zh-CN" altLang="en-US" sz="3600" b="1" kern="0" dirty="0">
              <a:solidFill>
                <a:schemeClr val="accent3"/>
              </a:solidFill>
              <a:latin typeface="黑体" panose="02010609060101010101" pitchFamily="2" charset="-122"/>
              <a:ea typeface="黑体" panose="02010609060101010101" pitchFamily="2" charset="-122"/>
            </a:endParaRPr>
          </a:p>
        </p:txBody>
      </p:sp>
      <p:sp>
        <p:nvSpPr>
          <p:cNvPr id="7" name="Oval 5"/>
          <p:cNvSpPr>
            <a:spLocks noChangeArrowheads="1"/>
          </p:cNvSpPr>
          <p:nvPr/>
        </p:nvSpPr>
        <p:spPr bwMode="auto">
          <a:xfrm>
            <a:off x="144463" y="1938338"/>
            <a:ext cx="1169987" cy="4921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8" name="Oval 5"/>
          <p:cNvSpPr>
            <a:spLocks noChangeArrowheads="1"/>
          </p:cNvSpPr>
          <p:nvPr/>
        </p:nvSpPr>
        <p:spPr bwMode="auto">
          <a:xfrm>
            <a:off x="0" y="3255963"/>
            <a:ext cx="1168400"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9" name="Oval 5"/>
          <p:cNvSpPr>
            <a:spLocks noChangeArrowheads="1"/>
          </p:cNvSpPr>
          <p:nvPr/>
        </p:nvSpPr>
        <p:spPr bwMode="auto">
          <a:xfrm>
            <a:off x="4730750" y="1928813"/>
            <a:ext cx="1168400"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10" name="Oval 5"/>
          <p:cNvSpPr>
            <a:spLocks noChangeArrowheads="1"/>
          </p:cNvSpPr>
          <p:nvPr/>
        </p:nvSpPr>
        <p:spPr bwMode="auto">
          <a:xfrm>
            <a:off x="4591050" y="3190875"/>
            <a:ext cx="1169988" cy="32067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11" name="TextBox 10"/>
          <p:cNvSpPr txBox="1">
            <a:spLocks noChangeArrowheads="1"/>
          </p:cNvSpPr>
          <p:nvPr/>
        </p:nvSpPr>
        <p:spPr bwMode="auto">
          <a:xfrm>
            <a:off x="1909763" y="2257425"/>
            <a:ext cx="1833562" cy="584200"/>
          </a:xfrm>
          <a:prstGeom prst="rect">
            <a:avLst/>
          </a:prstGeom>
          <a:solidFill>
            <a:schemeClr val="bg2"/>
          </a:solidFill>
          <a:ln w="9525">
            <a:noFill/>
            <a:miter lim="800000"/>
          </a:ln>
        </p:spPr>
        <p:txBody>
          <a:bodyPr wrap="none">
            <a:spAutoFit/>
          </a:bodyPr>
          <a:lstStyle/>
          <a:p>
            <a:r>
              <a:rPr lang="zh-CN" altLang="en-US" sz="3200" b="1" dirty="0">
                <a:solidFill>
                  <a:schemeClr val="accent1"/>
                </a:solidFill>
                <a:latin typeface="黑体" panose="02010609060101010101" pitchFamily="2" charset="-122"/>
                <a:ea typeface="黑体" panose="02010609060101010101" pitchFamily="2" charset="-122"/>
              </a:rPr>
              <a:t>标题：</a:t>
            </a:r>
            <a:r>
              <a:rPr lang="en-US" altLang="zh-CN" sz="3200" b="1" dirty="0">
                <a:solidFill>
                  <a:schemeClr val="accent1"/>
                </a:solidFill>
                <a:latin typeface="黑体" panose="02010609060101010101" pitchFamily="2" charset="-122"/>
                <a:ea typeface="黑体" panose="02010609060101010101" pitchFamily="2" charset="-122"/>
              </a:rPr>
              <a:t>24</a:t>
            </a:r>
            <a:endParaRPr lang="zh-CN" altLang="en-US" sz="3200" b="1" dirty="0">
              <a:solidFill>
                <a:schemeClr val="accent1"/>
              </a:solidFill>
              <a:latin typeface="黑体" panose="02010609060101010101" pitchFamily="2" charset="-122"/>
              <a:ea typeface="黑体" panose="02010609060101010101" pitchFamily="2" charset="-122"/>
            </a:endParaRPr>
          </a:p>
        </p:txBody>
      </p:sp>
      <p:sp>
        <p:nvSpPr>
          <p:cNvPr id="12" name="TextBox 11"/>
          <p:cNvSpPr txBox="1">
            <a:spLocks noChangeArrowheads="1"/>
          </p:cNvSpPr>
          <p:nvPr/>
        </p:nvSpPr>
        <p:spPr bwMode="auto">
          <a:xfrm>
            <a:off x="7013575" y="2119313"/>
            <a:ext cx="1833563" cy="584200"/>
          </a:xfrm>
          <a:prstGeom prst="rect">
            <a:avLst/>
          </a:prstGeom>
          <a:solidFill>
            <a:schemeClr val="bg2"/>
          </a:solidFill>
          <a:ln w="9525">
            <a:noFill/>
            <a:miter lim="800000"/>
          </a:ln>
        </p:spPr>
        <p:txBody>
          <a:bodyPr wrap="none">
            <a:spAutoFit/>
          </a:bodyPr>
          <a:lstStyle/>
          <a:p>
            <a:r>
              <a:rPr lang="zh-CN" altLang="en-US" sz="3200" b="1">
                <a:solidFill>
                  <a:schemeClr val="accent1"/>
                </a:solidFill>
                <a:latin typeface="黑体" panose="02010609060101010101" pitchFamily="2" charset="-122"/>
                <a:ea typeface="黑体" panose="02010609060101010101" pitchFamily="2" charset="-122"/>
              </a:rPr>
              <a:t>摘要：</a:t>
            </a:r>
            <a:r>
              <a:rPr lang="en-US" altLang="zh-CN" sz="3200" b="1">
                <a:solidFill>
                  <a:schemeClr val="accent1"/>
                </a:solidFill>
                <a:latin typeface="黑体" panose="02010609060101010101" pitchFamily="2" charset="-122"/>
                <a:ea typeface="黑体" panose="02010609060101010101" pitchFamily="2" charset="-122"/>
              </a:rPr>
              <a:t>57</a:t>
            </a:r>
            <a:endParaRPr lang="zh-CN" altLang="en-US" sz="3200" b="1">
              <a:solidFill>
                <a:schemeClr val="accent1"/>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9571"/>
                                        </p:tgtEl>
                                        <p:attrNameLst>
                                          <p:attrName>style.visibility</p:attrName>
                                        </p:attrNameLst>
                                      </p:cBhvr>
                                      <p:to>
                                        <p:strVal val="visible"/>
                                      </p:to>
                                    </p:set>
                                    <p:animEffect transition="in" filter="wipe(down)">
                                      <p:cBhvr>
                                        <p:cTn id="7" dur="500"/>
                                        <p:tgtEl>
                                          <p:spTgt spid="1095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9570"/>
                                        </p:tgtEl>
                                        <p:attrNameLst>
                                          <p:attrName>style.visibility</p:attrName>
                                        </p:attrNameLst>
                                      </p:cBhvr>
                                      <p:to>
                                        <p:strVal val="visible"/>
                                      </p:to>
                                    </p:set>
                                    <p:animEffect transition="in" filter="wipe(down)">
                                      <p:cBhvr>
                                        <p:cTn id="25" dur="500"/>
                                        <p:tgtEl>
                                          <p:spTgt spid="10957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par>
                          <p:cTn id="31" fill="hold">
                            <p:stCondLst>
                              <p:cond delay="500"/>
                            </p:stCondLst>
                            <p:childTnLst>
                              <p:par>
                                <p:cTn id="32" presetID="22" presetClass="entr" presetSubtype="4"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up)">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idx="4294967295"/>
          </p:nvPr>
        </p:nvSpPr>
        <p:spPr>
          <a:xfrm>
            <a:off x="714348" y="2246313"/>
            <a:ext cx="8029575" cy="1470025"/>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6</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）放宽限定条件。如扩大时间范围，取消文献类型限定等；</a:t>
            </a:r>
            <a:endPar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95235" name="标题 2"/>
          <p:cNvSpPr txBox="1"/>
          <p:nvPr/>
        </p:nvSpPr>
        <p:spPr bwMode="gray">
          <a:xfrm>
            <a:off x="781050" y="1033463"/>
            <a:ext cx="7772400" cy="14700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）调整限定的字段。如将篇名或关键词字段改为文摘或全部字段；</a:t>
            </a:r>
            <a:endParaRPr lang="zh-CN" altLang="en-US" sz="3200" b="1"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1"/>
          <a:srcRect/>
          <a:stretch>
            <a:fillRect/>
          </a:stretch>
        </p:blipFill>
        <p:spPr bwMode="auto">
          <a:xfrm>
            <a:off x="0" y="741363"/>
            <a:ext cx="8831263" cy="557847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320675" y="1882775"/>
            <a:ext cx="1693863"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169863" y="3063875"/>
            <a:ext cx="1168400"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副标题 1"/>
          <p:cNvSpPr txBox="1"/>
          <p:nvPr/>
        </p:nvSpPr>
        <p:spPr bwMode="auto">
          <a:xfrm>
            <a:off x="2786050" y="2500306"/>
            <a:ext cx="5143536"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不限定时间、文献类型</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bwMode="gray">
          <a:xfrm>
            <a:off x="538163" y="1414463"/>
            <a:ext cx="7494587" cy="3203575"/>
          </a:xfrm>
          <a:prstGeom prst="rect">
            <a:avLst/>
          </a:prstGeom>
          <a:noFill/>
          <a:ln w="9525">
            <a:noFill/>
            <a:miter lim="800000"/>
          </a:ln>
        </p:spPr>
        <p:txBody>
          <a:bodyPr lIns="0" rIns="0"/>
          <a:lstStyle/>
          <a:p>
            <a:pPr eaLnBrk="0" hangingPunct="0">
              <a:lnSpc>
                <a:spcPct val="90000"/>
              </a:lnSpc>
              <a:defRPr/>
            </a:pPr>
            <a:r>
              <a:rPr lang="en-US" altLang="zh-CN"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2</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浏览法</a:t>
            </a: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endPar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通过</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定期或不定期浏览新近出版的期刊、专著等文献来了解最新信息的方法。</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标题 2"/>
          <p:cNvSpPr>
            <a:spLocks noGrp="1"/>
          </p:cNvSpPr>
          <p:nvPr>
            <p:ph type="ctrTitle" idx="4294967295"/>
          </p:nvPr>
        </p:nvSpPr>
        <p:spPr>
          <a:xfrm>
            <a:off x="642910" y="2071678"/>
            <a:ext cx="8029575" cy="1470025"/>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6</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）放宽限定条件。如扩大时间范围，取消文献类型限定等；</a:t>
            </a:r>
            <a:endPar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97283" name="标题 2"/>
          <p:cNvSpPr txBox="1"/>
          <p:nvPr/>
        </p:nvSpPr>
        <p:spPr bwMode="gray">
          <a:xfrm>
            <a:off x="781050" y="1033463"/>
            <a:ext cx="7772400" cy="14700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5</a:t>
            </a:r>
            <a:r>
              <a:rPr lang="zh-CN" altLang="en-US" sz="3200" dirty="0">
                <a:solidFill>
                  <a:schemeClr val="accent1">
                    <a:lumMod val="75000"/>
                  </a:schemeClr>
                </a:solidFill>
                <a:latin typeface="黑体" panose="02010609060101010101" pitchFamily="2" charset="-122"/>
                <a:ea typeface="黑体" panose="02010609060101010101" pitchFamily="2" charset="-122"/>
              </a:rPr>
              <a:t>）调整限定的字段。如将篇名或关键词字段改为文摘或全部字段；</a:t>
            </a:r>
            <a:endParaRPr lang="zh-CN" altLang="en-US" sz="3200" b="1" dirty="0">
              <a:solidFill>
                <a:schemeClr val="accent1">
                  <a:lumMod val="75000"/>
                </a:schemeClr>
              </a:solidFill>
              <a:ea typeface="宋体" panose="02010600030101010101" pitchFamily="2" charset="-122"/>
            </a:endParaRPr>
          </a:p>
        </p:txBody>
      </p:sp>
      <p:sp>
        <p:nvSpPr>
          <p:cNvPr id="5" name="标题 2"/>
          <p:cNvSpPr txBox="1"/>
          <p:nvPr/>
        </p:nvSpPr>
        <p:spPr bwMode="gray">
          <a:xfrm>
            <a:off x="733425" y="3463925"/>
            <a:ext cx="8031163" cy="922338"/>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7</a:t>
            </a:r>
            <a:r>
              <a:rPr lang="zh-CN" altLang="en-US" sz="3200" dirty="0">
                <a:solidFill>
                  <a:schemeClr val="accent1">
                    <a:lumMod val="75000"/>
                  </a:schemeClr>
                </a:solidFill>
                <a:latin typeface="黑体" panose="02010609060101010101" pitchFamily="2" charset="-122"/>
                <a:ea typeface="黑体" panose="02010609060101010101" pitchFamily="2" charset="-122"/>
              </a:rPr>
              <a:t>）使用其他检索系统进行检索；</a:t>
            </a:r>
            <a:endParaRPr lang="zh-CN" altLang="en-US" sz="3200" b="1" dirty="0">
              <a:solidFill>
                <a:schemeClr val="accent1">
                  <a:lumMod val="75000"/>
                </a:schemeClr>
              </a:solidFill>
              <a:ea typeface="宋体" panose="02010600030101010101" pitchFamily="2" charset="-122"/>
            </a:endParaRPr>
          </a:p>
        </p:txBody>
      </p:sp>
      <p:sp>
        <p:nvSpPr>
          <p:cNvPr id="6" name="标题 2"/>
          <p:cNvSpPr txBox="1"/>
          <p:nvPr/>
        </p:nvSpPr>
        <p:spPr bwMode="gray">
          <a:xfrm>
            <a:off x="701675" y="4229100"/>
            <a:ext cx="7870853" cy="19399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8</a:t>
            </a:r>
            <a:r>
              <a:rPr lang="zh-CN" altLang="en-US" sz="3200" dirty="0">
                <a:solidFill>
                  <a:schemeClr val="accent1">
                    <a:lumMod val="75000"/>
                  </a:schemeClr>
                </a:solidFill>
                <a:latin typeface="黑体" panose="02010609060101010101" pitchFamily="2" charset="-122"/>
                <a:ea typeface="黑体" panose="02010609060101010101" pitchFamily="2" charset="-122"/>
              </a:rPr>
              <a:t>）使用更多的检索途径进行检索。如有主题途径的检索系统，采用主题词或其上位词、扩展主题词下位词、使用其他相关主题词、使用所有副主题词组配等。</a:t>
            </a:r>
            <a:endParaRPr lang="zh-CN" altLang="en-US" sz="3200" b="1" dirty="0">
              <a:solidFill>
                <a:schemeClr val="accent1">
                  <a:lumMod val="75000"/>
                </a:schemeClr>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4294967295"/>
          </p:nvPr>
        </p:nvSpPr>
        <p:spPr>
          <a:xfrm>
            <a:off x="0" y="1860550"/>
            <a:ext cx="8021638" cy="1252538"/>
          </a:xfrm>
        </p:spPr>
        <p:txBody>
          <a:bodyPr/>
          <a:lstStyle/>
          <a:p>
            <a:pPr algn="l">
              <a:buNone/>
            </a:pPr>
            <a:r>
              <a:rPr lang="zh-CN" altLang="en-US" sz="3200" dirty="0" smtClean="0">
                <a:solidFill>
                  <a:schemeClr val="bg2"/>
                </a:solidFill>
                <a:latin typeface="黑体" panose="02010609060101010101" pitchFamily="2" charset="-122"/>
                <a:ea typeface="黑体" panose="02010609060101010101" pitchFamily="2" charset="-122"/>
                <a:cs typeface="Arial" panose="020B0604020202020204" pitchFamily="34" charset="0"/>
              </a:rPr>
              <a:t>  </a:t>
            </a:r>
            <a:r>
              <a:rPr lang="zh-CN" altLang="en-US" sz="320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）增加主题概念面，使用</a:t>
            </a:r>
            <a:r>
              <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AND</a:t>
            </a: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算符进行检索；</a:t>
            </a:r>
            <a:endPar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98307" name="矩形 3"/>
          <p:cNvSpPr>
            <a:spLocks noChangeArrowheads="1"/>
          </p:cNvSpPr>
          <p:nvPr/>
        </p:nvSpPr>
        <p:spPr bwMode="auto">
          <a:xfrm>
            <a:off x="868363" y="1041400"/>
            <a:ext cx="5519737" cy="584200"/>
          </a:xfrm>
          <a:prstGeom prst="rect">
            <a:avLst/>
          </a:prstGeom>
          <a:noFill/>
          <a:ln w="9525">
            <a:noFill/>
            <a:miter lim="800000"/>
          </a:ln>
        </p:spPr>
        <p:txBody>
          <a:bodyPr wrap="none">
            <a:spAutoFit/>
          </a:bodyPr>
          <a:lstStyle/>
          <a:p>
            <a:r>
              <a:rPr lang="en-US" altLang="zh-CN" sz="3200" dirty="0">
                <a:solidFill>
                  <a:schemeClr val="accent1">
                    <a:lumMod val="75000"/>
                  </a:schemeClr>
                </a:solidFill>
                <a:latin typeface="黑体" panose="02010609060101010101" pitchFamily="2" charset="-122"/>
                <a:ea typeface="黑体" panose="02010609060101010101" pitchFamily="2" charset="-122"/>
              </a:rPr>
              <a:t>2.</a:t>
            </a:r>
            <a:r>
              <a:rPr lang="zh-CN" altLang="en-US" sz="3200" dirty="0">
                <a:solidFill>
                  <a:schemeClr val="accent1">
                    <a:lumMod val="75000"/>
                  </a:schemeClr>
                </a:solidFill>
                <a:latin typeface="黑体" panose="02010609060101010101" pitchFamily="2" charset="-122"/>
                <a:ea typeface="黑体" panose="02010609060101010101" pitchFamily="2" charset="-122"/>
              </a:rPr>
              <a:t>缩小检索范围，提高查准率</a:t>
            </a:r>
            <a:endParaRPr lang="zh-CN" altLang="en-US" sz="3200" dirty="0">
              <a:solidFill>
                <a:schemeClr val="accent1">
                  <a:lumMod val="75000"/>
                </a:schemeClr>
              </a:solidFill>
              <a:ea typeface="宋体" panose="02010600030101010101" pitchFamily="2" charset="-122"/>
            </a:endParaRPr>
          </a:p>
        </p:txBody>
      </p:sp>
      <p:sp>
        <p:nvSpPr>
          <p:cNvPr id="5" name="副标题 1"/>
          <p:cNvSpPr txBox="1"/>
          <p:nvPr/>
        </p:nvSpPr>
        <p:spPr bwMode="auto">
          <a:xfrm>
            <a:off x="476250" y="3159125"/>
            <a:ext cx="8169275" cy="660400"/>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）使用位置算符或者用</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NOT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排除无关概念；</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副标题 1"/>
          <p:cNvSpPr txBox="1"/>
          <p:nvPr/>
        </p:nvSpPr>
        <p:spPr bwMode="auto">
          <a:xfrm>
            <a:off x="466725" y="3948113"/>
            <a:ext cx="8504238" cy="682625"/>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）精确为词组检索（</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加</a:t>
            </a:r>
            <a:r>
              <a:rPr lang="zh-CN" altLang="en-US" sz="3200"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7" name="副标题 1"/>
          <p:cNvSpPr txBox="1"/>
          <p:nvPr/>
        </p:nvSpPr>
        <p:spPr bwMode="auto">
          <a:xfrm>
            <a:off x="501650" y="4911725"/>
            <a:ext cx="7847013" cy="920750"/>
          </a:xfrm>
          <a:prstGeom prst="rect">
            <a:avLst/>
          </a:prstGeom>
          <a:noFill/>
          <a:ln w="9525">
            <a:noFill/>
            <a:miter lim="800000"/>
          </a:ln>
        </p:spPr>
        <p:txBody>
          <a:bodyPr lIns="0" tIns="0" rIns="0" bIns="0"/>
          <a:lstStyle/>
          <a:p>
            <a:pPr eaLnBrk="0" hangingPunct="0">
              <a:spcAft>
                <a:spcPct val="40000"/>
              </a:spcAft>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4</a:t>
            </a: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）选用更确切的下位概念；</a:t>
            </a:r>
            <a:endPar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6" grpId="0"/>
      <p:bldP spid="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1"/>
          <a:srcRect/>
          <a:stretch>
            <a:fillRect/>
          </a:stretch>
        </p:blipFill>
        <p:spPr bwMode="auto">
          <a:xfrm>
            <a:off x="357158" y="1071546"/>
            <a:ext cx="8494712" cy="51276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副标题 1"/>
          <p:cNvSpPr txBox="1"/>
          <p:nvPr/>
        </p:nvSpPr>
        <p:spPr bwMode="auto">
          <a:xfrm>
            <a:off x="850900" y="266700"/>
            <a:ext cx="6059488"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如：查找</a:t>
            </a:r>
            <a:r>
              <a:rPr lang="zh-CN" altLang="en-US" sz="3600" b="1" kern="0" dirty="0">
                <a:solidFill>
                  <a:schemeClr val="accent3"/>
                </a:solidFill>
                <a:latin typeface="黑体" panose="02010609060101010101" pitchFamily="2" charset="-122"/>
                <a:ea typeface="黑体" panose="02010609060101010101" pitchFamily="2" charset="-122"/>
              </a:rPr>
              <a:t>肝硬化预防的文献</a:t>
            </a:r>
            <a:endParaRPr lang="zh-CN" altLang="en-US" sz="3600" b="1" kern="0" dirty="0">
              <a:solidFill>
                <a:schemeClr val="accent3"/>
              </a:solidFill>
              <a:latin typeface="黑体" panose="02010609060101010101" pitchFamily="2" charset="-122"/>
              <a:ea typeface="黑体" panose="02010609060101010101" pitchFamily="2" charset="-122"/>
            </a:endParaRPr>
          </a:p>
        </p:txBody>
      </p:sp>
      <p:sp>
        <p:nvSpPr>
          <p:cNvPr id="6" name="Oval 5"/>
          <p:cNvSpPr>
            <a:spLocks noChangeArrowheads="1"/>
          </p:cNvSpPr>
          <p:nvPr/>
        </p:nvSpPr>
        <p:spPr bwMode="auto">
          <a:xfrm>
            <a:off x="563563" y="1952625"/>
            <a:ext cx="1693862"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Oval 5"/>
          <p:cNvSpPr>
            <a:spLocks noChangeArrowheads="1"/>
          </p:cNvSpPr>
          <p:nvPr/>
        </p:nvSpPr>
        <p:spPr bwMode="auto">
          <a:xfrm>
            <a:off x="311150" y="3065463"/>
            <a:ext cx="1693863"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8" name="副标题 1"/>
          <p:cNvSpPr txBox="1"/>
          <p:nvPr/>
        </p:nvSpPr>
        <p:spPr bwMode="auto">
          <a:xfrm>
            <a:off x="2909888" y="2998788"/>
            <a:ext cx="4876822"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结果多，如何缩小？</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8">
                                            <p:bg/>
                                          </p:spTgt>
                                        </p:tgtEl>
                                        <p:attrNameLst>
                                          <p:attrName>style.visibility</p:attrName>
                                        </p:attrNameLst>
                                      </p:cBhvr>
                                      <p:to>
                                        <p:strVal val="visible"/>
                                      </p:to>
                                    </p:set>
                                    <p:animEffect transition="in" filter="wipe(down)">
                                      <p:cBhvr>
                                        <p:cTn id="16" dur="500"/>
                                        <p:tgtEl>
                                          <p:spTgt spid="8">
                                            <p:bg/>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down)">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1"/>
          <a:srcRect/>
          <a:stretch>
            <a:fillRect/>
          </a:stretch>
        </p:blipFill>
        <p:spPr bwMode="auto">
          <a:xfrm>
            <a:off x="904875" y="938213"/>
            <a:ext cx="5391150" cy="54165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2638425" y="4040188"/>
            <a:ext cx="2605088" cy="1804987"/>
          </a:xfrm>
          <a:prstGeom prst="rect">
            <a:avLst/>
          </a:prstGeom>
          <a:noFill/>
          <a:ln w="38100" algn="ctr">
            <a:solidFill>
              <a:srgbClr val="FF0000"/>
            </a:solidFill>
            <a:round/>
          </a:ln>
        </p:spPr>
        <p:txBody>
          <a:bodyPr wrap="none" lIns="90000" tIns="46800" rIns="90000" bIns="46800" anchor="ctr"/>
          <a:lstStyle/>
          <a:p>
            <a:endParaRPr lang="zh-CN" altLang="en-US">
              <a:ea typeface="宋体" panose="02010600030101010101" pitchFamily="2" charset="-122"/>
            </a:endParaRPr>
          </a:p>
        </p:txBody>
      </p:sp>
      <p:sp>
        <p:nvSpPr>
          <p:cNvPr id="6" name="Oval 5"/>
          <p:cNvSpPr>
            <a:spLocks noChangeArrowheads="1"/>
          </p:cNvSpPr>
          <p:nvPr/>
        </p:nvSpPr>
        <p:spPr bwMode="auto">
          <a:xfrm>
            <a:off x="2797175" y="4094163"/>
            <a:ext cx="2435225"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7" name="TextBox 6"/>
          <p:cNvSpPr txBox="1">
            <a:spLocks noChangeArrowheads="1"/>
          </p:cNvSpPr>
          <p:nvPr/>
        </p:nvSpPr>
        <p:spPr bwMode="auto">
          <a:xfrm>
            <a:off x="5643570" y="4500570"/>
            <a:ext cx="1420582" cy="584775"/>
          </a:xfrm>
          <a:prstGeom prst="rect">
            <a:avLst/>
          </a:prstGeom>
          <a:solidFill>
            <a:schemeClr val="bg2"/>
          </a:solidFill>
          <a:ln w="9525">
            <a:noFill/>
            <a:miter lim="800000"/>
          </a:ln>
        </p:spPr>
        <p:txBody>
          <a:bodyPr wrap="none">
            <a:spAutoFit/>
          </a:bodyPr>
          <a:lstStyle/>
          <a:p>
            <a:r>
              <a:rPr lang="zh-CN" altLang="en-US" sz="3200" b="1" dirty="0" smtClean="0">
                <a:solidFill>
                  <a:schemeClr val="accent1"/>
                </a:solidFill>
                <a:latin typeface="黑体" panose="02010609060101010101" pitchFamily="2" charset="-122"/>
                <a:ea typeface="黑体" panose="02010609060101010101" pitchFamily="2" charset="-122"/>
              </a:rPr>
              <a:t>下位词</a:t>
            </a:r>
            <a:endParaRPr lang="zh-CN" altLang="en-US" sz="3200" b="1" dirty="0">
              <a:solidFill>
                <a:schemeClr val="accent1"/>
              </a:solidFill>
              <a:latin typeface="黑体" panose="02010609060101010101" pitchFamily="2" charset="-122"/>
              <a:ea typeface="黑体" panose="02010609060101010101" pitchFamily="2" charset="-122"/>
            </a:endParaRPr>
          </a:p>
        </p:txBody>
      </p:sp>
      <p:sp>
        <p:nvSpPr>
          <p:cNvPr id="8" name="副标题 1"/>
          <p:cNvSpPr txBox="1"/>
          <p:nvPr/>
        </p:nvSpPr>
        <p:spPr bwMode="auto">
          <a:xfrm>
            <a:off x="714348" y="214290"/>
            <a:ext cx="6572296" cy="577850"/>
          </a:xfrm>
          <a:prstGeom prst="rect">
            <a:avLst/>
          </a:prstGeom>
          <a:solidFill>
            <a:schemeClr val="accent1"/>
          </a:solid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3600" b="1" kern="0" dirty="0" smtClean="0">
                <a:solidFill>
                  <a:schemeClr val="accent3"/>
                </a:solidFill>
                <a:latin typeface="黑体" panose="02010609060101010101" pitchFamily="2" charset="-122"/>
                <a:ea typeface="黑体" panose="02010609060101010101" pitchFamily="2" charset="-122"/>
              </a:rPr>
              <a:t>可以使用肝硬化的下位词</a:t>
            </a:r>
            <a:endParaRPr lang="zh-CN" altLang="en-US" sz="3600" b="1" kern="0" dirty="0">
              <a:solidFill>
                <a:schemeClr val="accent3"/>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wipe(down)">
                                      <p:cBhvr>
                                        <p:cTn id="7" dur="500"/>
                                        <p:tgtEl>
                                          <p:spTgt spid="8">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down)">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1"/>
          <a:srcRect/>
          <a:stretch>
            <a:fillRect/>
          </a:stretch>
        </p:blipFill>
        <p:spPr bwMode="auto">
          <a:xfrm>
            <a:off x="439738" y="1093788"/>
            <a:ext cx="8704262" cy="52324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Oval 5"/>
          <p:cNvSpPr>
            <a:spLocks noChangeArrowheads="1"/>
          </p:cNvSpPr>
          <p:nvPr/>
        </p:nvSpPr>
        <p:spPr bwMode="auto">
          <a:xfrm>
            <a:off x="563563" y="2068513"/>
            <a:ext cx="2260600"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
        <p:nvSpPr>
          <p:cNvPr id="6" name="Oval 5"/>
          <p:cNvSpPr>
            <a:spLocks noChangeArrowheads="1"/>
          </p:cNvSpPr>
          <p:nvPr/>
        </p:nvSpPr>
        <p:spPr bwMode="auto">
          <a:xfrm>
            <a:off x="458788" y="3155950"/>
            <a:ext cx="1693862" cy="466725"/>
          </a:xfrm>
          <a:prstGeom prst="ellipse">
            <a:avLst/>
          </a:prstGeom>
          <a:noFill/>
          <a:ln w="38100">
            <a:solidFill>
              <a:srgbClr val="FF0000"/>
            </a:solidFill>
            <a:round/>
          </a:ln>
        </p:spPr>
        <p:txBody>
          <a:bodyPr wrap="none"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idx="4294967295"/>
          </p:nvPr>
        </p:nvSpPr>
        <p:spPr>
          <a:xfrm>
            <a:off x="571472" y="1138238"/>
            <a:ext cx="8029575" cy="1238250"/>
          </a:xfrm>
        </p:spPr>
        <p:txBody>
          <a:bodyPr/>
          <a:lstStyle/>
          <a:p>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en-US" altLang="zh-CN"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5</a:t>
            </a:r>
            <a:r>
              <a:rPr lang="zh-CN" altLang="en-US" sz="3200" b="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）增加限定条件。如缩小时间范围，限定文献类型、语种、核心期刊等；</a:t>
            </a:r>
            <a:endPar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5" name="标题 2"/>
          <p:cNvSpPr txBox="1"/>
          <p:nvPr/>
        </p:nvSpPr>
        <p:spPr bwMode="gray">
          <a:xfrm>
            <a:off x="641350" y="3556000"/>
            <a:ext cx="8029575" cy="9239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7</a:t>
            </a:r>
            <a:r>
              <a:rPr lang="zh-CN" altLang="en-US" sz="3200" dirty="0">
                <a:solidFill>
                  <a:schemeClr val="accent1">
                    <a:lumMod val="75000"/>
                  </a:schemeClr>
                </a:solidFill>
                <a:latin typeface="黑体" panose="02010609060101010101" pitchFamily="2" charset="-122"/>
                <a:ea typeface="黑体" panose="02010609060101010101" pitchFamily="2" charset="-122"/>
              </a:rPr>
              <a:t>）限定检索范围为某一子集或子库；</a:t>
            </a:r>
            <a:endParaRPr lang="zh-CN" altLang="en-US" sz="3200" b="1" dirty="0">
              <a:solidFill>
                <a:schemeClr val="accent1">
                  <a:lumMod val="75000"/>
                </a:schemeClr>
              </a:solidFill>
              <a:ea typeface="宋体" panose="02010600030101010101" pitchFamily="2" charset="-122"/>
            </a:endParaRPr>
          </a:p>
        </p:txBody>
      </p:sp>
      <p:sp>
        <p:nvSpPr>
          <p:cNvPr id="6" name="标题 2"/>
          <p:cNvSpPr txBox="1"/>
          <p:nvPr/>
        </p:nvSpPr>
        <p:spPr bwMode="gray">
          <a:xfrm>
            <a:off x="635001" y="4229100"/>
            <a:ext cx="8008965" cy="1939925"/>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8</a:t>
            </a:r>
            <a:r>
              <a:rPr lang="zh-CN" altLang="en-US" sz="3200" dirty="0">
                <a:solidFill>
                  <a:schemeClr val="accent1">
                    <a:lumMod val="75000"/>
                  </a:schemeClr>
                </a:solidFill>
                <a:latin typeface="黑体" panose="02010609060101010101" pitchFamily="2" charset="-122"/>
                <a:ea typeface="黑体" panose="02010609060101010101" pitchFamily="2" charset="-122"/>
              </a:rPr>
              <a:t>）如有主题途径的检索系统，采用主题词与专指副主题词组配、加权检索、不扩展检索等。</a:t>
            </a:r>
            <a:endParaRPr lang="zh-CN" altLang="en-US" sz="3200" b="1" dirty="0">
              <a:solidFill>
                <a:schemeClr val="accent1">
                  <a:lumMod val="75000"/>
                </a:schemeClr>
              </a:solidFill>
              <a:ea typeface="宋体" panose="02010600030101010101" pitchFamily="2" charset="-122"/>
            </a:endParaRPr>
          </a:p>
        </p:txBody>
      </p:sp>
      <p:sp>
        <p:nvSpPr>
          <p:cNvPr id="7" name="标题 2"/>
          <p:cNvSpPr txBox="1"/>
          <p:nvPr/>
        </p:nvSpPr>
        <p:spPr bwMode="gray">
          <a:xfrm>
            <a:off x="641350" y="2317750"/>
            <a:ext cx="8224838" cy="1119188"/>
          </a:xfrm>
          <a:prstGeom prst="rect">
            <a:avLst/>
          </a:prstGeom>
          <a:noFill/>
          <a:ln w="9525">
            <a:noFill/>
            <a:miter lim="800000"/>
          </a:ln>
        </p:spPr>
        <p:txBody>
          <a:bodyPr lIns="0" rIns="0"/>
          <a:lstStyle/>
          <a:p>
            <a:pPr eaLnBrk="0" hangingPunct="0">
              <a:lnSpc>
                <a:spcPct val="90000"/>
              </a:lnSpc>
            </a:pPr>
            <a:r>
              <a:rPr lang="zh-CN" altLang="en-US" sz="3200" dirty="0">
                <a:solidFill>
                  <a:schemeClr val="accent1">
                    <a:lumMod val="75000"/>
                  </a:schemeClr>
                </a:solidFill>
                <a:latin typeface="黑体" panose="02010609060101010101" pitchFamily="2" charset="-122"/>
                <a:ea typeface="黑体" panose="02010609060101010101" pitchFamily="2" charset="-122"/>
              </a:rPr>
              <a:t>（</a:t>
            </a:r>
            <a:r>
              <a:rPr lang="en-US" altLang="zh-CN" sz="3200" dirty="0">
                <a:solidFill>
                  <a:schemeClr val="accent1">
                    <a:lumMod val="75000"/>
                  </a:schemeClr>
                </a:solidFill>
                <a:latin typeface="黑体" panose="02010609060101010101" pitchFamily="2" charset="-122"/>
                <a:ea typeface="黑体" panose="02010609060101010101" pitchFamily="2" charset="-122"/>
              </a:rPr>
              <a:t>6</a:t>
            </a:r>
            <a:r>
              <a:rPr lang="zh-CN" altLang="en-US" sz="3200" dirty="0">
                <a:solidFill>
                  <a:schemeClr val="accent1">
                    <a:lumMod val="75000"/>
                  </a:schemeClr>
                </a:solidFill>
                <a:latin typeface="黑体" panose="02010609060101010101" pitchFamily="2" charset="-122"/>
                <a:ea typeface="黑体" panose="02010609060101010101" pitchFamily="2" charset="-122"/>
              </a:rPr>
              <a:t>）限定字段检索。如将检索词限定在篇名或关键词字段等特定字段中；</a:t>
            </a: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大字段   小字段</a:t>
            </a:r>
            <a:endParaRPr lang="zh-CN" altLang="en-US" sz="2800" b="1" dirty="0">
              <a:solidFill>
                <a:schemeClr val="accent1">
                  <a:lumMod val="75000"/>
                </a:schemeClr>
              </a:solidFill>
              <a:latin typeface="楷体_GB2312" panose="02010609030101010101" pitchFamily="49" charset="-122"/>
              <a:ea typeface="楷体_GB2312" panose="02010609030101010101" pitchFamily="49" charset="-122"/>
            </a:endParaRPr>
          </a:p>
        </p:txBody>
      </p:sp>
      <p:cxnSp>
        <p:nvCxnSpPr>
          <p:cNvPr id="109574" name="直接箭头连接符 9"/>
          <p:cNvCxnSpPr>
            <a:cxnSpLocks noChangeShapeType="1"/>
          </p:cNvCxnSpPr>
          <p:nvPr/>
        </p:nvCxnSpPr>
        <p:spPr bwMode="auto">
          <a:xfrm>
            <a:off x="7013575" y="3021013"/>
            <a:ext cx="487363" cy="11112"/>
          </a:xfrm>
          <a:prstGeom prst="straightConnector1">
            <a:avLst/>
          </a:prstGeom>
          <a:noFill/>
          <a:ln w="25400" algn="ctr">
            <a:solidFill>
              <a:schemeClr val="accent1">
                <a:lumMod val="75000"/>
              </a:schemeClr>
            </a:solidFill>
            <a:round/>
            <a:tailEnd type="arrow" w="med" len="me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09574"/>
                                        </p:tgtEl>
                                        <p:attrNameLst>
                                          <p:attrName>style.visibility</p:attrName>
                                        </p:attrNameLst>
                                      </p:cBhvr>
                                      <p:to>
                                        <p:strVal val="visible"/>
                                      </p:to>
                                    </p:set>
                                    <p:animEffect transition="in" filter="wipe(down)">
                                      <p:cBhvr>
                                        <p:cTn id="16" dur="500"/>
                                        <p:tgtEl>
                                          <p:spTgt spid="10957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idx="4294967295"/>
          </p:nvPr>
        </p:nvSpPr>
        <p:spPr>
          <a:xfrm>
            <a:off x="666783" y="1192213"/>
            <a:ext cx="8620125" cy="1470025"/>
          </a:xfrm>
        </p:spPr>
        <p:txBody>
          <a:bodyPr/>
          <a:lstStyle/>
          <a:p>
            <a:r>
              <a:rPr lang="zh-CN" altLang="en-US" sz="3200" b="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文献检索方法：</a:t>
            </a:r>
            <a:br>
              <a:rPr lang="en-US" altLang="zh-CN" sz="3200" b="0" dirty="0">
                <a:latin typeface="黑体" panose="02010609060101010101" pitchFamily="2" charset="-122"/>
                <a:ea typeface="黑体" panose="02010609060101010101" pitchFamily="2" charset="-122"/>
                <a:cs typeface="Arial" panose="020B0604020202020204" pitchFamily="34" charset="0"/>
              </a:rPr>
            </a:br>
            <a:r>
              <a:rPr lang="zh-CN" altLang="en-US" sz="3200" i="0" dirty="0">
                <a:solidFill>
                  <a:srgbClr val="0000FF"/>
                </a:solidFill>
                <a:latin typeface="楷体" panose="02010609060101010101" pitchFamily="49" charset="-122"/>
                <a:ea typeface="楷体" panose="02010609060101010101" pitchFamily="49" charset="-122"/>
                <a:cs typeface="Arial" panose="020B0604020202020204" pitchFamily="34" charset="0"/>
              </a:rPr>
              <a:t>检索工具法  </a:t>
            </a:r>
            <a:r>
              <a:rPr lang="zh-CN" altLang="en-US" sz="3200" i="0" dirty="0" smtClean="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浏览</a:t>
            </a: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法 </a:t>
            </a:r>
            <a:r>
              <a:rPr lang="zh-CN" altLang="en-US" sz="3200" i="0" dirty="0" smtClean="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引文</a:t>
            </a:r>
            <a:r>
              <a:rPr lang="zh-CN" altLang="en-US" sz="3200" i="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追踪法 综合法  </a:t>
            </a:r>
            <a:br>
              <a:rPr lang="en-US" altLang="zh-CN" sz="3200" b="0" dirty="0">
                <a:latin typeface="黑体" panose="02010609060101010101" pitchFamily="2" charset="-122"/>
                <a:ea typeface="黑体" panose="02010609060101010101" pitchFamily="2" charset="-122"/>
                <a:cs typeface="Arial" panose="020B0604020202020204" pitchFamily="34" charset="0"/>
              </a:rPr>
            </a:br>
            <a:endParaRPr lang="zh-CN" altLang="en-US" sz="3200" b="0" dirty="0">
              <a:latin typeface="黑体" panose="02010609060101010101" pitchFamily="2" charset="-122"/>
              <a:ea typeface="黑体" panose="02010609060101010101" pitchFamily="2" charset="-122"/>
              <a:cs typeface="Arial" panose="020B0604020202020204" pitchFamily="34" charset="0"/>
            </a:endParaRPr>
          </a:p>
        </p:txBody>
      </p:sp>
      <p:sp>
        <p:nvSpPr>
          <p:cNvPr id="4" name="标题 2"/>
          <p:cNvSpPr txBox="1"/>
          <p:nvPr/>
        </p:nvSpPr>
        <p:spPr bwMode="gray">
          <a:xfrm>
            <a:off x="3360738" y="214290"/>
            <a:ext cx="2414587" cy="541338"/>
          </a:xfrm>
          <a:prstGeom prst="rect">
            <a:avLst/>
          </a:prstGeom>
          <a:noFill/>
          <a:ln w="9525">
            <a:noFill/>
            <a:miter lim="800000"/>
          </a:ln>
        </p:spPr>
        <p:txBody>
          <a:bodyPr lIns="0" rIns="0"/>
          <a:lstStyle/>
          <a:p>
            <a:pPr eaLnBrk="0" hangingPunct="0">
              <a:lnSpc>
                <a:spcPct val="90000"/>
              </a:lnSpc>
              <a:defRPr/>
            </a:pPr>
            <a:r>
              <a:rPr lang="zh-CN" altLang="en-US" sz="3600" b="1"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小  结</a:t>
            </a:r>
            <a:endParaRPr lang="zh-CN" altLang="en-US" sz="3600" b="1"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5" name="标题 2"/>
          <p:cNvSpPr txBox="1"/>
          <p:nvPr/>
        </p:nvSpPr>
        <p:spPr bwMode="gray">
          <a:xfrm>
            <a:off x="739809" y="2409825"/>
            <a:ext cx="8689975" cy="1470025"/>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文献检索技术：</a:t>
            </a:r>
            <a:b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布尔逻辑检索（</a:t>
            </a:r>
            <a:r>
              <a:rPr lang="en-US" altLang="zh-CN"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AND</a:t>
            </a:r>
            <a:r>
              <a:rPr lang="en-US" altLang="zh-CN" sz="3200" b="1" kern="0" dirty="0">
                <a:latin typeface="楷体" panose="02010609060101010101" pitchFamily="49" charset="-122"/>
                <a:ea typeface="楷体" panose="02010609060101010101" pitchFamily="49" charset="-122"/>
                <a:cs typeface="Arial" panose="020B0604020202020204" pitchFamily="34" charset="0"/>
              </a:rPr>
              <a:t> </a:t>
            </a:r>
            <a:r>
              <a:rPr lang="en-US" altLang="zh-CN" sz="3200" b="1" kern="0" dirty="0">
                <a:solidFill>
                  <a:schemeClr val="accent1"/>
                </a:solidFill>
                <a:latin typeface="楷体" panose="02010609060101010101" pitchFamily="49" charset="-122"/>
                <a:ea typeface="楷体" panose="02010609060101010101" pitchFamily="49" charset="-122"/>
                <a:cs typeface="Arial" panose="020B0604020202020204" pitchFamily="34" charset="0"/>
              </a:rPr>
              <a:t>OR</a:t>
            </a:r>
            <a:r>
              <a:rPr lang="en-US" altLang="zh-CN" sz="3200" b="1" kern="0" dirty="0">
                <a:latin typeface="楷体" panose="02010609060101010101" pitchFamily="49" charset="-122"/>
                <a:ea typeface="楷体" panose="02010609060101010101" pitchFamily="49" charset="-122"/>
                <a:cs typeface="Arial" panose="020B0604020202020204" pitchFamily="34" charset="0"/>
              </a:rPr>
              <a:t> </a:t>
            </a:r>
            <a:r>
              <a:rPr lang="en-US" altLang="zh-CN"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NOT</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a:t>
            </a:r>
            <a:r>
              <a:rPr lang="zh-CN" altLang="en-US" sz="3200" b="1" kern="0" dirty="0">
                <a:latin typeface="楷体" panose="02010609060101010101" pitchFamily="49" charset="-122"/>
                <a:ea typeface="楷体" panose="02010609060101010101" pitchFamily="49" charset="-122"/>
                <a:cs typeface="Arial" panose="020B0604020202020204" pitchFamily="34" charset="0"/>
              </a:rPr>
              <a:t> </a:t>
            </a:r>
            <a:r>
              <a:rPr lang="zh-CN" altLang="en-US" sz="3200" b="1" kern="0" dirty="0">
                <a:solidFill>
                  <a:schemeClr val="accent1"/>
                </a:solidFill>
                <a:latin typeface="楷体" panose="02010609060101010101" pitchFamily="49" charset="-122"/>
                <a:ea typeface="楷体" panose="02010609060101010101" pitchFamily="49" charset="-122"/>
                <a:cs typeface="Arial" panose="020B0604020202020204" pitchFamily="34" charset="0"/>
              </a:rPr>
              <a:t>截词检索 </a:t>
            </a:r>
            <a:endParaRPr lang="en-US" altLang="zh-CN" sz="3200" b="1" kern="0" dirty="0">
              <a:solidFill>
                <a:schemeClr val="accent1"/>
              </a:solidFill>
              <a:latin typeface="楷体" panose="02010609060101010101" pitchFamily="49" charset="-122"/>
              <a:ea typeface="楷体" panose="02010609060101010101" pitchFamily="49" charset="-122"/>
              <a:cs typeface="Arial" panose="020B0604020202020204" pitchFamily="34" charset="0"/>
            </a:endParaRPr>
          </a:p>
          <a:p>
            <a:pPr eaLnBrk="0" hangingPunct="0">
              <a:lnSpc>
                <a:spcPct val="90000"/>
              </a:lnSpc>
              <a:defRPr/>
            </a:pP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限定检索 </a:t>
            </a:r>
            <a:r>
              <a:rPr lang="zh-CN" altLang="en-US" sz="3200" b="1" kern="0" dirty="0">
                <a:solidFill>
                  <a:srgbClr val="0000FF"/>
                </a:solidFill>
                <a:latin typeface="楷体" panose="02010609060101010101" pitchFamily="49" charset="-122"/>
                <a:ea typeface="楷体" panose="02010609060101010101" pitchFamily="49" charset="-122"/>
                <a:cs typeface="Arial" panose="020B0604020202020204" pitchFamily="34" charset="0"/>
              </a:rPr>
              <a:t>词组检索  </a:t>
            </a:r>
            <a:r>
              <a:rPr lang="zh-CN" altLang="en-US" sz="3200" b="1" kern="0" dirty="0">
                <a:solidFill>
                  <a:schemeClr val="accent1"/>
                </a:solidFill>
                <a:latin typeface="楷体" panose="02010609060101010101" pitchFamily="49" charset="-122"/>
                <a:ea typeface="楷体" panose="02010609060101010101" pitchFamily="49" charset="-122"/>
                <a:cs typeface="Arial" panose="020B0604020202020204" pitchFamily="34" charset="0"/>
              </a:rPr>
              <a:t>扩展检索  </a:t>
            </a: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位置检索 </a:t>
            </a:r>
            <a:br>
              <a:rPr lang="en-US" altLang="zh-CN" sz="3600" kern="0" dirty="0">
                <a:latin typeface="黑体" panose="02010609060101010101" pitchFamily="2" charset="-122"/>
                <a:ea typeface="黑体" panose="02010609060101010101" pitchFamily="2" charset="-122"/>
                <a:cs typeface="Arial" panose="020B0604020202020204" pitchFamily="34" charset="0"/>
              </a:rPr>
            </a:br>
            <a:endParaRPr lang="zh-CN" altLang="en-US" sz="3600" kern="0" dirty="0">
              <a:latin typeface="黑体" panose="02010609060101010101" pitchFamily="2" charset="-122"/>
              <a:ea typeface="黑体" panose="02010609060101010101" pitchFamily="2" charset="-122"/>
              <a:cs typeface="Arial" panose="020B0604020202020204" pitchFamily="34" charset="0"/>
            </a:endParaRPr>
          </a:p>
        </p:txBody>
      </p:sp>
      <p:sp>
        <p:nvSpPr>
          <p:cNvPr id="6" name="标题 2"/>
          <p:cNvSpPr txBox="1"/>
          <p:nvPr/>
        </p:nvSpPr>
        <p:spPr bwMode="gray">
          <a:xfrm>
            <a:off x="644549" y="4021138"/>
            <a:ext cx="7427913" cy="1257300"/>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文献检索步骤：</a:t>
            </a:r>
            <a:b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分析 工具 途径 检索 原文</a:t>
            </a:r>
            <a:br>
              <a:rPr lang="en-US" altLang="zh-CN"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7" name="标题 2"/>
          <p:cNvSpPr txBox="1"/>
          <p:nvPr/>
        </p:nvSpPr>
        <p:spPr bwMode="gray">
          <a:xfrm>
            <a:off x="644549" y="5203825"/>
            <a:ext cx="7427913" cy="1257300"/>
          </a:xfrm>
          <a:prstGeom prst="rect">
            <a:avLst/>
          </a:prstGeom>
          <a:noFill/>
          <a:ln w="9525">
            <a:noFill/>
            <a:miter lim="800000"/>
          </a:ln>
        </p:spPr>
        <p:txBody>
          <a:bodyPr lIns="0" rIns="0"/>
          <a:lstStyle/>
          <a:p>
            <a:pPr eaLnBrk="0" hangingPunct="0">
              <a:lnSpc>
                <a:spcPct val="90000"/>
              </a:lnSpc>
              <a:defRPr/>
            </a:pPr>
            <a:r>
              <a:rPr lang="zh-CN" altLang="en-US"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检索策略调整：</a:t>
            </a:r>
            <a:br>
              <a:rPr lang="en-US" altLang="zh-CN" sz="32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200" b="1" kern="0"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扩大   缩小   使用检索技术</a:t>
            </a:r>
            <a:br>
              <a:rPr lang="en-US" altLang="zh-CN"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endParaRPr lang="zh-CN" altLang="en-US" sz="3600" kern="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theme/theme1.xml><?xml version="1.0" encoding="utf-8"?>
<a:theme xmlns:a="http://schemas.openxmlformats.org/drawingml/2006/main" name="119TGp_report_diagram_v2">
  <a:themeElements>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F52C0"/>
        </a:dk1>
        <a:lt1>
          <a:srgbClr val="FFFFFF"/>
        </a:lt1>
        <a:dk2>
          <a:srgbClr val="000000"/>
        </a:dk2>
        <a:lt2>
          <a:srgbClr val="D6E1E2"/>
        </a:lt2>
        <a:accent1>
          <a:srgbClr val="E38B55"/>
        </a:accent1>
        <a:accent2>
          <a:srgbClr val="CB81D5"/>
        </a:accent2>
        <a:accent3>
          <a:srgbClr val="FFFFFF"/>
        </a:accent3>
        <a:accent4>
          <a:srgbClr val="1945A4"/>
        </a:accent4>
        <a:accent5>
          <a:srgbClr val="EFC4B4"/>
        </a:accent5>
        <a:accent6>
          <a:srgbClr val="B874C1"/>
        </a:accent6>
        <a:hlink>
          <a:srgbClr val="705FC3"/>
        </a:hlink>
        <a:folHlink>
          <a:srgbClr val="83A6A7"/>
        </a:folHlink>
      </a:clrScheme>
      <a:clrMap bg1="lt1" tx1="dk1" bg2="lt2" tx2="dk2" accent1="accent1" accent2="accent2" accent3="accent3" accent4="accent4" accent5="accent5" accent6="accent6" hlink="hlink" folHlink="folHlink"/>
    </a:extraClrScheme>
    <a:extraClrScheme>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clrMap bg1="lt1" tx1="dk1" bg2="lt2" tx2="dk2" accent1="accent1" accent2="accent2" accent3="accent3" accent4="accent4" accent5="accent5" accent6="accent6" hlink="hlink" folHlink="folHlink"/>
    </a:extraClrScheme>
    <a:extraClrScheme>
      <a:clrScheme name="sample 3">
        <a:dk1>
          <a:srgbClr val="1F2163"/>
        </a:dk1>
        <a:lt1>
          <a:srgbClr val="FFFFFF"/>
        </a:lt1>
        <a:dk2>
          <a:srgbClr val="000000"/>
        </a:dk2>
        <a:lt2>
          <a:srgbClr val="CCD8DA"/>
        </a:lt2>
        <a:accent1>
          <a:srgbClr val="4067CA"/>
        </a:accent1>
        <a:accent2>
          <a:srgbClr val="00B4B0"/>
        </a:accent2>
        <a:accent3>
          <a:srgbClr val="FFFFFF"/>
        </a:accent3>
        <a:accent4>
          <a:srgbClr val="191B53"/>
        </a:accent4>
        <a:accent5>
          <a:srgbClr val="AFB8E1"/>
        </a:accent5>
        <a:accent6>
          <a:srgbClr val="00A39F"/>
        </a:accent6>
        <a:hlink>
          <a:srgbClr val="6DB1DF"/>
        </a:hlink>
        <a:folHlink>
          <a:srgbClr val="9292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楷体_GB2312"/>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5855</Words>
  <Application>WPS 演示</Application>
  <PresentationFormat>全屏显示(4:3)</PresentationFormat>
  <Paragraphs>511</Paragraphs>
  <Slides>96</Slides>
  <Notes>1</Notes>
  <HiddenSlides>0</HiddenSlides>
  <MMClips>0</MMClips>
  <ScaleCrop>false</ScaleCrop>
  <HeadingPairs>
    <vt:vector size="8" baseType="variant">
      <vt:variant>
        <vt:lpstr>已用的字体</vt:lpstr>
      </vt:variant>
      <vt:variant>
        <vt:i4>13</vt:i4>
      </vt:variant>
      <vt:variant>
        <vt:lpstr>主题</vt:lpstr>
      </vt:variant>
      <vt:variant>
        <vt:i4>2</vt:i4>
      </vt:variant>
      <vt:variant>
        <vt:lpstr>嵌入 OLE 服务器</vt:lpstr>
      </vt:variant>
      <vt:variant>
        <vt:i4>1</vt:i4>
      </vt:variant>
      <vt:variant>
        <vt:lpstr>幻灯片标题</vt:lpstr>
      </vt:variant>
      <vt:variant>
        <vt:i4>96</vt:i4>
      </vt:variant>
    </vt:vector>
  </HeadingPairs>
  <TitlesOfParts>
    <vt:vector size="112" baseType="lpstr">
      <vt:lpstr>Arial</vt:lpstr>
      <vt:lpstr>宋体</vt:lpstr>
      <vt:lpstr>Wingdings</vt:lpstr>
      <vt:lpstr>Verdana</vt:lpstr>
      <vt:lpstr>黑体</vt:lpstr>
      <vt:lpstr>楷体_GB2312</vt:lpstr>
      <vt:lpstr>隶书</vt:lpstr>
      <vt:lpstr>楷体</vt:lpstr>
      <vt:lpstr>Times New Roman</vt:lpstr>
      <vt:lpstr>微软雅黑</vt:lpstr>
      <vt:lpstr>Calibri</vt:lpstr>
      <vt:lpstr>华文隶书</vt:lpstr>
      <vt:lpstr>方正姚体</vt:lpstr>
      <vt:lpstr>119TGp_report_diagram_v2</vt:lpstr>
      <vt:lpstr>自定义设计方案</vt:lpstr>
      <vt:lpstr>Word.Picture.8</vt:lpstr>
      <vt:lpstr>医学文献检索</vt:lpstr>
      <vt:lpstr>PowerPoint 演示文稿</vt:lpstr>
      <vt:lpstr>PowerPoint 演示文稿</vt:lpstr>
      <vt:lpstr>文献检索基础知识</vt:lpstr>
      <vt:lpstr>PowerPoint 演示文稿</vt:lpstr>
      <vt:lpstr>查找文献、获取信息的基本方法。  可分为四种：检索工具法             浏览法             引文追踪法             综合法</vt:lpstr>
      <vt:lpstr>    1.检索工具法      利用各种工具书、数据库、搜索引擎等检索工具来查找所需信息的方法。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引文追踪法从时间上来说，获取的信息越来越旧，且不全面、系统，但可以追根溯源，追踪科研发展轨迹。</vt:lpstr>
      <vt:lpstr>PowerPoint 演示文稿</vt:lpstr>
      <vt:lpstr>    二、文献检索技术＊      计算机检索是通过计算机对一个或多个检索词进行运算查得所需文献。 </vt:lpstr>
      <vt:lpstr>   1.布尔逻辑检索    利用布尔逻辑运算符对若干个检索词进行组合以表达检索要求的方法。     是计算机检索最基本、最重要的运算方式。    </vt:lpstr>
      <vt:lpstr>表示概念之间的交叉或限定关系。 </vt:lpstr>
      <vt:lpstr>PowerPoint 演示文稿</vt:lpstr>
      <vt:lpstr>逻辑与常用于以下检索：        吸烟和肺癌的关系    地塞米松对神经系统的影响    卡托普利治疗高血压    维生素C在临床的应用    糖尿病的药物治疗             ……   </vt:lpstr>
      <vt:lpstr>表示概念之间的并列关系。 </vt:lpstr>
      <vt:lpstr>PowerPoint 演示文稿</vt:lpstr>
      <vt:lpstr>OR常用于连接同义词，以避免漏检。 如：阿司匹林 OR 乙酰水杨酸     吉林医药学院 OR 第四军医大学     吉林军医学院 OR 空军医学高等专科学校           </vt:lpstr>
      <vt:lpstr>表示概念之间的不包含或排斥关系。 </vt:lpstr>
      <vt:lpstr>PowerPoint 演示文稿</vt:lpstr>
      <vt:lpstr>布尔逻辑算符可单用 ，也可组合使用。</vt:lpstr>
      <vt:lpstr>2.截词检索   又称通配符检索，是利用检索词的词干或不完整的词形进行检索。   截词符号有：*、？、#、$等        </vt:lpstr>
      <vt:lpstr>PowerPoint 演示文稿</vt:lpstr>
      <vt:lpstr>PowerPoint 演示文稿</vt:lpstr>
      <vt:lpstr>2.截词检索   又称通配符检索，是利用检索词的词干或不完整的词形进行检索。   截词符号有：*、？、#、$等        </vt:lpstr>
      <vt:lpstr>常用的截词方式有两种：       无限截词和有限截词</vt:lpstr>
      <vt:lpstr>PowerPoint 演示文稿</vt:lpstr>
      <vt:lpstr>常用的截词方式有两种：       无限截词和有限截词</vt:lpstr>
      <vt:lpstr>PowerPoint 演示文稿</vt:lpstr>
      <vt:lpstr>3.限定检索 将检索词限制在特定的字段中，以缩小或精炼检索结果。           </vt:lpstr>
      <vt:lpstr>PowerPoint 演示文稿</vt:lpstr>
      <vt:lpstr>PowerPoint 演示文稿</vt:lpstr>
      <vt:lpstr>3.限定检索 将检索词限制在特定的字段中，以缩小或精炼检索结果。           </vt:lpstr>
      <vt:lpstr>很多检索系统将常用的限制字段集合起来，供检索者选择，方便了操作。</vt:lpstr>
      <vt:lpstr>PowerPoint 演示文稿</vt:lpstr>
      <vt:lpstr>4.词组检索 又称精确检索，将一个词组或短语用半角双引号(“  ”）括起作为一个独立运算单元，进行严格匹配，以提高检索准确度的方法。           </vt:lpstr>
      <vt:lpstr>5.扩展检索 检索时系统自动或半自动地将与检索词相关的多个检索词查出，如同义词、下位词等。其作用是扩大检索范围，提高查全率。           </vt:lpstr>
      <vt:lpstr>PowerPoint 演示文稿</vt:lpstr>
      <vt:lpstr>PowerPoint 演示文稿</vt:lpstr>
      <vt:lpstr>PowerPoint 演示文稿</vt:lpstr>
      <vt:lpstr>PowerPoint 演示文稿</vt:lpstr>
      <vt:lpstr>6.位置检索 也称邻近检索，是对检索词在文献中相对位置关系的限定性检索。           </vt:lpstr>
      <vt:lpstr>文献检索基础知识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例题：查找瘦肉精危害方面的文献（近10年）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（6）放宽限定条件。如扩大时间范围，取消文献类型限定等；</vt:lpstr>
      <vt:lpstr>PowerPoint 演示文稿</vt:lpstr>
      <vt:lpstr>（6）放宽限定条件。如扩大时间范围，取消文献类型限定等；</vt:lpstr>
      <vt:lpstr>PowerPoint 演示文稿</vt:lpstr>
      <vt:lpstr>PowerPoint 演示文稿</vt:lpstr>
      <vt:lpstr>PowerPoint 演示文稿</vt:lpstr>
      <vt:lpstr>PowerPoint 演示文稿</vt:lpstr>
      <vt:lpstr>（5）增加限定条件。如缩小时间范围，限定文献类型、语种、核心期刊等；</vt:lpstr>
      <vt:lpstr>文献检索方法： 检索工具法  浏览法 引文追踪法 综合法   </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第四章 计算机检索技术 </dc:title>
  <dc:creator>微软用户</dc:creator>
  <cp:lastModifiedBy>Administrator</cp:lastModifiedBy>
  <cp:revision>789</cp:revision>
  <dcterms:created xsi:type="dcterms:W3CDTF">2014-11-26T00:50:00Z</dcterms:created>
  <dcterms:modified xsi:type="dcterms:W3CDTF">2016-12-20T00:46:22Z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2052-10.1.0.6135</vt:lpwstr>
  </property>
</Properties>
</file>