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371" r:id="rId11"/>
    <p:sldId id="264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80" r:id="rId23"/>
    <p:sldId id="279" r:id="rId24"/>
    <p:sldId id="281" r:id="rId25"/>
    <p:sldId id="282" r:id="rId26"/>
    <p:sldId id="283" r:id="rId27"/>
    <p:sldId id="284" r:id="rId28"/>
    <p:sldId id="304" r:id="rId29"/>
    <p:sldId id="285" r:id="rId30"/>
    <p:sldId id="286" r:id="rId31"/>
    <p:sldId id="334" r:id="rId32"/>
    <p:sldId id="372" r:id="rId33"/>
    <p:sldId id="373" r:id="rId34"/>
    <p:sldId id="374" r:id="rId35"/>
    <p:sldId id="287" r:id="rId36"/>
    <p:sldId id="375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9" r:id="rId47"/>
    <p:sldId id="298" r:id="rId48"/>
    <p:sldId id="301" r:id="rId49"/>
    <p:sldId id="300" r:id="rId50"/>
    <p:sldId id="306" r:id="rId51"/>
    <p:sldId id="305" r:id="rId52"/>
    <p:sldId id="335" r:id="rId53"/>
    <p:sldId id="307" r:id="rId54"/>
    <p:sldId id="336" r:id="rId55"/>
    <p:sldId id="308" r:id="rId56"/>
    <p:sldId id="310" r:id="rId57"/>
    <p:sldId id="376" r:id="rId58"/>
    <p:sldId id="312" r:id="rId59"/>
    <p:sldId id="309" r:id="rId60"/>
    <p:sldId id="313" r:id="rId61"/>
    <p:sldId id="40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3" r:id="rId71"/>
    <p:sldId id="322" r:id="rId72"/>
    <p:sldId id="324" r:id="rId73"/>
    <p:sldId id="325" r:id="rId74"/>
    <p:sldId id="377" r:id="rId75"/>
    <p:sldId id="326" r:id="rId76"/>
    <p:sldId id="328" r:id="rId77"/>
    <p:sldId id="345" r:id="rId78"/>
    <p:sldId id="346" r:id="rId79"/>
    <p:sldId id="344" r:id="rId80"/>
    <p:sldId id="347" r:id="rId81"/>
    <p:sldId id="352" r:id="rId82"/>
    <p:sldId id="353" r:id="rId83"/>
    <p:sldId id="348" r:id="rId84"/>
    <p:sldId id="349" r:id="rId85"/>
    <p:sldId id="351" r:id="rId86"/>
    <p:sldId id="350" r:id="rId87"/>
    <p:sldId id="355" r:id="rId88"/>
    <p:sldId id="354" r:id="rId89"/>
    <p:sldId id="356" r:id="rId90"/>
    <p:sldId id="357" r:id="rId91"/>
    <p:sldId id="358" r:id="rId92"/>
    <p:sldId id="360" r:id="rId93"/>
    <p:sldId id="359" r:id="rId94"/>
    <p:sldId id="361" r:id="rId95"/>
    <p:sldId id="362" r:id="rId96"/>
    <p:sldId id="364" r:id="rId97"/>
    <p:sldId id="363" r:id="rId98"/>
    <p:sldId id="365" r:id="rId99"/>
    <p:sldId id="367" r:id="rId100"/>
    <p:sldId id="366" r:id="rId101"/>
    <p:sldId id="368" r:id="rId102"/>
    <p:sldId id="370" r:id="rId103"/>
    <p:sldId id="369" r:id="rId104"/>
    <p:sldId id="378" r:id="rId105"/>
    <p:sldId id="379" r:id="rId106"/>
    <p:sldId id="380" r:id="rId107"/>
    <p:sldId id="381" r:id="rId108"/>
    <p:sldId id="382" r:id="rId109"/>
    <p:sldId id="383" r:id="rId110"/>
    <p:sldId id="384" r:id="rId111"/>
    <p:sldId id="385" r:id="rId112"/>
    <p:sldId id="386" r:id="rId113"/>
    <p:sldId id="387" r:id="rId114"/>
    <p:sldId id="388" r:id="rId115"/>
    <p:sldId id="389" r:id="rId116"/>
    <p:sldId id="390" r:id="rId117"/>
    <p:sldId id="396" r:id="rId118"/>
    <p:sldId id="397" r:id="rId119"/>
    <p:sldId id="391" r:id="rId120"/>
    <p:sldId id="392" r:id="rId121"/>
    <p:sldId id="393" r:id="rId122"/>
    <p:sldId id="394" r:id="rId123"/>
    <p:sldId id="395" r:id="rId124"/>
    <p:sldId id="398" r:id="rId125"/>
    <p:sldId id="399" r:id="rId126"/>
    <p:sldId id="400" r:id="rId127"/>
    <p:sldId id="401" r:id="rId128"/>
    <p:sldId id="332" r:id="rId129"/>
    <p:sldId id="337" r:id="rId130"/>
    <p:sldId id="339" r:id="rId131"/>
    <p:sldId id="338" r:id="rId132"/>
    <p:sldId id="340" r:id="rId133"/>
    <p:sldId id="341" r:id="rId134"/>
    <p:sldId id="342" r:id="rId135"/>
    <p:sldId id="402" r:id="rId136"/>
    <p:sldId id="343" r:id="rId13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749" autoAdjust="0"/>
  </p:normalViewPr>
  <p:slideViewPr>
    <p:cSldViewPr>
      <p:cViewPr varScale="1">
        <p:scale>
          <a:sx n="81" d="100"/>
          <a:sy n="81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0090423175619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0090408103857437456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824" y="1058747"/>
            <a:ext cx="1214446" cy="89975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cxnSp>
        <p:nvCxnSpPr>
          <p:cNvPr id="11" name="直接连接符 10"/>
          <p:cNvCxnSpPr>
            <a:stCxn id="7" idx="3"/>
          </p:cNvCxnSpPr>
          <p:nvPr/>
        </p:nvCxnSpPr>
        <p:spPr>
          <a:xfrm flipV="1">
            <a:off x="1336270" y="1500091"/>
            <a:ext cx="7379134" cy="8533"/>
          </a:xfrm>
          <a:prstGeom prst="line">
            <a:avLst/>
          </a:prstGeom>
          <a:ln w="3810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43570" y="6286520"/>
            <a:ext cx="3214710" cy="400110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0070C0"/>
                </a:solidFill>
                <a:latin typeface="隶书" pitchFamily="49" charset="-122"/>
                <a:ea typeface="隶书" pitchFamily="49" charset="-122"/>
              </a:rPr>
              <a:t>图书馆一小时专题培训</a:t>
            </a:r>
            <a:endParaRPr lang="zh-CN" altLang="en-US" sz="2000" b="1" dirty="0">
              <a:solidFill>
                <a:srgbClr val="0070C0"/>
              </a:solidFill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3A0CC-60BC-4E0A-AEA4-A4919D7D1BB7}" type="datetimeFigureOut">
              <a:rPr lang="zh-CN" altLang="en-US" smtClean="0"/>
              <a:pPr/>
              <a:t>2015-12-09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BDA90-F3A8-430A-8D6B-4CD51F38BF5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jenglish.com/" TargetMode="External"/><Relationship Id="rId2" Type="http://schemas.openxmlformats.org/officeDocument/2006/relationships/hyperlink" Target="http://www.putclub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asyvoa.com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asyvoa.com/" TargetMode="External"/><Relationship Id="rId7" Type="http://schemas.openxmlformats.org/officeDocument/2006/relationships/hyperlink" Target="http://www.bbc.co.uk/" TargetMode="External"/><Relationship Id="rId2" Type="http://schemas.openxmlformats.org/officeDocument/2006/relationships/hyperlink" Target="http://www.nytime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orbes.com/" TargetMode="External"/><Relationship Id="rId5" Type="http://schemas.openxmlformats.org/officeDocument/2006/relationships/hyperlink" Target="http://www.time.com/" TargetMode="External"/><Relationship Id="rId4" Type="http://schemas.openxmlformats.org/officeDocument/2006/relationships/hyperlink" Target="http://dsc.discovery.com/" TargetMode="Externa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AttachFilePick.mp3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AttachFilePick.mp3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AttachFilePick.mp3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AttachFilePick.mp3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AttachFilePick.mp3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AttachFilePick.mp3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如何查找与获取英语学习资源</a:t>
            </a:r>
            <a:endParaRPr lang="zh-CN" altLang="en-US" b="1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  <a:latin typeface="隶书" pitchFamily="49" charset="-122"/>
                <a:ea typeface="隶书" pitchFamily="49" charset="-122"/>
              </a:rPr>
              <a:t>图书馆信息咨询部</a:t>
            </a:r>
            <a:endParaRPr lang="en-US" altLang="zh-CN" sz="2800" b="1" dirty="0" smtClean="0">
              <a:solidFill>
                <a:srgbClr val="0070C0"/>
              </a:solidFill>
              <a:latin typeface="隶书" pitchFamily="49" charset="-122"/>
              <a:ea typeface="隶书" pitchFamily="49" charset="-122"/>
            </a:endParaRPr>
          </a:p>
          <a:p>
            <a:r>
              <a:rPr lang="zh-CN" altLang="en-US" sz="2800" b="1" dirty="0" smtClean="0">
                <a:solidFill>
                  <a:srgbClr val="0070C0"/>
                </a:solidFill>
                <a:latin typeface="隶书" pitchFamily="49" charset="-122"/>
                <a:ea typeface="隶书" pitchFamily="49" charset="-122"/>
              </a:rPr>
              <a:t>王春晓</a:t>
            </a:r>
            <a:endParaRPr lang="zh-CN" altLang="en-US" sz="2800" b="1" dirty="0">
              <a:solidFill>
                <a:srgbClr val="0070C0"/>
              </a:solidFill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201" y="0"/>
            <a:ext cx="8439179" cy="682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1059815" y="2738066"/>
            <a:ext cx="3929090" cy="2740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975"/>
            <a:ext cx="9172575" cy="649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5487"/>
            <a:ext cx="9236372" cy="6720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668380" y="1107815"/>
            <a:ext cx="1000132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637" y="1"/>
            <a:ext cx="877379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zh-CN" sz="3600" b="1" dirty="0" err="1" smtClean="0">
                <a:latin typeface="隶书" pitchFamily="49" charset="-122"/>
                <a:ea typeface="隶书" pitchFamily="49" charset="-122"/>
              </a:rPr>
              <a:t>iLearning</a:t>
            </a:r>
            <a:r>
              <a:rPr lang="zh-CN" altLang="en-US" sz="3600" b="1" dirty="0" smtClean="0">
                <a:latin typeface="隶书" pitchFamily="49" charset="-122"/>
                <a:ea typeface="隶书" pitchFamily="49" charset="-122"/>
              </a:rPr>
              <a:t>外语自主学习资源库</a:t>
            </a:r>
          </a:p>
        </p:txBody>
      </p:sp>
      <p:sp>
        <p:nvSpPr>
          <p:cNvPr id="8" name="矩形 7"/>
          <p:cNvSpPr/>
          <p:nvPr/>
        </p:nvSpPr>
        <p:spPr>
          <a:xfrm>
            <a:off x="1214414" y="2000240"/>
            <a:ext cx="72866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    </a:t>
            </a:r>
            <a:r>
              <a:rPr lang="zh-CN" altLang="en-US" sz="24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外研社“</a:t>
            </a:r>
            <a:r>
              <a:rPr lang="en-US" altLang="zh-CN" sz="2400" b="1" dirty="0" err="1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iLearning</a:t>
            </a:r>
            <a:r>
              <a:rPr lang="zh-CN" altLang="en-US" sz="24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外语自主学习资源库” 集合全球层面优质资源，形成以多媒体课程为核心，音视频、图书、多媒体课件及水平测试为辅助的八大外语学习模块，构建一个知识体系严谨完备、内容资源权威精品、契合语言学习规律及自主学习特点的富媒体、多语种的外语自主学习资源库。</a:t>
            </a:r>
            <a:r>
              <a:rPr lang="en-US" altLang="zh-CN" sz="2400" b="1" dirty="0" err="1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iLearning</a:t>
            </a:r>
            <a:r>
              <a:rPr lang="zh-CN" altLang="en-US" sz="24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注重引导式的自主学习，以自主测试为手段，指导学生高效使用平台中的各类资源，循序提升外语听、说、读、写、译各项能力，帮助顺利通关各类考试，并全面提升其人文素养及国际视野。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319"/>
            <a:ext cx="9125874" cy="59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203790" y="1963927"/>
            <a:ext cx="1143009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571480"/>
            <a:ext cx="9023663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14348" y="5143512"/>
            <a:ext cx="7715304" cy="4286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-23470"/>
            <a:ext cx="8858312" cy="687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14282" y="1285860"/>
            <a:ext cx="8143932" cy="6429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0"/>
            <a:ext cx="9001156" cy="680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746" y="0"/>
            <a:ext cx="87259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5" y="0"/>
            <a:ext cx="855345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857224" y="2571744"/>
            <a:ext cx="3143272" cy="26120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678211" y="2834050"/>
            <a:ext cx="857256" cy="2411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298367" y="2464037"/>
            <a:ext cx="714380" cy="4520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780488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734" y="0"/>
            <a:ext cx="8681538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148" y="0"/>
            <a:ext cx="8552140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009888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012" y="0"/>
            <a:ext cx="8978582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83" y="163286"/>
            <a:ext cx="9000000" cy="627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643570" y="1285860"/>
            <a:ext cx="1214446" cy="5000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214678" y="2500306"/>
            <a:ext cx="3571900" cy="22145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7358082" y="500042"/>
            <a:ext cx="1571636" cy="5715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CN" altLang="en-US" sz="3600" b="1" dirty="0" smtClean="0">
                <a:latin typeface="隶书" pitchFamily="49" charset="-122"/>
                <a:ea typeface="隶书" pitchFamily="49" charset="-122"/>
              </a:rPr>
              <a:t>博看期刊数据库</a:t>
            </a:r>
          </a:p>
        </p:txBody>
      </p:sp>
      <p:sp>
        <p:nvSpPr>
          <p:cNvPr id="8" name="矩形 7"/>
          <p:cNvSpPr/>
          <p:nvPr/>
        </p:nvSpPr>
        <p:spPr>
          <a:xfrm>
            <a:off x="1214414" y="1953348"/>
            <a:ext cx="72866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    </a:t>
            </a:r>
            <a:r>
              <a:rPr lang="zh-CN" altLang="en-US" sz="28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博看期刊数据库分为时政新闻、管理财经、家庭健康、文摘文学、时尚生活、文化艺术、娱乐休闲、教育教学、学术学报、科学技术</a:t>
            </a:r>
            <a:r>
              <a:rPr lang="en-US" altLang="zh-CN" sz="28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10</a:t>
            </a:r>
            <a:r>
              <a:rPr lang="zh-CN" altLang="en-US" sz="28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个专题库，共收录</a:t>
            </a:r>
            <a:r>
              <a:rPr lang="en-US" altLang="zh-CN" sz="28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3800</a:t>
            </a:r>
            <a:r>
              <a:rPr lang="zh-CN" altLang="en-US" sz="28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多种主流人文社科类期刊。博看期刊数据库以符合读者阅读习惯、在线翻页的原貌版为基础，同时提供文本版、语音版、移动客户端版等多种阅读形式，满足不同读者的阅读需求，带给读者全新的阅读体验。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319"/>
            <a:ext cx="9125874" cy="59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203790" y="1963927"/>
            <a:ext cx="1143009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571480"/>
            <a:ext cx="9023663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14348" y="4357694"/>
            <a:ext cx="7715304" cy="92869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317" y="470500"/>
            <a:ext cx="9000000" cy="570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69723"/>
            <a:ext cx="9144000" cy="5681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14282" y="1142984"/>
            <a:ext cx="1714512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94" y="538067"/>
            <a:ext cx="9000000" cy="5736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6215074" y="571480"/>
            <a:ext cx="1143009" cy="5000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7858148" y="500042"/>
            <a:ext cx="928694" cy="7143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15" y="0"/>
            <a:ext cx="9000000" cy="689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64" y="23447"/>
            <a:ext cx="8640000" cy="6755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357158" y="4500570"/>
            <a:ext cx="2928958" cy="20717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993" y="0"/>
            <a:ext cx="7829221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94" y="333850"/>
            <a:ext cx="9000000" cy="615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840" y="322371"/>
            <a:ext cx="9000000" cy="613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571480"/>
            <a:ext cx="9023663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14348" y="4762876"/>
            <a:ext cx="7715304" cy="5000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631195"/>
            <a:ext cx="8473143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培训内容</a:t>
            </a:r>
            <a:endParaRPr lang="zh-CN" altLang="en-US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/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solidFill>
                  <a:schemeClr val="tx2"/>
                </a:solidFill>
                <a:latin typeface="隶书" pitchFamily="49" charset="-122"/>
                <a:ea typeface="隶书" pitchFamily="49" charset="-122"/>
              </a:rPr>
              <a:t>一、利用图书馆查找与获取英语学习资源</a:t>
            </a:r>
            <a:endParaRPr lang="en-US" altLang="zh-CN" b="1" dirty="0" smtClean="0">
              <a:solidFill>
                <a:schemeClr val="tx2"/>
              </a:solidFill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二、利用网络查找与获取英语学习资源</a:t>
            </a:r>
            <a:endParaRPr lang="zh-CN" altLang="en-US" b="1" dirty="0">
              <a:solidFill>
                <a:srgbClr val="C00000"/>
              </a:solidFill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7242" y="714364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latin typeface="隶书" pitchFamily="49" charset="-122"/>
                <a:ea typeface="隶书" pitchFamily="49" charset="-122"/>
              </a:rPr>
              <a:t>二、利用网络查找与获取英语学习资源</a:t>
            </a:r>
            <a:r>
              <a:rPr lang="zh-CN" altLang="en-US" sz="3200" dirty="0" smtClean="0"/>
              <a:t/>
            </a:r>
            <a:br>
              <a:rPr lang="zh-CN" altLang="en-US" sz="3200" dirty="0" smtClean="0"/>
            </a:br>
            <a:endParaRPr lang="zh-CN" altLang="en-US" sz="3200" dirty="0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457200" y="2354407"/>
            <a:ext cx="8229600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普特英语听力：</a:t>
            </a:r>
            <a:r>
              <a:rPr lang="en-US" sz="2800" b="1" u="sng" dirty="0" smtClean="0">
                <a:hlinkClick r:id="rId2"/>
              </a:rPr>
              <a:t>http://www.putclub.com/</a:t>
            </a:r>
            <a:endParaRPr lang="zh-CN" altLang="en-US" sz="2800" b="1" dirty="0" smtClean="0"/>
          </a:p>
          <a:p>
            <a:pPr>
              <a:buNone/>
            </a:pPr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  </a:t>
            </a:r>
            <a:r>
              <a:rPr lang="zh-CN" altLang="en-US" sz="2800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被网络誉为目前国内英语听力类网站之首，资源丰富齐全。</a:t>
            </a:r>
          </a:p>
          <a:p>
            <a:pPr lvl="0"/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沪江英语网：</a:t>
            </a:r>
            <a:r>
              <a:rPr lang="en-US" sz="2800" b="1" u="sng" dirty="0" smtClean="0">
                <a:hlinkClick r:id="rId3"/>
              </a:rPr>
              <a:t>http://www.hjenglish.com/</a:t>
            </a:r>
            <a:endParaRPr lang="zh-CN" altLang="en-US" sz="2800" b="1" dirty="0" smtClean="0"/>
          </a:p>
          <a:p>
            <a:pPr>
              <a:buNone/>
            </a:pPr>
            <a:r>
              <a:rPr lang="zh-CN" altLang="en-US" sz="2800" dirty="0" smtClean="0"/>
              <a:t>    </a:t>
            </a:r>
            <a:r>
              <a:rPr lang="zh-CN" altLang="en-US" sz="2800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涵盖听说读写译各项英语技能的精品资源，内容形式多样。</a:t>
            </a:r>
            <a:endParaRPr lang="en-US" altLang="zh-CN" sz="2800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r>
              <a:rPr lang="en-US" altLang="zh-CN" sz="2800" b="1" dirty="0" err="1" smtClean="0"/>
              <a:t>EasyVOA</a:t>
            </a:r>
            <a:r>
              <a:rPr lang="zh-CN" altLang="en-US" sz="2800" b="1" dirty="0" smtClean="0"/>
              <a:t>：</a:t>
            </a:r>
            <a:r>
              <a:rPr lang="en-US" altLang="zh-CN" sz="2800" b="1" u="sng" dirty="0" smtClean="0">
                <a:solidFill>
                  <a:srgbClr val="002060"/>
                </a:solidFill>
                <a:hlinkClick r:id="rId4"/>
              </a:rPr>
              <a:t>http://www.easyvoa.com/</a:t>
            </a:r>
            <a:endParaRPr lang="en-US" altLang="zh-CN" sz="2800" b="1" u="sng" dirty="0" smtClean="0">
              <a:solidFill>
                <a:srgbClr val="002060"/>
              </a:solidFill>
              <a:hlinkClick r:id="rId3"/>
            </a:endParaRPr>
          </a:p>
          <a:p>
            <a:pPr>
              <a:buNone/>
            </a:pPr>
            <a:r>
              <a:rPr lang="en-US" altLang="zh-CN" sz="2800" b="1" dirty="0" smtClean="0"/>
              <a:t>    </a:t>
            </a:r>
            <a:r>
              <a:rPr lang="zh-CN" altLang="en-US" sz="2800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拥有美国之音的常速英语、慢速英语和相关英语教学资源。</a:t>
            </a:r>
            <a:endParaRPr lang="en-US" altLang="zh-CN" sz="2800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sz="2800" dirty="0" smtClean="0"/>
              <a:t>    </a:t>
            </a:r>
            <a:endParaRPr lang="zh-CN" altLang="en-US" sz="2800" dirty="0" smtClean="0"/>
          </a:p>
          <a:p>
            <a:endParaRPr lang="en-US" altLang="zh-CN" dirty="0" smtClean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1691334"/>
            <a:ext cx="2214578" cy="52322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听力口语</a:t>
            </a:r>
            <a:endParaRPr lang="zh-CN" altLang="en-US" sz="28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1584" y="0"/>
            <a:ext cx="84666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矩形 7"/>
          <p:cNvSpPr/>
          <p:nvPr/>
        </p:nvSpPr>
        <p:spPr>
          <a:xfrm>
            <a:off x="939285" y="2523752"/>
            <a:ext cx="3143272" cy="26120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771995" y="2787158"/>
            <a:ext cx="857256" cy="2411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333536" y="2440591"/>
            <a:ext cx="714380" cy="4520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9989"/>
            <a:ext cx="9144000" cy="616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7242" y="714364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latin typeface="隶书" pitchFamily="49" charset="-122"/>
                <a:ea typeface="隶书" pitchFamily="49" charset="-122"/>
              </a:rPr>
              <a:t>二、利用网络查找与获取英语学习资源</a:t>
            </a:r>
            <a:r>
              <a:rPr lang="zh-CN" altLang="en-US" sz="3200" dirty="0" smtClean="0"/>
              <a:t/>
            </a:r>
            <a:br>
              <a:rPr lang="zh-CN" altLang="en-US" sz="3200" dirty="0" smtClean="0"/>
            </a:br>
            <a:endParaRPr lang="zh-CN" altLang="en-US" sz="3200" dirty="0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714348" y="2497283"/>
            <a:ext cx="8229600" cy="3932113"/>
          </a:xfrm>
        </p:spPr>
        <p:txBody>
          <a:bodyPr>
            <a:normAutofit fontScale="32500" lnSpcReduction="20000"/>
          </a:bodyPr>
          <a:lstStyle/>
          <a:p>
            <a:pPr lvl="0"/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《</a:t>
            </a:r>
            <a:r>
              <a:rPr lang="zh-CN" altLang="en-US" sz="8600" b="1" dirty="0" smtClean="0">
                <a:latin typeface="隶书" pitchFamily="49" charset="-122"/>
                <a:ea typeface="隶书" pitchFamily="49" charset="-122"/>
              </a:rPr>
              <a:t>纽约时报</a:t>
            </a:r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》</a:t>
            </a:r>
            <a:r>
              <a:rPr lang="zh-CN" altLang="en-US" sz="8600" b="1" dirty="0" smtClean="0">
                <a:latin typeface="隶书" pitchFamily="49" charset="-122"/>
                <a:ea typeface="隶书" pitchFamily="49" charset="-122"/>
              </a:rPr>
              <a:t>：</a:t>
            </a:r>
            <a:r>
              <a:rPr lang="en-US" altLang="en-US" sz="8600" b="1" dirty="0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sz="8600" b="1" dirty="0" smtClean="0">
                <a:hlinkClick r:id="rId2"/>
              </a:rPr>
              <a:t>http://www.nytimes.com/</a:t>
            </a:r>
            <a:endParaRPr lang="zh-CN" altLang="en-US" sz="8600" b="1" dirty="0" smtClean="0">
              <a:hlinkClick r:id="rId3"/>
            </a:endParaRPr>
          </a:p>
          <a:p>
            <a:pPr>
              <a:buNone/>
            </a:pPr>
            <a:r>
              <a:rPr lang="zh-CN" altLang="en-US" sz="4600" b="1" dirty="0" smtClean="0">
                <a:latin typeface="隶书" pitchFamily="49" charset="-122"/>
                <a:ea typeface="隶书" pitchFamily="49" charset="-122"/>
              </a:rPr>
              <a:t>  </a:t>
            </a:r>
            <a:endParaRPr lang="zh-CN" altLang="en-US" sz="4600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 lvl="0"/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《</a:t>
            </a:r>
            <a:r>
              <a:rPr lang="zh-CN" altLang="en-US" sz="8600" b="1" dirty="0" smtClean="0">
                <a:latin typeface="隶书" pitchFamily="49" charset="-122"/>
                <a:ea typeface="隶书" pitchFamily="49" charset="-122"/>
              </a:rPr>
              <a:t>探索</a:t>
            </a:r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》</a:t>
            </a:r>
            <a:r>
              <a:rPr lang="zh-CN" altLang="en-US" sz="8600" b="1" dirty="0" smtClean="0">
                <a:latin typeface="隶书" pitchFamily="49" charset="-122"/>
                <a:ea typeface="隶书" pitchFamily="49" charset="-122"/>
              </a:rPr>
              <a:t>：</a:t>
            </a:r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sz="8600" b="1" dirty="0" smtClean="0">
                <a:hlinkClick r:id="rId4"/>
              </a:rPr>
              <a:t>http://dsc.discovery.com/</a:t>
            </a:r>
            <a:endParaRPr lang="zh-CN" altLang="en-US" sz="8600" b="1" dirty="0" smtClean="0">
              <a:hlinkClick r:id="rId2"/>
            </a:endParaRPr>
          </a:p>
          <a:p>
            <a:pPr>
              <a:buNone/>
            </a:pPr>
            <a:endParaRPr lang="en-US" altLang="zh-CN" sz="4600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《</a:t>
            </a:r>
            <a:r>
              <a:rPr lang="zh-CN" altLang="en-US" sz="8600" b="1" dirty="0" smtClean="0">
                <a:latin typeface="隶书" pitchFamily="49" charset="-122"/>
                <a:ea typeface="隶书" pitchFamily="49" charset="-122"/>
              </a:rPr>
              <a:t>时代周刊</a:t>
            </a:r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》</a:t>
            </a:r>
            <a:r>
              <a:rPr lang="zh-CN" altLang="en-US" sz="8600" b="1" dirty="0" smtClean="0">
                <a:latin typeface="隶书" pitchFamily="49" charset="-122"/>
                <a:ea typeface="隶书" pitchFamily="49" charset="-122"/>
              </a:rPr>
              <a:t>：</a:t>
            </a:r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sz="8600" b="1" dirty="0" smtClean="0">
                <a:hlinkClick r:id="rId5"/>
              </a:rPr>
              <a:t>http://www.time.com/</a:t>
            </a:r>
            <a:endParaRPr lang="en-US" altLang="zh-CN" sz="8600" b="1" dirty="0" smtClean="0">
              <a:hlinkClick r:id="rId4"/>
            </a:endParaRPr>
          </a:p>
          <a:p>
            <a:endParaRPr lang="en-US" altLang="zh-CN" sz="4600" b="1" dirty="0" smtClean="0"/>
          </a:p>
          <a:p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《</a:t>
            </a:r>
            <a:r>
              <a:rPr lang="zh-CN" altLang="en-US" sz="8600" b="1" dirty="0" smtClean="0">
                <a:latin typeface="隶书" pitchFamily="49" charset="-122"/>
                <a:ea typeface="隶书" pitchFamily="49" charset="-122"/>
              </a:rPr>
              <a:t>福布斯</a:t>
            </a:r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》</a:t>
            </a:r>
            <a:r>
              <a:rPr lang="zh-CN" altLang="en-US" sz="8600" b="1" dirty="0" smtClean="0">
                <a:latin typeface="隶书" pitchFamily="49" charset="-122"/>
                <a:ea typeface="隶书" pitchFamily="49" charset="-122"/>
              </a:rPr>
              <a:t>：</a:t>
            </a:r>
            <a:r>
              <a:rPr lang="en-US" altLang="zh-CN" sz="8600" b="1" dirty="0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sz="8600" b="1" dirty="0" smtClean="0">
                <a:hlinkClick r:id="rId6"/>
              </a:rPr>
              <a:t>http://www.forbes.com/</a:t>
            </a:r>
            <a:endParaRPr lang="en-US" altLang="zh-CN" sz="8600" b="1" dirty="0" smtClean="0">
              <a:hlinkClick r:id="rId5"/>
            </a:endParaRPr>
          </a:p>
          <a:p>
            <a:pPr>
              <a:buNone/>
            </a:pPr>
            <a:endParaRPr lang="en-US" altLang="zh-CN" sz="4600" b="1" dirty="0" smtClean="0"/>
          </a:p>
          <a:p>
            <a:r>
              <a:rPr lang="en-US" altLang="zh-CN" sz="7400" b="1" dirty="0" smtClean="0">
                <a:latin typeface="隶书" pitchFamily="49" charset="-122"/>
                <a:ea typeface="隶书" pitchFamily="49" charset="-122"/>
              </a:rPr>
              <a:t>《BBC</a:t>
            </a:r>
            <a:r>
              <a:rPr lang="zh-CN" altLang="en-US" sz="7400" b="1" dirty="0" smtClean="0">
                <a:latin typeface="隶书" pitchFamily="49" charset="-122"/>
                <a:ea typeface="隶书" pitchFamily="49" charset="-122"/>
              </a:rPr>
              <a:t>（英国广播公司）</a:t>
            </a:r>
            <a:r>
              <a:rPr lang="en-US" altLang="zh-CN" sz="7400" b="1" dirty="0" smtClean="0">
                <a:latin typeface="隶书" pitchFamily="49" charset="-122"/>
                <a:ea typeface="隶书" pitchFamily="49" charset="-122"/>
              </a:rPr>
              <a:t>》</a:t>
            </a:r>
            <a:r>
              <a:rPr lang="zh-CN" altLang="en-US" sz="7400" b="1" dirty="0" smtClean="0">
                <a:latin typeface="隶书" pitchFamily="49" charset="-122"/>
                <a:ea typeface="隶书" pitchFamily="49" charset="-122"/>
              </a:rPr>
              <a:t>：</a:t>
            </a:r>
            <a:r>
              <a:rPr lang="en-US" altLang="zh-CN" sz="7400" b="1" dirty="0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en-US" altLang="zh-CN" sz="8600" b="1" dirty="0" smtClean="0">
                <a:hlinkClick r:id="rId7"/>
              </a:rPr>
              <a:t>http://www.bbc.co.uk/</a:t>
            </a:r>
            <a:endParaRPr lang="en-US" altLang="zh-CN" sz="8600" b="1" dirty="0" smtClean="0">
              <a:hlinkClick r:id="rId6"/>
            </a:endParaRPr>
          </a:p>
          <a:p>
            <a:pPr>
              <a:buNone/>
            </a:pPr>
            <a:endParaRPr lang="en-US" altLang="zh-CN" sz="4600" b="1" dirty="0" smtClean="0"/>
          </a:p>
          <a:p>
            <a:pPr>
              <a:buNone/>
            </a:pPr>
            <a:endParaRPr lang="en-US" altLang="zh-CN" sz="2800" b="1" dirty="0" smtClean="0"/>
          </a:p>
          <a:p>
            <a:pPr>
              <a:buNone/>
            </a:pPr>
            <a:endParaRPr lang="en-US" altLang="zh-CN" sz="2800" b="1" dirty="0" smtClean="0"/>
          </a:p>
          <a:p>
            <a:pPr>
              <a:buNone/>
            </a:pPr>
            <a:r>
              <a:rPr lang="en-US" altLang="zh-CN" sz="2800" b="1" dirty="0" smtClean="0"/>
              <a:t>    </a:t>
            </a:r>
            <a:endParaRPr lang="en-US" altLang="zh-CN" sz="2800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sz="2800" dirty="0" smtClean="0"/>
              <a:t>    </a:t>
            </a:r>
            <a:endParaRPr lang="zh-CN" altLang="en-US" sz="2800" dirty="0" smtClean="0"/>
          </a:p>
          <a:p>
            <a:endParaRPr lang="en-US" altLang="zh-CN" dirty="0" smtClean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1691334"/>
            <a:ext cx="2214578" cy="52322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英语阅读</a:t>
            </a:r>
            <a:endParaRPr lang="zh-CN" altLang="en-US" sz="28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9174"/>
            <a:ext cx="9144000" cy="615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705707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电子情书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You’ve Got Mail 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2 BJ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单身日记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Bridget Jones’ Diary 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3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奔腾年代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Sea Biscuit 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4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海上钢琴师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The Legend of 1900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5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加菲猫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Garfield 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6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泰坦尼克号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Titanic 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7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肖申克的救赎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The Stepfather 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8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勇敢的心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Brave Heart 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9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当幸福来敲门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The pursuit of happiness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10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功夫熊猫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Kung Fu Panda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34367" y="786894"/>
            <a:ext cx="4857784" cy="52322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适合学习英文的电影</a:t>
            </a:r>
            <a:endParaRPr lang="zh-CN" altLang="en-US" sz="28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705707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11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美女与野兽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Beauty and the Beast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12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暮光之城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Twilight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13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冰河世纪系列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Ace Age Series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14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风雨哈佛路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Homeless to Harvard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15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穿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PRADA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的恶魔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The devil wears Prada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16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牛仔裤的夏天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The Sisterhood of the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                Traveling Pants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17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姐姐的守护者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Sister’s Keeper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18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情归巴黎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Sabrina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19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西雅图夜未眠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Sleepless in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20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傲慢与偏见 </a:t>
            </a: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Pride and Prejudice</a:t>
            </a:r>
            <a:endParaRPr lang="zh-CN" altLang="en-US" b="1" dirty="0" smtClean="0">
              <a:solidFill>
                <a:schemeClr val="accent1"/>
              </a:solidFill>
              <a:latin typeface="隶书" pitchFamily="49" charset="-122"/>
              <a:ea typeface="隶书" pitchFamily="49" charset="-122"/>
            </a:endParaRPr>
          </a:p>
          <a:p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34367" y="786894"/>
            <a:ext cx="4857784" cy="52322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适合学习英文的电影</a:t>
            </a:r>
            <a:endParaRPr lang="zh-CN" altLang="en-US" sz="28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34367" y="786894"/>
            <a:ext cx="4857784" cy="52322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适合学习英文的电视剧</a:t>
            </a:r>
            <a:endParaRPr lang="zh-CN" altLang="en-US" sz="28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457200" y="1705707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Friends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老友记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2 Everybody Loves Raymond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人人都爱雷蒙德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3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lost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迷失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4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Desperate Housewives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绝望的主妇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5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Prison Break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越狱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6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C.S.I.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犯罪现场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7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Growing Pains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成长的烦恼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8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House MD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豪斯医生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9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Grey’s Anatomy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实习医生格蕾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     10 </a:t>
            </a:r>
            <a:r>
              <a:rPr lang="en-US" altLang="zh-CN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Ugly Betty </a:t>
            </a:r>
            <a:r>
              <a:rPr lang="zh-CN" altLang="en-US" b="1" dirty="0" smtClean="0">
                <a:solidFill>
                  <a:schemeClr val="accent1"/>
                </a:solidFill>
                <a:latin typeface="隶书" pitchFamily="49" charset="-122"/>
                <a:ea typeface="隶书" pitchFamily="49" charset="-122"/>
              </a:rPr>
              <a:t>丑女贝蒂</a:t>
            </a: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14480" y="2714620"/>
            <a:ext cx="564360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Thank You</a:t>
            </a:r>
            <a:endParaRPr lang="zh-CN" altLang="en-US" sz="6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583" y="500042"/>
            <a:ext cx="9165583" cy="562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85720" y="785794"/>
            <a:ext cx="78581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4282" y="3143248"/>
            <a:ext cx="2286016" cy="2634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583" y="500042"/>
            <a:ext cx="9165583" cy="562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4572008"/>
            <a:ext cx="321467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" y="304800"/>
            <a:ext cx="874395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190836" y="5620132"/>
            <a:ext cx="8214610" cy="8572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201" y="0"/>
            <a:ext cx="8439179" cy="682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857356" y="428604"/>
            <a:ext cx="5357850" cy="52322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查找</a:t>
            </a:r>
            <a:r>
              <a:rPr lang="en-US" altLang="zh-CN" sz="2800" b="1" dirty="0" smtClean="0">
                <a:latin typeface="隶书" pitchFamily="49" charset="-122"/>
                <a:ea typeface="隶书" pitchFamily="49" charset="-122"/>
              </a:rPr>
              <a:t>《</a:t>
            </a:r>
            <a:r>
              <a:rPr lang="zh-CN" altLang="en-US" sz="2800" b="1" dirty="0" smtClean="0">
                <a:latin typeface="隶书" pitchFamily="49" charset="-122"/>
                <a:ea typeface="隶书" pitchFamily="49" charset="-122"/>
              </a:rPr>
              <a:t>新概念英语听力宝典</a:t>
            </a:r>
            <a:r>
              <a:rPr lang="en-US" altLang="zh-CN" sz="2800" b="1" dirty="0" smtClean="0">
                <a:latin typeface="隶书" pitchFamily="49" charset="-122"/>
                <a:ea typeface="隶书" pitchFamily="49" charset="-122"/>
              </a:rPr>
              <a:t>》</a:t>
            </a:r>
            <a:endParaRPr lang="zh-CN" altLang="en-US" sz="28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0"/>
            <a:ext cx="86487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845501" y="2523751"/>
            <a:ext cx="4000528" cy="3220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178937" y="2452314"/>
            <a:ext cx="857256" cy="4286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000108"/>
            <a:ext cx="918902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142844" y="4035673"/>
            <a:ext cx="2000264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0db52faddbb7381a4b36d6c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620" y="2428868"/>
            <a:ext cx="3528570" cy="3881428"/>
          </a:xfrm>
          <a:prstGeom prst="rect">
            <a:avLst/>
          </a:prstGeom>
        </p:spPr>
      </p:pic>
      <p:sp>
        <p:nvSpPr>
          <p:cNvPr id="8" name="云形标注 7"/>
          <p:cNvSpPr/>
          <p:nvPr/>
        </p:nvSpPr>
        <p:spPr>
          <a:xfrm>
            <a:off x="3214678" y="928670"/>
            <a:ext cx="4786346" cy="2286016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英语，让我又爱又恨，又不得不学！</a:t>
            </a:r>
            <a:endParaRPr lang="zh-CN" altLang="en-US" sz="2400" b="1" dirty="0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4860"/>
            <a:ext cx="9096885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690902" y="3048364"/>
            <a:ext cx="2714644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标注 3"/>
          <p:cNvSpPr/>
          <p:nvPr/>
        </p:nvSpPr>
        <p:spPr>
          <a:xfrm>
            <a:off x="928662" y="1357298"/>
            <a:ext cx="5357850" cy="1428760"/>
          </a:xfrm>
          <a:prstGeom prst="wedgeRectCallout">
            <a:avLst/>
          </a:prstGeo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有随书光盘的图书，</a:t>
            </a:r>
            <a:endParaRPr lang="en-US" altLang="zh-CN" sz="2400" b="1" dirty="0" smtClean="0">
              <a:latin typeface="隶书" pitchFamily="49" charset="-122"/>
              <a:ea typeface="隶书" pitchFamily="49" charset="-122"/>
            </a:endParaRPr>
          </a:p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会有随书光盘的下载链接。</a:t>
            </a:r>
            <a:endParaRPr lang="en-US" altLang="zh-CN" sz="2400" b="1" dirty="0" smtClean="0">
              <a:latin typeface="隶书" pitchFamily="49" charset="-122"/>
              <a:ea typeface="隶书" pitchFamily="49" charset="-122"/>
            </a:endParaRPr>
          </a:p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使用随书光盘需先下载安装客户端。</a:t>
            </a:r>
            <a:endParaRPr lang="zh-CN" altLang="en-US" sz="24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畅想之星</a:t>
            </a:r>
            <a:r>
              <a:rPr lang="en-US" altLang="zh-CN" b="1" dirty="0" smtClean="0">
                <a:latin typeface="隶书" pitchFamily="49" charset="-122"/>
                <a:ea typeface="隶书" pitchFamily="49" charset="-122"/>
              </a:rPr>
              <a:t>——</a:t>
            </a:r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随书光盘</a:t>
            </a:r>
            <a:endParaRPr lang="zh-CN" altLang="en-US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485804" y="1643050"/>
            <a:ext cx="8229600" cy="3214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畅想之星随书光盘管理系统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（本地版，光盘与馆藏图书相对应）</a:t>
            </a: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32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畅想之星随书光盘云服务中心</a:t>
            </a:r>
            <a:endParaRPr lang="en-US" altLang="zh-CN" sz="3200" b="1" dirty="0" smtClean="0">
              <a:solidFill>
                <a:schemeClr val="tx2"/>
              </a:solidFill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 smtClean="0">
                <a:solidFill>
                  <a:schemeClr val="accent1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（网络版，光盘比本地版更丰富）</a:t>
            </a:r>
            <a:endParaRPr lang="en-US" altLang="zh-CN" sz="2800" b="1" dirty="0" smtClean="0">
              <a:solidFill>
                <a:schemeClr val="accent1"/>
              </a:solidFill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00100" y="4834606"/>
            <a:ext cx="7286676" cy="52322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注意：使用畅想之星需要先下载安装客户端</a:t>
            </a:r>
            <a:endParaRPr lang="zh-CN" altLang="en-US" sz="2800" b="1" dirty="0">
              <a:solidFill>
                <a:srgbClr val="C00000"/>
              </a:solidFill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319"/>
            <a:ext cx="9125874" cy="59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203790" y="1963927"/>
            <a:ext cx="1143009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4" y="439755"/>
            <a:ext cx="9134066" cy="5889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51" y="384000"/>
            <a:ext cx="9144000" cy="607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406558" y="3308426"/>
            <a:ext cx="6215106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57224" y="3270441"/>
            <a:ext cx="1428760" cy="400110"/>
          </a:xfrm>
          <a:prstGeom prst="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本地版</a:t>
            </a:r>
            <a:endParaRPr lang="zh-CN" altLang="en-US" sz="20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06558" y="3806507"/>
            <a:ext cx="6215106" cy="3971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57224" y="3779673"/>
            <a:ext cx="1428760" cy="400110"/>
          </a:xfrm>
          <a:prstGeom prst="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网络版</a:t>
            </a:r>
            <a:endParaRPr lang="zh-CN" altLang="en-US" sz="20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51" y="384000"/>
            <a:ext cx="9144000" cy="607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矩形 5"/>
          <p:cNvSpPr/>
          <p:nvPr/>
        </p:nvSpPr>
        <p:spPr>
          <a:xfrm>
            <a:off x="4786314" y="3806507"/>
            <a:ext cx="857256" cy="3971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57224" y="3779673"/>
            <a:ext cx="1428760" cy="400110"/>
          </a:xfrm>
          <a:prstGeom prst="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网络版</a:t>
            </a:r>
            <a:endParaRPr lang="zh-CN" altLang="en-US" sz="20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2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500297" y="1500174"/>
            <a:ext cx="857257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400071" y="1142984"/>
            <a:ext cx="2500330" cy="400110"/>
          </a:xfrm>
          <a:prstGeom prst="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下载安装客户端</a:t>
            </a:r>
            <a:endParaRPr lang="zh-CN" altLang="en-US" sz="20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32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109391" y="2763756"/>
            <a:ext cx="3786214" cy="22860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2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9148"/>
            <a:ext cx="9144000" cy="642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85786" y="1846213"/>
            <a:ext cx="3571900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000760" y="1830530"/>
            <a:ext cx="857256" cy="4286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培训内容</a:t>
            </a:r>
            <a:endParaRPr lang="zh-CN" altLang="en-US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/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solidFill>
                  <a:schemeClr val="tx2"/>
                </a:solidFill>
                <a:latin typeface="隶书" pitchFamily="49" charset="-122"/>
                <a:ea typeface="隶书" pitchFamily="49" charset="-122"/>
              </a:rPr>
              <a:t>一、利用图书馆查找与获取英语学习资源</a:t>
            </a:r>
            <a:endParaRPr lang="en-US" altLang="zh-CN" b="1" dirty="0" smtClean="0">
              <a:solidFill>
                <a:schemeClr val="tx2"/>
              </a:solidFill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 smtClean="0">
                <a:solidFill>
                  <a:schemeClr val="tx2"/>
                </a:solidFill>
                <a:latin typeface="隶书" pitchFamily="49" charset="-122"/>
                <a:ea typeface="隶书" pitchFamily="49" charset="-122"/>
              </a:rPr>
              <a:t>二、利用网络查找与获取英语学习资源</a:t>
            </a:r>
            <a:endParaRPr lang="zh-CN" altLang="en-US" b="1" dirty="0">
              <a:solidFill>
                <a:schemeClr val="tx2"/>
              </a:solidFill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8306"/>
            <a:ext cx="9144000" cy="666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1928794" y="3786190"/>
            <a:ext cx="1428760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14"/>
            <a:ext cx="9144000" cy="669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285984" y="1500174"/>
            <a:ext cx="4929222" cy="33575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51" y="384000"/>
            <a:ext cx="9144000" cy="607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矩形 5"/>
          <p:cNvSpPr/>
          <p:nvPr/>
        </p:nvSpPr>
        <p:spPr>
          <a:xfrm>
            <a:off x="4786314" y="3321293"/>
            <a:ext cx="857256" cy="3971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357290" y="3286124"/>
            <a:ext cx="3214710" cy="707886"/>
          </a:xfrm>
          <a:prstGeom prst="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本地版</a:t>
            </a:r>
            <a:endParaRPr lang="en-US" altLang="zh-CN" sz="2000" b="1" dirty="0" smtClean="0">
              <a:latin typeface="隶书" pitchFamily="49" charset="-122"/>
              <a:ea typeface="隶书" pitchFamily="49" charset="-122"/>
            </a:endParaRPr>
          </a:p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可进行光盘请求</a:t>
            </a:r>
            <a:endParaRPr lang="zh-CN" altLang="en-US" sz="20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271463"/>
            <a:ext cx="8477250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667720" y="1142984"/>
            <a:ext cx="857257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567494" y="785794"/>
            <a:ext cx="4147778" cy="707886"/>
          </a:xfrm>
          <a:prstGeom prst="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未找到的随书光盘，</a:t>
            </a:r>
            <a:endParaRPr lang="en-US" altLang="zh-CN" sz="2000" b="1" dirty="0" smtClean="0">
              <a:latin typeface="隶书" pitchFamily="49" charset="-122"/>
              <a:ea typeface="隶书" pitchFamily="49" charset="-122"/>
            </a:endParaRPr>
          </a:p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可点击此处进行光盘请求</a:t>
            </a:r>
            <a:endParaRPr lang="zh-CN" altLang="en-US" sz="20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785813"/>
            <a:ext cx="85725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超星电子图书</a:t>
            </a:r>
            <a:r>
              <a:rPr lang="en-US" altLang="zh-CN" b="1" dirty="0" smtClean="0">
                <a:latin typeface="隶书" pitchFamily="49" charset="-122"/>
                <a:ea typeface="隶书" pitchFamily="49" charset="-122"/>
              </a:rPr>
              <a:t>——</a:t>
            </a:r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电子图书</a:t>
            </a:r>
            <a:endParaRPr lang="zh-CN" altLang="en-US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485804" y="1643050"/>
            <a:ext cx="8229600" cy="3214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32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超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星电子图书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</p:txBody>
      </p:sp>
      <p:sp>
        <p:nvSpPr>
          <p:cNvPr id="8" name="左大括号 7"/>
          <p:cNvSpPr/>
          <p:nvPr/>
        </p:nvSpPr>
        <p:spPr>
          <a:xfrm>
            <a:off x="3428992" y="2428868"/>
            <a:ext cx="142876" cy="1485904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632155" y="2203403"/>
            <a:ext cx="1857388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本地链接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32155" y="3676767"/>
            <a:ext cx="1857388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远程链接</a:t>
            </a:r>
            <a:endParaRPr lang="zh-CN" altLang="en-US" sz="24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4834606"/>
            <a:ext cx="8001056" cy="52322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注意：阅读超星电子图书需要先下载安装阅读器</a:t>
            </a:r>
            <a:endParaRPr lang="zh-CN" altLang="en-US" sz="2800" b="1" dirty="0">
              <a:solidFill>
                <a:srgbClr val="C00000"/>
              </a:solidFill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319"/>
            <a:ext cx="9125874" cy="59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203790" y="1963927"/>
            <a:ext cx="1143009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029" y="71414"/>
            <a:ext cx="8501090" cy="668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428860" y="1857364"/>
            <a:ext cx="6215106" cy="6429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029" y="71414"/>
            <a:ext cx="8501090" cy="668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4572000" y="2143116"/>
            <a:ext cx="857256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88891"/>
            <a:ext cx="9143999" cy="585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3071802" y="1357298"/>
            <a:ext cx="1143008" cy="4286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6248" y="1071546"/>
            <a:ext cx="2500330" cy="400110"/>
          </a:xfrm>
          <a:prstGeom prst="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下载安装阅读器</a:t>
            </a:r>
            <a:endParaRPr lang="zh-CN" altLang="en-US" sz="20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7242" y="714364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latin typeface="隶书" pitchFamily="49" charset="-122"/>
                <a:ea typeface="隶书" pitchFamily="49" charset="-122"/>
              </a:rPr>
              <a:t>一、利用图书馆查找与获取英语学习资源</a:t>
            </a:r>
            <a:r>
              <a:rPr lang="zh-CN" altLang="en-US" sz="3200" dirty="0" smtClean="0"/>
              <a:t/>
            </a:r>
            <a:br>
              <a:rPr lang="zh-CN" altLang="en-US" sz="3200" dirty="0" smtClean="0"/>
            </a:br>
            <a:endParaRPr lang="zh-CN" alt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714480" y="1811572"/>
            <a:ext cx="5357850" cy="46080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latin typeface="隶书" pitchFamily="49" charset="-122"/>
                <a:ea typeface="隶书" pitchFamily="49" charset="-122"/>
              </a:rPr>
              <a:t>OPAC——</a:t>
            </a:r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馆藏纸质图书</a:t>
            </a:r>
            <a:endParaRPr lang="zh-CN" altLang="en-US" sz="24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480" y="2454514"/>
            <a:ext cx="5357850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畅想之星</a:t>
            </a:r>
            <a:r>
              <a:rPr lang="en-US" altLang="zh-CN" sz="2400" b="1" dirty="0" smtClean="0">
                <a:latin typeface="隶书" pitchFamily="49" charset="-122"/>
                <a:ea typeface="隶书" pitchFamily="49" charset="-122"/>
              </a:rPr>
              <a:t>——</a:t>
            </a:r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随书光盘</a:t>
            </a:r>
            <a:endParaRPr lang="zh-CN" altLang="en-US" sz="24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4480" y="3097456"/>
            <a:ext cx="5357850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超星电子图书</a:t>
            </a:r>
            <a:r>
              <a:rPr lang="en-US" altLang="zh-CN" sz="2400" b="1" dirty="0" smtClean="0">
                <a:latin typeface="隶书" pitchFamily="49" charset="-122"/>
                <a:ea typeface="隶书" pitchFamily="49" charset="-122"/>
              </a:rPr>
              <a:t>——</a:t>
            </a:r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电子图书</a:t>
            </a:r>
            <a:endParaRPr lang="zh-CN" altLang="en-US" sz="24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0" y="3740398"/>
            <a:ext cx="5357850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维普考试资源系统</a:t>
            </a:r>
            <a:r>
              <a:rPr lang="en-US" altLang="zh-CN" sz="2400" b="1" dirty="0" smtClean="0">
                <a:latin typeface="隶书" pitchFamily="49" charset="-122"/>
                <a:ea typeface="隶书" pitchFamily="49" charset="-122"/>
              </a:rPr>
              <a:t>——</a:t>
            </a:r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英语试题</a:t>
            </a:r>
            <a:endParaRPr lang="zh-CN" altLang="en-US" sz="24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4480" y="4383340"/>
            <a:ext cx="5357850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新东方多媒体学习库</a:t>
            </a:r>
            <a:endParaRPr lang="zh-CN" altLang="en-US" sz="24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1" name="左中括号 10"/>
          <p:cNvSpPr/>
          <p:nvPr/>
        </p:nvSpPr>
        <p:spPr>
          <a:xfrm>
            <a:off x="1414805" y="2119670"/>
            <a:ext cx="71438" cy="3857652"/>
          </a:xfrm>
          <a:prstGeom prst="leftBracket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714480" y="5041237"/>
            <a:ext cx="5357850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 smtClean="0">
                <a:latin typeface="隶书" pitchFamily="49" charset="-122"/>
                <a:ea typeface="隶书" pitchFamily="49" charset="-122"/>
              </a:rPr>
              <a:t>iLearning</a:t>
            </a:r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外语自主学习资源库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4480" y="5669224"/>
            <a:ext cx="5357850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博看期刊数据库</a:t>
            </a:r>
            <a:endParaRPr lang="zh-CN" altLang="en-US" sz="24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890"/>
            <a:ext cx="9144000" cy="589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643174" y="2786058"/>
            <a:ext cx="3286148" cy="17145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88891"/>
            <a:ext cx="9143999" cy="585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33487" y="2071678"/>
            <a:ext cx="5500726" cy="78581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88891"/>
            <a:ext cx="9143999" cy="585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500958" y="2902100"/>
            <a:ext cx="1500198" cy="35272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88891"/>
            <a:ext cx="9143999" cy="585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500958" y="4643446"/>
            <a:ext cx="1500198" cy="2143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7899"/>
            <a:ext cx="9144000" cy="6059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5754" y="2187720"/>
            <a:ext cx="1587287" cy="35272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5437"/>
            <a:ext cx="9144000" cy="601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5754" y="2500306"/>
            <a:ext cx="1587287" cy="25717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5437"/>
            <a:ext cx="9144000" cy="601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14349" y="4286256"/>
            <a:ext cx="357190" cy="2143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032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3319569" y="3429000"/>
            <a:ext cx="3000396" cy="6429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032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3319569" y="3714752"/>
            <a:ext cx="752365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285860"/>
            <a:ext cx="9144032" cy="462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28596" y="428604"/>
            <a:ext cx="1857388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002060"/>
                </a:solidFill>
                <a:latin typeface="隶书" pitchFamily="49" charset="-122"/>
                <a:ea typeface="隶书" pitchFamily="49" charset="-122"/>
              </a:rPr>
              <a:t>网页阅读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/>
          </a:p>
          <a:p>
            <a:r>
              <a:rPr lang="zh-CN" altLang="en-US" b="1" dirty="0" smtClean="0">
                <a:solidFill>
                  <a:schemeClr val="tx2"/>
                </a:solidFill>
                <a:latin typeface="隶书" pitchFamily="49" charset="-122"/>
                <a:ea typeface="隶书" pitchFamily="49" charset="-122"/>
              </a:rPr>
              <a:t>图书馆网址：</a:t>
            </a:r>
            <a:r>
              <a:rPr lang="en-US" altLang="zh-CN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tsg.jlmpc.cn</a:t>
            </a:r>
            <a:endParaRPr lang="zh-CN" altLang="en-US" b="1" dirty="0">
              <a:solidFill>
                <a:schemeClr val="tx2"/>
              </a:solidFill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N" b="1" dirty="0" smtClean="0">
                <a:latin typeface="隶书" pitchFamily="49" charset="-122"/>
                <a:ea typeface="隶书" pitchFamily="49" charset="-122"/>
              </a:rPr>
              <a:t>OPAC——</a:t>
            </a:r>
            <a:r>
              <a:rPr lang="zh-CN" altLang="en-US" b="1" dirty="0" smtClean="0">
                <a:latin typeface="隶书" pitchFamily="49" charset="-122"/>
                <a:ea typeface="隶书" pitchFamily="49" charset="-122"/>
              </a:rPr>
              <a:t>馆藏纸质图书</a:t>
            </a:r>
            <a:endParaRPr lang="zh-CN" altLang="en-US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032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4049632" y="3703601"/>
            <a:ext cx="752365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1" y="821650"/>
            <a:ext cx="9144000" cy="539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28596" y="214290"/>
            <a:ext cx="2643206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002060"/>
                </a:solidFill>
                <a:latin typeface="隶书" pitchFamily="49" charset="-122"/>
                <a:ea typeface="隶书" pitchFamily="49" charset="-122"/>
              </a:rPr>
              <a:t>阅读器阅读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70" y="500041"/>
            <a:ext cx="9215470" cy="575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14282" y="642918"/>
            <a:ext cx="1357322" cy="27146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70" y="500041"/>
            <a:ext cx="9215470" cy="575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90252" y="2131965"/>
            <a:ext cx="1143008" cy="2143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785918" y="2000240"/>
            <a:ext cx="2500330" cy="400110"/>
          </a:xfrm>
          <a:prstGeom prst="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下载图书到电脑</a:t>
            </a:r>
            <a:endParaRPr lang="zh-CN" altLang="en-US" sz="20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1285852" y="714356"/>
            <a:ext cx="1071570" cy="10001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1424196" y="1000108"/>
            <a:ext cx="861788" cy="2143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357422" y="1285860"/>
            <a:ext cx="3714776" cy="707886"/>
          </a:xfrm>
          <a:prstGeom prst="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新用户注册</a:t>
            </a:r>
            <a:endParaRPr lang="en-US" altLang="zh-CN" sz="2000" b="1" dirty="0" smtClean="0">
              <a:latin typeface="隶书" pitchFamily="49" charset="-122"/>
              <a:ea typeface="隶书" pitchFamily="49" charset="-122"/>
            </a:endParaRPr>
          </a:p>
          <a:p>
            <a:pPr algn="ctr"/>
            <a:r>
              <a:rPr lang="zh-CN" altLang="en-US" sz="2000" b="1" dirty="0" smtClean="0">
                <a:latin typeface="隶书" pitchFamily="49" charset="-122"/>
                <a:ea typeface="隶书" pitchFamily="49" charset="-122"/>
              </a:rPr>
              <a:t>登录后再下载图书可拷贝</a:t>
            </a:r>
            <a:endParaRPr lang="zh-CN" altLang="en-US" sz="20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b="1" dirty="0" smtClean="0">
                <a:latin typeface="隶书" pitchFamily="49" charset="-122"/>
                <a:ea typeface="隶书" pitchFamily="49" charset="-122"/>
              </a:rPr>
              <a:t>维普考试资源系统</a:t>
            </a:r>
            <a:r>
              <a:rPr lang="en-US" altLang="zh-CN" sz="3600" b="1" dirty="0" smtClean="0">
                <a:latin typeface="隶书" pitchFamily="49" charset="-122"/>
                <a:ea typeface="隶书" pitchFamily="49" charset="-122"/>
              </a:rPr>
              <a:t>——</a:t>
            </a:r>
            <a:r>
              <a:rPr lang="zh-CN" altLang="en-US" sz="3600" b="1" dirty="0" smtClean="0">
                <a:latin typeface="隶书" pitchFamily="49" charset="-122"/>
                <a:ea typeface="隶书" pitchFamily="49" charset="-122"/>
              </a:rPr>
              <a:t>英语试题</a:t>
            </a:r>
            <a:endParaRPr lang="zh-CN" altLang="en-US" sz="36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485804" y="1643050"/>
            <a:ext cx="8229600" cy="3214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endParaRPr lang="en-US" altLang="zh-CN" sz="3200" dirty="0" smtClean="0"/>
          </a:p>
          <a:p>
            <a:pPr marL="342900" indent="-342900">
              <a:spcBef>
                <a:spcPct val="20000"/>
              </a:spcBef>
              <a:defRPr/>
            </a:pPr>
            <a:r>
              <a:rPr lang="en-US" altLang="zh-CN" sz="32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            </a:t>
            </a:r>
            <a:r>
              <a:rPr lang="zh-CN" altLang="en-US" sz="32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维普考试资源系统涵盖了英语、计算机、公务员、司法、经济、考研、工程、职业资格、医学等领域的数百个细分考试科目。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319"/>
            <a:ext cx="9125874" cy="59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203790" y="1963927"/>
            <a:ext cx="1143009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51" y="384000"/>
            <a:ext cx="9144000" cy="607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786050" y="3000372"/>
            <a:ext cx="5715040" cy="4063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3"/>
            <a:ext cx="9144000" cy="588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3143240" y="1714488"/>
            <a:ext cx="714380" cy="3348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25874" cy="59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90924" y="5538071"/>
            <a:ext cx="1301535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6015"/>
            <a:ext cx="9144000" cy="612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428860" y="5857892"/>
            <a:ext cx="1643074" cy="3348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61" y="0"/>
            <a:ext cx="9001156" cy="685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587" y="377836"/>
            <a:ext cx="9144000" cy="598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286644" y="3214686"/>
            <a:ext cx="1643074" cy="3348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51" y="808096"/>
            <a:ext cx="917149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84229" y="2643182"/>
            <a:ext cx="1643074" cy="6429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20963"/>
            <a:ext cx="9139879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782664"/>
            <a:ext cx="9143999" cy="487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>
            <a:hlinkClick r:id="rId3" action="ppaction://hlinkfile"/>
          </p:cNvPr>
          <p:cNvSpPr/>
          <p:nvPr/>
        </p:nvSpPr>
        <p:spPr>
          <a:xfrm>
            <a:off x="1714480" y="1643050"/>
            <a:ext cx="1643074" cy="3348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66019" cy="489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>
            <a:hlinkClick r:id="rId3" action="ppaction://hlinkfile"/>
          </p:cNvPr>
          <p:cNvSpPr/>
          <p:nvPr/>
        </p:nvSpPr>
        <p:spPr>
          <a:xfrm>
            <a:off x="1928794" y="1142984"/>
            <a:ext cx="571504" cy="4572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hlinkClick r:id="rId3" action="ppaction://hlinkfile"/>
          </p:cNvPr>
          <p:cNvSpPr/>
          <p:nvPr/>
        </p:nvSpPr>
        <p:spPr>
          <a:xfrm>
            <a:off x="0" y="3643314"/>
            <a:ext cx="642910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491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857232"/>
            <a:ext cx="914634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>
            <a:hlinkClick r:id="rId3" action="ppaction://hlinkfile"/>
          </p:cNvPr>
          <p:cNvSpPr/>
          <p:nvPr/>
        </p:nvSpPr>
        <p:spPr>
          <a:xfrm>
            <a:off x="1083261" y="4381140"/>
            <a:ext cx="583227" cy="3348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93501"/>
            <a:ext cx="9145454" cy="495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>
            <a:hlinkClick r:id="rId3" action="ppaction://hlinkfile"/>
          </p:cNvPr>
          <p:cNvSpPr/>
          <p:nvPr/>
        </p:nvSpPr>
        <p:spPr>
          <a:xfrm>
            <a:off x="1714480" y="3500438"/>
            <a:ext cx="3143272" cy="150019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201" y="0"/>
            <a:ext cx="8439179" cy="682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93501"/>
            <a:ext cx="9145454" cy="495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>
            <a:hlinkClick r:id="rId3" action="ppaction://hlinkfile"/>
          </p:cNvPr>
          <p:cNvSpPr/>
          <p:nvPr/>
        </p:nvSpPr>
        <p:spPr>
          <a:xfrm>
            <a:off x="1857356" y="4357694"/>
            <a:ext cx="1000132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09062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>
            <a:hlinkClick r:id="rId3" action="ppaction://hlinkfile"/>
          </p:cNvPr>
          <p:cNvSpPr/>
          <p:nvPr/>
        </p:nvSpPr>
        <p:spPr>
          <a:xfrm>
            <a:off x="3000364" y="2071678"/>
            <a:ext cx="3143272" cy="20717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928670"/>
            <a:ext cx="913495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28596" y="428604"/>
            <a:ext cx="4143404" cy="461665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隶书" pitchFamily="49" charset="-122"/>
                <a:ea typeface="隶书" pitchFamily="49" charset="-122"/>
              </a:rPr>
              <a:t>下载网页格式的试题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隶书" pitchFamily="49" charset="-122"/>
                <a:ea typeface="隶书" pitchFamily="49" charset="-122"/>
                <a:cs typeface="+mj-cs"/>
              </a:rPr>
              <a:t>新东方多媒体学习库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隶书" pitchFamily="49" charset="-122"/>
                <a:ea typeface="隶书" pitchFamily="49" charset="-122"/>
                <a:cs typeface="+mj-cs"/>
              </a:rPr>
              <a:t>——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隶书" pitchFamily="49" charset="-122"/>
                <a:ea typeface="隶书" pitchFamily="49" charset="-122"/>
                <a:cs typeface="+mj-cs"/>
              </a:rPr>
              <a:t>网络课程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隶书" pitchFamily="49" charset="-122"/>
              <a:ea typeface="隶书" pitchFamily="49" charset="-122"/>
              <a:cs typeface="+mj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14414" y="2000240"/>
            <a:ext cx="72866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        利用新东方多媒体学习库可学习大学英语四级、大学英语六级和考研英语的全部课程内容，且可使用新东方在线提供的各种增值服务，如电子教材下载、论坛、博客、考试大厅、作文批改和免费课堂等。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319"/>
            <a:ext cx="9125874" cy="59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203790" y="1963927"/>
            <a:ext cx="1143009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8" y="147638"/>
            <a:ext cx="8924925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500298" y="5786454"/>
            <a:ext cx="6000792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357158" y="1107815"/>
            <a:ext cx="828680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3417269" y="70338"/>
            <a:ext cx="78581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标注 3"/>
          <p:cNvSpPr/>
          <p:nvPr/>
        </p:nvSpPr>
        <p:spPr>
          <a:xfrm>
            <a:off x="3571868" y="642918"/>
            <a:ext cx="5000660" cy="1714512"/>
          </a:xfrm>
          <a:prstGeom prst="wedgeRoundRectCallout">
            <a:avLst>
              <a:gd name="adj1" fmla="val -45652"/>
              <a:gd name="adj2" fmla="val -62454"/>
              <a:gd name="adj3" fmla="val 16667"/>
            </a:avLst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000" b="1" dirty="0" smtClean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    用个人帐号登录后，可记录个人学习进度和学习成绩、使用学习笔记和下载讲义等。</a:t>
            </a:r>
            <a:endParaRPr lang="en-US" altLang="zh-CN" sz="2000" b="1" dirty="0" smtClean="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000" b="1" dirty="0" smtClean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在校园网内注册后，可在校园网外用注册的帐号使用该数据库。</a:t>
            </a:r>
            <a:endParaRPr lang="zh-CN" altLang="en-US" sz="2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1285852" y="1107815"/>
            <a:ext cx="78581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046" y="1076"/>
            <a:ext cx="8674997" cy="6833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000232" y="2869219"/>
            <a:ext cx="3286148" cy="4286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880" y="0"/>
            <a:ext cx="8582025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85786" y="2369153"/>
            <a:ext cx="1285884" cy="21431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046" y="1076"/>
            <a:ext cx="8674997" cy="6833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8084185" y="4381140"/>
            <a:ext cx="785818" cy="4286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23963"/>
            <a:ext cx="91821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8501090" y="2500306"/>
            <a:ext cx="642910" cy="4286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19564"/>
            <a:ext cx="9144000" cy="3756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23963"/>
            <a:ext cx="91821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7204583" y="2953480"/>
            <a:ext cx="785818" cy="4286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3469"/>
            <a:ext cx="9163050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048224" y="1107815"/>
            <a:ext cx="78581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762" y="0"/>
            <a:ext cx="8674687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786050" y="1107815"/>
            <a:ext cx="78581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176" y="0"/>
            <a:ext cx="87176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3524976" y="1107815"/>
            <a:ext cx="78581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38" y="0"/>
            <a:ext cx="8620125" cy="695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1785918" y="2428868"/>
            <a:ext cx="1285884" cy="105984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868" y="0"/>
            <a:ext cx="87061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07" y="0"/>
            <a:ext cx="89456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4286248" y="1107815"/>
            <a:ext cx="78581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825" y="0"/>
            <a:ext cx="87548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012351" y="1107815"/>
            <a:ext cx="78581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077" y="0"/>
            <a:ext cx="86946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5751277" y="1107815"/>
            <a:ext cx="785818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802" y="0"/>
            <a:ext cx="88303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766" y="0"/>
            <a:ext cx="88953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35" y="119406"/>
            <a:ext cx="8429652" cy="66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6715140" y="1107815"/>
            <a:ext cx="1000132" cy="3571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演示文稿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演示文稿1</Template>
  <TotalTime>812</TotalTime>
  <Words>1065</Words>
  <Application>Microsoft Office PowerPoint</Application>
  <PresentationFormat>全屏显示(4:3)</PresentationFormat>
  <Paragraphs>127</Paragraphs>
  <Slides>136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136</vt:i4>
      </vt:variant>
    </vt:vector>
  </HeadingPairs>
  <TitlesOfParts>
    <vt:vector size="137" baseType="lpstr">
      <vt:lpstr>演示文稿1</vt:lpstr>
      <vt:lpstr>如何查找与获取英语学习资源</vt:lpstr>
      <vt:lpstr>幻灯片 2</vt:lpstr>
      <vt:lpstr>培训内容</vt:lpstr>
      <vt:lpstr>一、利用图书馆查找与获取英语学习资源 </vt:lpstr>
      <vt:lpstr>OPAC——馆藏纸质图书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畅想之星——随书光盘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超星电子图书——电子图书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维普考试资源系统——英语试题</vt:lpstr>
      <vt:lpstr>幻灯片 57</vt:lpstr>
      <vt:lpstr>幻灯片 58</vt:lpstr>
      <vt:lpstr>幻灯片 59</vt:lpstr>
      <vt:lpstr>幻灯片 60</vt:lpstr>
      <vt:lpstr>幻灯片 61</vt:lpstr>
      <vt:lpstr>幻灯片 62</vt:lpstr>
      <vt:lpstr>幻灯片 63</vt:lpstr>
      <vt:lpstr>幻灯片 64</vt:lpstr>
      <vt:lpstr>幻灯片 65</vt:lpstr>
      <vt:lpstr>幻灯片 66</vt:lpstr>
      <vt:lpstr>幻灯片 67</vt:lpstr>
      <vt:lpstr>幻灯片 68</vt:lpstr>
      <vt:lpstr>幻灯片 69</vt:lpstr>
      <vt:lpstr>幻灯片 70</vt:lpstr>
      <vt:lpstr>幻灯片 71</vt:lpstr>
      <vt:lpstr>幻灯片 72</vt:lpstr>
      <vt:lpstr>幻灯片 73</vt:lpstr>
      <vt:lpstr>幻灯片 74</vt:lpstr>
      <vt:lpstr>幻灯片 75</vt:lpstr>
      <vt:lpstr>幻灯片 76</vt:lpstr>
      <vt:lpstr>幻灯片 77</vt:lpstr>
      <vt:lpstr>幻灯片 78</vt:lpstr>
      <vt:lpstr>幻灯片 79</vt:lpstr>
      <vt:lpstr>幻灯片 80</vt:lpstr>
      <vt:lpstr>幻灯片 81</vt:lpstr>
      <vt:lpstr>幻灯片 82</vt:lpstr>
      <vt:lpstr>幻灯片 83</vt:lpstr>
      <vt:lpstr>幻灯片 84</vt:lpstr>
      <vt:lpstr>幻灯片 85</vt:lpstr>
      <vt:lpstr>幻灯片 86</vt:lpstr>
      <vt:lpstr>幻灯片 87</vt:lpstr>
      <vt:lpstr>幻灯片 88</vt:lpstr>
      <vt:lpstr>幻灯片 89</vt:lpstr>
      <vt:lpstr>幻灯片 90</vt:lpstr>
      <vt:lpstr>幻灯片 91</vt:lpstr>
      <vt:lpstr>幻灯片 92</vt:lpstr>
      <vt:lpstr>幻灯片 93</vt:lpstr>
      <vt:lpstr>幻灯片 94</vt:lpstr>
      <vt:lpstr>幻灯片 95</vt:lpstr>
      <vt:lpstr>幻灯片 96</vt:lpstr>
      <vt:lpstr>幻灯片 97</vt:lpstr>
      <vt:lpstr>幻灯片 98</vt:lpstr>
      <vt:lpstr>幻灯片 99</vt:lpstr>
      <vt:lpstr>幻灯片 100</vt:lpstr>
      <vt:lpstr>幻灯片 101</vt:lpstr>
      <vt:lpstr>幻灯片 102</vt:lpstr>
      <vt:lpstr>幻灯片 103</vt:lpstr>
      <vt:lpstr>幻灯片 104</vt:lpstr>
      <vt:lpstr>幻灯片 105</vt:lpstr>
      <vt:lpstr>幻灯片 106</vt:lpstr>
      <vt:lpstr>幻灯片 107</vt:lpstr>
      <vt:lpstr>幻灯片 108</vt:lpstr>
      <vt:lpstr>幻灯片 109</vt:lpstr>
      <vt:lpstr>幻灯片 110</vt:lpstr>
      <vt:lpstr>幻灯片 111</vt:lpstr>
      <vt:lpstr>幻灯片 112</vt:lpstr>
      <vt:lpstr>幻灯片 113</vt:lpstr>
      <vt:lpstr>幻灯片 114</vt:lpstr>
      <vt:lpstr>幻灯片 115</vt:lpstr>
      <vt:lpstr>幻灯片 116</vt:lpstr>
      <vt:lpstr>幻灯片 117</vt:lpstr>
      <vt:lpstr>幻灯片 118</vt:lpstr>
      <vt:lpstr>幻灯片 119</vt:lpstr>
      <vt:lpstr>幻灯片 120</vt:lpstr>
      <vt:lpstr>幻灯片 121</vt:lpstr>
      <vt:lpstr>幻灯片 122</vt:lpstr>
      <vt:lpstr>幻灯片 123</vt:lpstr>
      <vt:lpstr>幻灯片 124</vt:lpstr>
      <vt:lpstr>幻灯片 125</vt:lpstr>
      <vt:lpstr>幻灯片 126</vt:lpstr>
      <vt:lpstr>幻灯片 127</vt:lpstr>
      <vt:lpstr>培训内容</vt:lpstr>
      <vt:lpstr>二、利用网络查找与获取英语学习资源 </vt:lpstr>
      <vt:lpstr>幻灯片 130</vt:lpstr>
      <vt:lpstr>二、利用网络查找与获取英语学习资源 </vt:lpstr>
      <vt:lpstr>幻灯片 132</vt:lpstr>
      <vt:lpstr>幻灯片 133</vt:lpstr>
      <vt:lpstr>幻灯片 134</vt:lpstr>
      <vt:lpstr>幻灯片 135</vt:lpstr>
      <vt:lpstr>幻灯片 136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user</cp:lastModifiedBy>
  <cp:revision>109</cp:revision>
  <dcterms:created xsi:type="dcterms:W3CDTF">2012-09-08T05:32:12Z</dcterms:created>
  <dcterms:modified xsi:type="dcterms:W3CDTF">2015-12-09T01:50:08Z</dcterms:modified>
</cp:coreProperties>
</file>