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</p:sldMasterIdLst>
  <p:notesMasterIdLst>
    <p:notesMasterId r:id="rId5"/>
  </p:notesMasterIdLst>
  <p:sldIdLst>
    <p:sldId id="707" r:id="rId4"/>
    <p:sldId id="718" r:id="rId6"/>
    <p:sldId id="593" r:id="rId7"/>
    <p:sldId id="594" r:id="rId8"/>
    <p:sldId id="595" r:id="rId9"/>
    <p:sldId id="719" r:id="rId10"/>
    <p:sldId id="728" r:id="rId11"/>
    <p:sldId id="729" r:id="rId12"/>
    <p:sldId id="730" r:id="rId13"/>
    <p:sldId id="720" r:id="rId14"/>
    <p:sldId id="721" r:id="rId15"/>
    <p:sldId id="722" r:id="rId16"/>
    <p:sldId id="723" r:id="rId17"/>
    <p:sldId id="724" r:id="rId18"/>
    <p:sldId id="725" r:id="rId19"/>
    <p:sldId id="731" r:id="rId20"/>
    <p:sldId id="732" r:id="rId21"/>
    <p:sldId id="733" r:id="rId22"/>
    <p:sldId id="734" r:id="rId23"/>
    <p:sldId id="735" r:id="rId24"/>
    <p:sldId id="726" r:id="rId25"/>
    <p:sldId id="727" r:id="rId26"/>
    <p:sldId id="736" r:id="rId27"/>
    <p:sldId id="737" r:id="rId28"/>
    <p:sldId id="753" r:id="rId29"/>
    <p:sldId id="754" r:id="rId30"/>
    <p:sldId id="755" r:id="rId31"/>
    <p:sldId id="738" r:id="rId32"/>
    <p:sldId id="756" r:id="rId33"/>
    <p:sldId id="757" r:id="rId34"/>
    <p:sldId id="739" r:id="rId35"/>
    <p:sldId id="758" r:id="rId36"/>
    <p:sldId id="759" r:id="rId37"/>
    <p:sldId id="740" r:id="rId38"/>
    <p:sldId id="760" r:id="rId39"/>
    <p:sldId id="761" r:id="rId40"/>
    <p:sldId id="762" r:id="rId41"/>
    <p:sldId id="741" r:id="rId42"/>
    <p:sldId id="763" r:id="rId43"/>
    <p:sldId id="742" r:id="rId44"/>
    <p:sldId id="764" r:id="rId45"/>
    <p:sldId id="743" r:id="rId46"/>
    <p:sldId id="744" r:id="rId47"/>
    <p:sldId id="745" r:id="rId48"/>
    <p:sldId id="746" r:id="rId49"/>
    <p:sldId id="765" r:id="rId50"/>
    <p:sldId id="766" r:id="rId51"/>
    <p:sldId id="747" r:id="rId52"/>
    <p:sldId id="767" r:id="rId53"/>
    <p:sldId id="768" r:id="rId54"/>
    <p:sldId id="769" r:id="rId55"/>
    <p:sldId id="770" r:id="rId56"/>
    <p:sldId id="748" r:id="rId57"/>
    <p:sldId id="771" r:id="rId58"/>
    <p:sldId id="772" r:id="rId59"/>
    <p:sldId id="749" r:id="rId60"/>
    <p:sldId id="773" r:id="rId61"/>
    <p:sldId id="774" r:id="rId62"/>
    <p:sldId id="775" r:id="rId63"/>
    <p:sldId id="863" r:id="rId64"/>
    <p:sldId id="750" r:id="rId65"/>
    <p:sldId id="751" r:id="rId66"/>
    <p:sldId id="752" r:id="rId67"/>
    <p:sldId id="776" r:id="rId68"/>
    <p:sldId id="777" r:id="rId69"/>
    <p:sldId id="778" r:id="rId70"/>
    <p:sldId id="864" r:id="rId71"/>
    <p:sldId id="780" r:id="rId72"/>
    <p:sldId id="793" r:id="rId73"/>
    <p:sldId id="838" r:id="rId74"/>
    <p:sldId id="839" r:id="rId75"/>
    <p:sldId id="840" r:id="rId76"/>
    <p:sldId id="841" r:id="rId77"/>
    <p:sldId id="842" r:id="rId78"/>
    <p:sldId id="843" r:id="rId79"/>
    <p:sldId id="806" r:id="rId80"/>
    <p:sldId id="807" r:id="rId81"/>
    <p:sldId id="844" r:id="rId82"/>
    <p:sldId id="845" r:id="rId83"/>
    <p:sldId id="847" r:id="rId84"/>
    <p:sldId id="849" r:id="rId85"/>
    <p:sldId id="846" r:id="rId86"/>
    <p:sldId id="848" r:id="rId87"/>
    <p:sldId id="850" r:id="rId88"/>
    <p:sldId id="852" r:id="rId89"/>
    <p:sldId id="865" r:id="rId90"/>
    <p:sldId id="851" r:id="rId91"/>
    <p:sldId id="815" r:id="rId92"/>
    <p:sldId id="853" r:id="rId93"/>
    <p:sldId id="817" r:id="rId94"/>
    <p:sldId id="818" r:id="rId95"/>
    <p:sldId id="854" r:id="rId96"/>
    <p:sldId id="820" r:id="rId97"/>
    <p:sldId id="821" r:id="rId98"/>
    <p:sldId id="822" r:id="rId99"/>
    <p:sldId id="861" r:id="rId100"/>
    <p:sldId id="855" r:id="rId101"/>
    <p:sldId id="825" r:id="rId102"/>
    <p:sldId id="856" r:id="rId103"/>
    <p:sldId id="827" r:id="rId104"/>
    <p:sldId id="862" r:id="rId105"/>
    <p:sldId id="829" r:id="rId106"/>
    <p:sldId id="830" r:id="rId107"/>
    <p:sldId id="859" r:id="rId108"/>
    <p:sldId id="833" r:id="rId109"/>
    <p:sldId id="860" r:id="rId110"/>
    <p:sldId id="781" r:id="rId111"/>
    <p:sldId id="782" r:id="rId1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0033CC"/>
    <a:srgbClr val="7A0000"/>
    <a:srgbClr val="920000"/>
    <a:srgbClr val="1966B3"/>
    <a:srgbClr val="FFFF66"/>
    <a:srgbClr val="FAF408"/>
    <a:srgbClr val="5AABCC"/>
    <a:srgbClr val="000000"/>
    <a:srgbClr val="F4F3CD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912" autoAdjust="0"/>
    <p:restoredTop sz="94660" autoAdjust="0"/>
  </p:normalViewPr>
  <p:slideViewPr>
    <p:cSldViewPr>
      <p:cViewPr varScale="1">
        <p:scale>
          <a:sx n="63" d="100"/>
          <a:sy n="63" d="100"/>
        </p:scale>
        <p:origin x="-105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5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9" Type="http://schemas.openxmlformats.org/officeDocument/2006/relationships/slide" Target="slides/slide95.xml"/><Relationship Id="rId98" Type="http://schemas.openxmlformats.org/officeDocument/2006/relationships/slide" Target="slides/slide94.xml"/><Relationship Id="rId97" Type="http://schemas.openxmlformats.org/officeDocument/2006/relationships/slide" Target="slides/slide93.xml"/><Relationship Id="rId96" Type="http://schemas.openxmlformats.org/officeDocument/2006/relationships/slide" Target="slides/slide92.xml"/><Relationship Id="rId95" Type="http://schemas.openxmlformats.org/officeDocument/2006/relationships/slide" Target="slides/slide91.xml"/><Relationship Id="rId94" Type="http://schemas.openxmlformats.org/officeDocument/2006/relationships/slide" Target="slides/slide90.xml"/><Relationship Id="rId93" Type="http://schemas.openxmlformats.org/officeDocument/2006/relationships/slide" Target="slides/slide89.xml"/><Relationship Id="rId92" Type="http://schemas.openxmlformats.org/officeDocument/2006/relationships/slide" Target="slides/slide88.xml"/><Relationship Id="rId91" Type="http://schemas.openxmlformats.org/officeDocument/2006/relationships/slide" Target="slides/slide87.xml"/><Relationship Id="rId90" Type="http://schemas.openxmlformats.org/officeDocument/2006/relationships/slide" Target="slides/slide86.xml"/><Relationship Id="rId9" Type="http://schemas.openxmlformats.org/officeDocument/2006/relationships/slide" Target="slides/slide5.xml"/><Relationship Id="rId89" Type="http://schemas.openxmlformats.org/officeDocument/2006/relationships/slide" Target="slides/slide85.xml"/><Relationship Id="rId88" Type="http://schemas.openxmlformats.org/officeDocument/2006/relationships/slide" Target="slides/slide84.xml"/><Relationship Id="rId87" Type="http://schemas.openxmlformats.org/officeDocument/2006/relationships/slide" Target="slides/slide83.xml"/><Relationship Id="rId86" Type="http://schemas.openxmlformats.org/officeDocument/2006/relationships/slide" Target="slides/slide82.xml"/><Relationship Id="rId85" Type="http://schemas.openxmlformats.org/officeDocument/2006/relationships/slide" Target="slides/slide81.xml"/><Relationship Id="rId84" Type="http://schemas.openxmlformats.org/officeDocument/2006/relationships/slide" Target="slides/slide80.xml"/><Relationship Id="rId83" Type="http://schemas.openxmlformats.org/officeDocument/2006/relationships/slide" Target="slides/slide79.xml"/><Relationship Id="rId82" Type="http://schemas.openxmlformats.org/officeDocument/2006/relationships/slide" Target="slides/slide78.xml"/><Relationship Id="rId81" Type="http://schemas.openxmlformats.org/officeDocument/2006/relationships/slide" Target="slides/slide77.xml"/><Relationship Id="rId80" Type="http://schemas.openxmlformats.org/officeDocument/2006/relationships/slide" Target="slides/slide76.xml"/><Relationship Id="rId8" Type="http://schemas.openxmlformats.org/officeDocument/2006/relationships/slide" Target="slides/slide4.xml"/><Relationship Id="rId79" Type="http://schemas.openxmlformats.org/officeDocument/2006/relationships/slide" Target="slides/slide75.xml"/><Relationship Id="rId78" Type="http://schemas.openxmlformats.org/officeDocument/2006/relationships/slide" Target="slides/slide74.xml"/><Relationship Id="rId77" Type="http://schemas.openxmlformats.org/officeDocument/2006/relationships/slide" Target="slides/slide73.xml"/><Relationship Id="rId76" Type="http://schemas.openxmlformats.org/officeDocument/2006/relationships/slide" Target="slides/slide72.xml"/><Relationship Id="rId75" Type="http://schemas.openxmlformats.org/officeDocument/2006/relationships/slide" Target="slides/slide71.xml"/><Relationship Id="rId74" Type="http://schemas.openxmlformats.org/officeDocument/2006/relationships/slide" Target="slides/slide70.xml"/><Relationship Id="rId73" Type="http://schemas.openxmlformats.org/officeDocument/2006/relationships/slide" Target="slides/slide69.xml"/><Relationship Id="rId72" Type="http://schemas.openxmlformats.org/officeDocument/2006/relationships/slide" Target="slides/slide68.xml"/><Relationship Id="rId71" Type="http://schemas.openxmlformats.org/officeDocument/2006/relationships/slide" Target="slides/slide67.xml"/><Relationship Id="rId70" Type="http://schemas.openxmlformats.org/officeDocument/2006/relationships/slide" Target="slides/slide66.xml"/><Relationship Id="rId7" Type="http://schemas.openxmlformats.org/officeDocument/2006/relationships/slide" Target="slides/slide3.xml"/><Relationship Id="rId69" Type="http://schemas.openxmlformats.org/officeDocument/2006/relationships/slide" Target="slides/slide65.xml"/><Relationship Id="rId68" Type="http://schemas.openxmlformats.org/officeDocument/2006/relationships/slide" Target="slides/slide64.xml"/><Relationship Id="rId67" Type="http://schemas.openxmlformats.org/officeDocument/2006/relationships/slide" Target="slides/slide63.xml"/><Relationship Id="rId66" Type="http://schemas.openxmlformats.org/officeDocument/2006/relationships/slide" Target="slides/slide62.xml"/><Relationship Id="rId65" Type="http://schemas.openxmlformats.org/officeDocument/2006/relationships/slide" Target="slides/slide61.xml"/><Relationship Id="rId64" Type="http://schemas.openxmlformats.org/officeDocument/2006/relationships/slide" Target="slides/slide60.xml"/><Relationship Id="rId63" Type="http://schemas.openxmlformats.org/officeDocument/2006/relationships/slide" Target="slides/slide59.xml"/><Relationship Id="rId62" Type="http://schemas.openxmlformats.org/officeDocument/2006/relationships/slide" Target="slides/slide58.xml"/><Relationship Id="rId61" Type="http://schemas.openxmlformats.org/officeDocument/2006/relationships/slide" Target="slides/slide57.xml"/><Relationship Id="rId60" Type="http://schemas.openxmlformats.org/officeDocument/2006/relationships/slide" Target="slides/slide56.xml"/><Relationship Id="rId6" Type="http://schemas.openxmlformats.org/officeDocument/2006/relationships/slide" Target="slides/slide2.xml"/><Relationship Id="rId59" Type="http://schemas.openxmlformats.org/officeDocument/2006/relationships/slide" Target="slides/slide55.xml"/><Relationship Id="rId58" Type="http://schemas.openxmlformats.org/officeDocument/2006/relationships/slide" Target="slides/slide54.xml"/><Relationship Id="rId57" Type="http://schemas.openxmlformats.org/officeDocument/2006/relationships/slide" Target="slides/slide53.xml"/><Relationship Id="rId56" Type="http://schemas.openxmlformats.org/officeDocument/2006/relationships/slide" Target="slides/slide52.xml"/><Relationship Id="rId55" Type="http://schemas.openxmlformats.org/officeDocument/2006/relationships/slide" Target="slides/slide51.xml"/><Relationship Id="rId54" Type="http://schemas.openxmlformats.org/officeDocument/2006/relationships/slide" Target="slides/slide50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" Type="http://schemas.openxmlformats.org/officeDocument/2006/relationships/notesMaster" Target="notesMasters/notesMaster1.xml"/><Relationship Id="rId49" Type="http://schemas.openxmlformats.org/officeDocument/2006/relationships/slide" Target="slides/slide4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5" Type="http://schemas.openxmlformats.org/officeDocument/2006/relationships/tableStyles" Target="tableStyles.xml"/><Relationship Id="rId114" Type="http://schemas.openxmlformats.org/officeDocument/2006/relationships/viewProps" Target="viewProps.xml"/><Relationship Id="rId113" Type="http://schemas.openxmlformats.org/officeDocument/2006/relationships/presProps" Target="presProps.xml"/><Relationship Id="rId112" Type="http://schemas.openxmlformats.org/officeDocument/2006/relationships/slide" Target="slides/slide108.xml"/><Relationship Id="rId111" Type="http://schemas.openxmlformats.org/officeDocument/2006/relationships/slide" Target="slides/slide107.xml"/><Relationship Id="rId110" Type="http://schemas.openxmlformats.org/officeDocument/2006/relationships/slide" Target="slides/slide106.xml"/><Relationship Id="rId11" Type="http://schemas.openxmlformats.org/officeDocument/2006/relationships/slide" Target="slides/slide7.xml"/><Relationship Id="rId109" Type="http://schemas.openxmlformats.org/officeDocument/2006/relationships/slide" Target="slides/slide105.xml"/><Relationship Id="rId108" Type="http://schemas.openxmlformats.org/officeDocument/2006/relationships/slide" Target="slides/slide104.xml"/><Relationship Id="rId107" Type="http://schemas.openxmlformats.org/officeDocument/2006/relationships/slide" Target="slides/slide103.xml"/><Relationship Id="rId106" Type="http://schemas.openxmlformats.org/officeDocument/2006/relationships/slide" Target="slides/slide102.xml"/><Relationship Id="rId105" Type="http://schemas.openxmlformats.org/officeDocument/2006/relationships/slide" Target="slides/slide101.xml"/><Relationship Id="rId104" Type="http://schemas.openxmlformats.org/officeDocument/2006/relationships/slide" Target="slides/slide100.xml"/><Relationship Id="rId103" Type="http://schemas.openxmlformats.org/officeDocument/2006/relationships/slide" Target="slides/slide99.xml"/><Relationship Id="rId102" Type="http://schemas.openxmlformats.org/officeDocument/2006/relationships/slide" Target="slides/slide98.xml"/><Relationship Id="rId101" Type="http://schemas.openxmlformats.org/officeDocument/2006/relationships/slide" Target="slides/slide97.xml"/><Relationship Id="rId100" Type="http://schemas.openxmlformats.org/officeDocument/2006/relationships/slide" Target="slides/slide96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05D738-21EE-4C12-8EE4-D687A3DC40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E35D84-A560-4C5D-BCE1-36E96FB3A9C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E35D84-A560-4C5D-BCE1-36E96FB3A9C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 bwMode="grayWhite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0" name="Rectangle 78"/>
          <p:cNvSpPr>
            <a:spLocks noChangeArrowheads="1"/>
          </p:cNvSpPr>
          <p:nvPr/>
        </p:nvSpPr>
        <p:spPr bwMode="gray">
          <a:xfrm rot="5400000">
            <a:off x="7904162" y="1163638"/>
            <a:ext cx="2098675" cy="3810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tint val="54510"/>
                  <a:invGamma/>
                </a:schemeClr>
              </a:gs>
            </a:gsLst>
            <a:lin ang="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52600" y="2057400"/>
            <a:ext cx="5791200" cy="1698625"/>
          </a:xfrm>
        </p:spPr>
        <p:txBody>
          <a:bodyPr/>
          <a:lstStyle>
            <a:lvl1pPr algn="ctr">
              <a:defRPr sz="3600"/>
            </a:lvl1pPr>
          </a:lstStyle>
          <a:p>
            <a:r>
              <a:rPr lang="zh-CN" altLang="en-US" smtClean="0"/>
              <a:t>单击此处编辑母版标题样式</a:t>
            </a:r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990975"/>
            <a:ext cx="5791200" cy="4572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800" b="1"/>
            </a:lvl1pPr>
          </a:lstStyle>
          <a:p>
            <a:r>
              <a:rPr lang="zh-CN" altLang="en-US" smtClean="0"/>
              <a:t>单击此处编辑母版副标题样式</a:t>
            </a:r>
            <a:endParaRPr lang="en-US" altLang="zh-CN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gray">
          <a:xfrm>
            <a:off x="3886200" y="5715000"/>
            <a:ext cx="161290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/>
            <a:r>
              <a:rPr lang="en-US" altLang="zh-CN" sz="2800" b="1">
                <a:latin typeface="Verdana" panose="020B0604030504040204" pitchFamily="34" charset="0"/>
                <a:ea typeface="宋体" panose="02010600030101010101" pitchFamily="2" charset="-122"/>
              </a:rPr>
              <a:t>LOGO</a:t>
            </a:r>
            <a:endParaRPr lang="en-US" altLang="zh-CN" sz="2800" b="1">
              <a:latin typeface="Verdana" panose="020B0604030504040204" pitchFamily="34" charset="0"/>
              <a:ea typeface="宋体" panose="02010600030101010101" pitchFamily="2" charset="-122"/>
            </a:endParaRPr>
          </a:p>
        </p:txBody>
      </p:sp>
      <p:grpSp>
        <p:nvGrpSpPr>
          <p:cNvPr id="3103" name="Group 31"/>
          <p:cNvGrpSpPr/>
          <p:nvPr/>
        </p:nvGrpSpPr>
        <p:grpSpPr bwMode="auto">
          <a:xfrm rot="421294">
            <a:off x="971550" y="692150"/>
            <a:ext cx="1871663" cy="1944688"/>
            <a:chOff x="521" y="482"/>
            <a:chExt cx="1134" cy="1142"/>
          </a:xfrm>
        </p:grpSpPr>
        <p:sp>
          <p:nvSpPr>
            <p:cNvPr id="3104" name="Oval 32"/>
            <p:cNvSpPr>
              <a:spLocks noChangeArrowheads="1"/>
            </p:cNvSpPr>
            <p:nvPr userDrawn="1"/>
          </p:nvSpPr>
          <p:spPr bwMode="gray">
            <a:xfrm rot="-128649">
              <a:off x="851" y="811"/>
              <a:ext cx="479" cy="494"/>
            </a:xfrm>
            <a:prstGeom prst="ellipse">
              <a:avLst/>
            </a:prstGeom>
            <a:gradFill rotWithShape="1">
              <a:gsLst>
                <a:gs pos="0">
                  <a:schemeClr val="bg2">
                    <a:gamma/>
                    <a:tint val="0"/>
                    <a:invGamma/>
                  </a:schemeClr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 w="0" algn="ctr">
              <a:noFill/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3105" name="Group 33"/>
            <p:cNvGrpSpPr/>
            <p:nvPr userDrawn="1"/>
          </p:nvGrpSpPr>
          <p:grpSpPr bwMode="auto">
            <a:xfrm rot="56277">
              <a:off x="1311" y="1224"/>
              <a:ext cx="266" cy="218"/>
              <a:chOff x="3452" y="878"/>
              <a:chExt cx="402" cy="342"/>
            </a:xfrm>
          </p:grpSpPr>
          <p:sp>
            <p:nvSpPr>
              <p:cNvPr id="3106" name="Oval 34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07" name="Oval 35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08" name="Oval 36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3109" name="Group 37"/>
            <p:cNvGrpSpPr/>
            <p:nvPr userDrawn="1"/>
          </p:nvGrpSpPr>
          <p:grpSpPr bwMode="auto">
            <a:xfrm rot="-23983151">
              <a:off x="1390" y="942"/>
              <a:ext cx="265" cy="219"/>
              <a:chOff x="3452" y="878"/>
              <a:chExt cx="402" cy="342"/>
            </a:xfrm>
          </p:grpSpPr>
          <p:sp>
            <p:nvSpPr>
              <p:cNvPr id="3110" name="Oval 38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11" name="Oval 39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12" name="Oval 40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3113" name="Group 41"/>
            <p:cNvGrpSpPr/>
            <p:nvPr userDrawn="1"/>
          </p:nvGrpSpPr>
          <p:grpSpPr bwMode="auto">
            <a:xfrm rot="-4925197">
              <a:off x="1293" y="630"/>
              <a:ext cx="257" cy="226"/>
              <a:chOff x="3452" y="878"/>
              <a:chExt cx="402" cy="342"/>
            </a:xfrm>
          </p:grpSpPr>
          <p:sp>
            <p:nvSpPr>
              <p:cNvPr id="3114" name="Oval 42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15" name="Oval 43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16" name="Oval 44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3117" name="Group 45"/>
            <p:cNvGrpSpPr/>
            <p:nvPr userDrawn="1"/>
          </p:nvGrpSpPr>
          <p:grpSpPr bwMode="auto">
            <a:xfrm rot="3149186">
              <a:off x="985" y="1383"/>
              <a:ext cx="257" cy="226"/>
              <a:chOff x="3452" y="878"/>
              <a:chExt cx="402" cy="342"/>
            </a:xfrm>
          </p:grpSpPr>
          <p:sp>
            <p:nvSpPr>
              <p:cNvPr id="3118" name="Oval 46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19" name="Oval 47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20" name="Oval 48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3121" name="Group 49"/>
            <p:cNvGrpSpPr/>
            <p:nvPr userDrawn="1"/>
          </p:nvGrpSpPr>
          <p:grpSpPr bwMode="auto">
            <a:xfrm rot="-29276986">
              <a:off x="966" y="498"/>
              <a:ext cx="257" cy="226"/>
              <a:chOff x="3452" y="878"/>
              <a:chExt cx="402" cy="342"/>
            </a:xfrm>
          </p:grpSpPr>
          <p:sp>
            <p:nvSpPr>
              <p:cNvPr id="3122" name="Oval 50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23" name="Oval 51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24" name="Oval 52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3125" name="Group 53"/>
            <p:cNvGrpSpPr/>
            <p:nvPr userDrawn="1"/>
          </p:nvGrpSpPr>
          <p:grpSpPr bwMode="auto">
            <a:xfrm rot="-10348150">
              <a:off x="628" y="649"/>
              <a:ext cx="266" cy="219"/>
              <a:chOff x="3452" y="878"/>
              <a:chExt cx="402" cy="342"/>
            </a:xfrm>
          </p:grpSpPr>
          <p:sp>
            <p:nvSpPr>
              <p:cNvPr id="3126" name="Oval 54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27" name="Oval 55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28" name="Oval 56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3129" name="Group 57"/>
            <p:cNvGrpSpPr/>
            <p:nvPr userDrawn="1"/>
          </p:nvGrpSpPr>
          <p:grpSpPr bwMode="auto">
            <a:xfrm rot="-34593241">
              <a:off x="521" y="973"/>
              <a:ext cx="265" cy="218"/>
              <a:chOff x="3452" y="878"/>
              <a:chExt cx="402" cy="342"/>
            </a:xfrm>
          </p:grpSpPr>
          <p:sp>
            <p:nvSpPr>
              <p:cNvPr id="3130" name="Oval 58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31" name="Oval 59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32" name="Oval 60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3133" name="Group 61"/>
            <p:cNvGrpSpPr/>
            <p:nvPr userDrawn="1"/>
          </p:nvGrpSpPr>
          <p:grpSpPr bwMode="auto">
            <a:xfrm rot="-15320246">
              <a:off x="654" y="1263"/>
              <a:ext cx="257" cy="226"/>
              <a:chOff x="3452" y="878"/>
              <a:chExt cx="402" cy="342"/>
            </a:xfrm>
          </p:grpSpPr>
          <p:sp>
            <p:nvSpPr>
              <p:cNvPr id="3134" name="Oval 62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35" name="Oval 63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36" name="Oval 64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3137" name="Rectangle 65"/>
          <p:cNvSpPr>
            <a:spLocks noChangeArrowheads="1"/>
          </p:cNvSpPr>
          <p:nvPr/>
        </p:nvSpPr>
        <p:spPr bwMode="gray">
          <a:xfrm>
            <a:off x="457200" y="0"/>
            <a:ext cx="7620000" cy="3048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24314"/>
                  <a:invGamma/>
                </a:schemeClr>
              </a:gs>
            </a:gsLst>
            <a:lin ang="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38" name="Rectangle 66"/>
          <p:cNvSpPr>
            <a:spLocks noChangeArrowheads="1"/>
          </p:cNvSpPr>
          <p:nvPr/>
        </p:nvSpPr>
        <p:spPr bwMode="gray">
          <a:xfrm>
            <a:off x="6664325" y="-7938"/>
            <a:ext cx="2098675" cy="312738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3333"/>
                  <a:invGamma/>
                </a:schemeClr>
              </a:gs>
            </a:gsLst>
            <a:lin ang="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40" name="Rectangle 68"/>
          <p:cNvSpPr>
            <a:spLocks noChangeArrowheads="1"/>
          </p:cNvSpPr>
          <p:nvPr/>
        </p:nvSpPr>
        <p:spPr bwMode="gray">
          <a:xfrm rot="10800000">
            <a:off x="2549525" y="6553200"/>
            <a:ext cx="6230938" cy="3175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3333"/>
                  <a:invGamma/>
                </a:schemeClr>
              </a:gs>
            </a:gsLst>
            <a:lin ang="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41" name="Rectangle 69"/>
          <p:cNvSpPr>
            <a:spLocks noChangeArrowheads="1"/>
          </p:cNvSpPr>
          <p:nvPr/>
        </p:nvSpPr>
        <p:spPr bwMode="gray">
          <a:xfrm>
            <a:off x="8763000" y="-7938"/>
            <a:ext cx="381000" cy="314326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24314"/>
                  <a:invGamma/>
                </a:schemeClr>
              </a:gs>
            </a:gsLst>
            <a:lin ang="540000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42" name="Rectangle 70"/>
          <p:cNvSpPr>
            <a:spLocks noChangeArrowheads="1"/>
          </p:cNvSpPr>
          <p:nvPr/>
        </p:nvSpPr>
        <p:spPr bwMode="gray">
          <a:xfrm>
            <a:off x="457200" y="6554788"/>
            <a:ext cx="2098675" cy="31750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36471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43" name="Rectangle 71"/>
          <p:cNvSpPr>
            <a:spLocks noChangeArrowheads="1"/>
          </p:cNvSpPr>
          <p:nvPr/>
        </p:nvSpPr>
        <p:spPr bwMode="gray">
          <a:xfrm>
            <a:off x="0" y="6553200"/>
            <a:ext cx="457200" cy="3190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44" name="Rectangle 72"/>
          <p:cNvSpPr>
            <a:spLocks noChangeArrowheads="1"/>
          </p:cNvSpPr>
          <p:nvPr/>
        </p:nvSpPr>
        <p:spPr bwMode="gray">
          <a:xfrm>
            <a:off x="0" y="0"/>
            <a:ext cx="457200" cy="3048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45" name="Rectangle 73"/>
          <p:cNvSpPr>
            <a:spLocks noChangeArrowheads="1"/>
          </p:cNvSpPr>
          <p:nvPr/>
        </p:nvSpPr>
        <p:spPr bwMode="gray">
          <a:xfrm rot="5400000">
            <a:off x="-2213769" y="2510631"/>
            <a:ext cx="4876800" cy="465138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3333"/>
                  <a:invGamma/>
                </a:schemeClr>
              </a:gs>
            </a:gsLst>
            <a:lin ang="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46" name="Rectangle 74"/>
          <p:cNvSpPr>
            <a:spLocks noChangeArrowheads="1"/>
          </p:cNvSpPr>
          <p:nvPr/>
        </p:nvSpPr>
        <p:spPr bwMode="gray">
          <a:xfrm rot="5400000">
            <a:off x="-575469" y="5520531"/>
            <a:ext cx="1600200" cy="465138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57647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47" name="Rectangle 75"/>
          <p:cNvSpPr>
            <a:spLocks noChangeArrowheads="1"/>
          </p:cNvSpPr>
          <p:nvPr/>
        </p:nvSpPr>
        <p:spPr bwMode="ltGray">
          <a:xfrm>
            <a:off x="8769350" y="6538913"/>
            <a:ext cx="374650" cy="3270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78824"/>
                  <a:invGamma/>
                </a:schemeClr>
              </a:gs>
            </a:gsLst>
            <a:lin ang="540000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48" name="Rectangle 76"/>
          <p:cNvSpPr>
            <a:spLocks noChangeArrowheads="1"/>
          </p:cNvSpPr>
          <p:nvPr/>
        </p:nvSpPr>
        <p:spPr bwMode="gray">
          <a:xfrm rot="5400000">
            <a:off x="6557962" y="3967163"/>
            <a:ext cx="4791075" cy="381000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57647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49" name="Rectangle 77"/>
          <p:cNvSpPr>
            <a:spLocks noChangeArrowheads="1"/>
          </p:cNvSpPr>
          <p:nvPr/>
        </p:nvSpPr>
        <p:spPr bwMode="gray">
          <a:xfrm>
            <a:off x="8763000" y="1752600"/>
            <a:ext cx="381000" cy="1524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72549"/>
                  <a:invGamma/>
                </a:schemeClr>
              </a:gs>
            </a:gsLst>
            <a:lin ang="540000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52" name="Line 80"/>
          <p:cNvSpPr>
            <a:spLocks noChangeShapeType="1"/>
          </p:cNvSpPr>
          <p:nvPr/>
        </p:nvSpPr>
        <p:spPr bwMode="auto">
          <a:xfrm>
            <a:off x="0" y="3048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153" name="Line 81"/>
          <p:cNvSpPr>
            <a:spLocks noChangeShapeType="1"/>
          </p:cNvSpPr>
          <p:nvPr/>
        </p:nvSpPr>
        <p:spPr bwMode="auto">
          <a:xfrm>
            <a:off x="0" y="65532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154" name="Line 82"/>
          <p:cNvSpPr>
            <a:spLocks noChangeShapeType="1"/>
          </p:cNvSpPr>
          <p:nvPr/>
        </p:nvSpPr>
        <p:spPr bwMode="auto">
          <a:xfrm>
            <a:off x="4572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155" name="Line 83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156" name="Line 84"/>
          <p:cNvSpPr>
            <a:spLocks noChangeShapeType="1"/>
          </p:cNvSpPr>
          <p:nvPr/>
        </p:nvSpPr>
        <p:spPr bwMode="auto">
          <a:xfrm flipH="1">
            <a:off x="0" y="4953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157" name="Line 85"/>
          <p:cNvSpPr>
            <a:spLocks noChangeShapeType="1"/>
          </p:cNvSpPr>
          <p:nvPr/>
        </p:nvSpPr>
        <p:spPr bwMode="auto">
          <a:xfrm>
            <a:off x="8763000" y="17526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158" name="Line 86"/>
          <p:cNvSpPr>
            <a:spLocks noChangeShapeType="1"/>
          </p:cNvSpPr>
          <p:nvPr/>
        </p:nvSpPr>
        <p:spPr bwMode="auto">
          <a:xfrm>
            <a:off x="8763000" y="19050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159" name="Line 87"/>
          <p:cNvSpPr>
            <a:spLocks noChangeShapeType="1"/>
          </p:cNvSpPr>
          <p:nvPr/>
        </p:nvSpPr>
        <p:spPr bwMode="auto">
          <a:xfrm>
            <a:off x="2543175" y="6553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160" name="Line 88"/>
          <p:cNvSpPr>
            <a:spLocks noChangeShapeType="1"/>
          </p:cNvSpPr>
          <p:nvPr/>
        </p:nvSpPr>
        <p:spPr bwMode="auto">
          <a:xfrm flipV="1">
            <a:off x="6672263" y="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Company  Logo</a:t>
            </a:r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A890C8C-3FC1-4BB8-9C7F-F45CB0114D3C}" type="slidenum">
              <a:rPr lang="en-US" altLang="zh-CN"/>
            </a:fld>
            <a:endParaRPr lang="en-US" altLang="zh-CN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www.themegallery.com</a:t>
            </a:r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7813" y="122238"/>
            <a:ext cx="2005012" cy="602773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22238"/>
            <a:ext cx="5865813" cy="6027737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Company  Logo</a:t>
            </a:r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F3A1E9D-E2C8-4A2D-92F4-8E646623AD05}" type="slidenum">
              <a:rPr lang="en-US" altLang="zh-CN"/>
            </a:fld>
            <a:endParaRPr lang="en-US" altLang="zh-CN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www.themegallery.com</a:t>
            </a:r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90600" y="122238"/>
            <a:ext cx="6705600" cy="56356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 hasCustomPrompt="1"/>
          </p:nvPr>
        </p:nvSpPr>
        <p:spPr>
          <a:xfrm>
            <a:off x="609600" y="1228725"/>
            <a:ext cx="8023225" cy="4921250"/>
          </a:xfrm>
        </p:spPr>
        <p:txBody>
          <a:bodyPr/>
          <a:lstStyle/>
          <a:p>
            <a:r>
              <a:rPr lang="zh-CN" altLang="en-US" smtClean="0"/>
              <a:t>单击图标添加表格</a:t>
            </a: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>
          <a:xfrm>
            <a:off x="5791200" y="6248400"/>
            <a:ext cx="2895600" cy="334963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/>
              <a:t>Company  Logo</a:t>
            </a:r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>
          <a:xfrm>
            <a:off x="3429000" y="6338888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353B4026-BBE6-445A-9401-C04FBB038359}" type="slidenum">
              <a:rPr lang="en-US" altLang="zh-CN"/>
            </a:fld>
            <a:endParaRPr lang="en-US" altLang="zh-CN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2"/>
          </p:nvPr>
        </p:nvSpPr>
        <p:spPr>
          <a:xfrm>
            <a:off x="457200" y="63246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/>
              <a:t>www.themegallery.com</a:t>
            </a:r>
            <a:endParaRPr lang="en-US" alt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0E7B1A6C-9C21-4494-ABA7-C5695E7DFA97}" type="slidenum">
              <a:rPr lang="en-US" altLang="zh-CN" sz="1400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7AA17A08-4DBD-457B-9FBE-3642ABC70B4A}" type="slidenum">
              <a:rPr lang="en-US" altLang="zh-CN" sz="1400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F70EBC81-69AC-4ACB-977B-299B09049892}" type="slidenum">
              <a:rPr lang="en-US" altLang="zh-CN" sz="1400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A4D981FC-35E5-4F07-8656-02CDC3B6CBF6}" type="slidenum">
              <a:rPr lang="en-US" altLang="zh-CN" sz="1400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60D0276E-B57B-4CF3-80F0-8532F8AE0389}" type="slidenum">
              <a:rPr lang="en-US" altLang="zh-CN" sz="1400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55972121-7262-4149-9E07-A6F2D7D5F6FD}" type="slidenum">
              <a:rPr lang="en-US" altLang="zh-CN" sz="1400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2C18592D-E1F2-4A8E-92F4-DA74D997DCB9}" type="slidenum">
              <a:rPr lang="en-US" altLang="zh-CN" sz="1400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Company  Logo</a:t>
            </a:r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3071136-26EF-4F03-AC43-A4C224ECF8F4}" type="slidenum">
              <a:rPr lang="en-US" altLang="zh-CN"/>
            </a:fld>
            <a:endParaRPr lang="en-US" altLang="zh-CN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www.themegallery.com</a:t>
            </a:r>
            <a:endParaRPr lang="en-US" altLang="zh-C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2C6FFEEB-89FF-4FDE-8DCA-530937897B50}" type="slidenum">
              <a:rPr lang="en-US" altLang="zh-CN" sz="1400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0C824033-800A-4B77-B44F-DFDCAE6A8222}" type="slidenum">
              <a:rPr lang="en-US" altLang="zh-CN" sz="1400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EBF58BF2-D439-4698-8828-C8CC6E17F611}" type="slidenum">
              <a:rPr lang="en-US" altLang="zh-CN" sz="1400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2095500" cy="58975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228600" y="228600"/>
            <a:ext cx="6134100" cy="5897563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E1032AF9-B88D-42B7-AF1C-A186B50D31E0}" type="slidenum">
              <a:rPr lang="en-US" altLang="zh-CN" sz="1400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z="1400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Company  Logo</a:t>
            </a:r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9265EB0-AA17-4995-9A68-1365CAD6684B}" type="slidenum">
              <a:rPr lang="en-US" altLang="zh-CN"/>
            </a:fld>
            <a:endParaRPr lang="en-US" altLang="zh-CN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www.themegallery.com</a:t>
            </a:r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28725"/>
            <a:ext cx="3935413" cy="4921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97413" y="1228725"/>
            <a:ext cx="3935412" cy="4921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Company  Logo</a:t>
            </a: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30795BD-9816-48DF-A0F9-71464392B3D5}" type="slidenum">
              <a:rPr lang="en-US" altLang="zh-CN"/>
            </a:fld>
            <a:endParaRPr lang="en-US" altLang="zh-CN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www.themegallery.com</a:t>
            </a:r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Company  Logo</a:t>
            </a:r>
            <a:endParaRPr lang="en-US" altLang="zh-CN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13E8128-E119-4D0C-B2A0-5DA355CFD3C8}" type="slidenum">
              <a:rPr lang="en-US" altLang="zh-CN"/>
            </a:fld>
            <a:endParaRPr lang="en-US" altLang="zh-CN"/>
          </a:p>
        </p:txBody>
      </p:sp>
      <p:sp>
        <p:nvSpPr>
          <p:cNvPr id="9" name="日期占位符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www.themegallery.com</a:t>
            </a:r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Company  Logo</a:t>
            </a:r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B883273-2FF6-48B1-BDB0-5E610D0FFE48}" type="slidenum">
              <a:rPr lang="en-US" altLang="zh-CN"/>
            </a:fld>
            <a:endParaRPr lang="en-US" altLang="zh-CN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www.themegallery.com</a:t>
            </a:r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Company  Logo</a:t>
            </a:r>
            <a:endParaRPr lang="en-US" altLang="zh-CN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E054C9C-3A67-421B-A8D2-E91AE8BAB0DA}" type="slidenum">
              <a:rPr lang="en-US" altLang="zh-CN"/>
            </a:fld>
            <a:endParaRPr lang="en-US" altLang="zh-CN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www.themegallery.com</a:t>
            </a:r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Company  Logo</a:t>
            </a: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A714EDE-0101-4007-8A01-9667FA675F3A}" type="slidenum">
              <a:rPr lang="en-US" altLang="zh-CN"/>
            </a:fld>
            <a:endParaRPr lang="en-US" altLang="zh-CN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www.themegallery.com</a:t>
            </a:r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Company  Logo</a:t>
            </a: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CBD1AEB-6A2D-486F-B025-B39D1A054391}" type="slidenum">
              <a:rPr lang="en-US" altLang="zh-CN"/>
            </a:fld>
            <a:endParaRPr lang="en-US" altLang="zh-CN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www.themegallery.com</a:t>
            </a:r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16" Type="http://schemas.openxmlformats.org/officeDocument/2006/relationships/vmlDrawing" Target="../drawings/vmlDrawing1.vml"/><Relationship Id="rId15" Type="http://schemas.openxmlformats.org/officeDocument/2006/relationships/image" Target="../media/image3.png"/><Relationship Id="rId14" Type="http://schemas.openxmlformats.org/officeDocument/2006/relationships/image" Target="../media/image2.png"/><Relationship Id="rId13" Type="http://schemas.openxmlformats.org/officeDocument/2006/relationships/image" Target="../media/image1.png"/><Relationship Id="rId12" Type="http://schemas.openxmlformats.org/officeDocument/2006/relationships/oleObject" Target="../embeddings/oleObject1.bin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Rectangle 69"/>
          <p:cNvSpPr>
            <a:spLocks noChangeArrowheads="1"/>
          </p:cNvSpPr>
          <p:nvPr/>
        </p:nvSpPr>
        <p:spPr bwMode="gray">
          <a:xfrm>
            <a:off x="457200" y="0"/>
            <a:ext cx="8477250" cy="76835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609600" y="1228725"/>
            <a:ext cx="8023225" cy="4921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5791200" y="6248400"/>
            <a:ext cx="2895600" cy="3349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000">
                <a:latin typeface="+mn-lt"/>
                <a:ea typeface="宋体" panose="02010600030101010101" pitchFamily="2" charset="-122"/>
              </a:defRPr>
            </a:lvl1pPr>
          </a:lstStyle>
          <a:p>
            <a:r>
              <a:rPr lang="en-US" altLang="zh-CN"/>
              <a:t>Company  Logo</a:t>
            </a: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3429000" y="6338888"/>
            <a:ext cx="2133600" cy="2444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ea typeface="宋体" panose="02010600030101010101" pitchFamily="2" charset="-122"/>
              </a:defRPr>
            </a:lvl1pPr>
          </a:lstStyle>
          <a:p>
            <a:fld id="{B085AB79-75C3-46D4-97E4-31D274D8034E}" type="slidenum">
              <a:rPr lang="en-US" altLang="zh-CN"/>
            </a:fld>
            <a:endParaRPr lang="en-US" altLang="zh-CN"/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gray">
          <a:xfrm>
            <a:off x="0" y="0"/>
            <a:ext cx="457200" cy="76835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pPr algn="ctr"/>
            <a:endParaRPr lang="zh-CN" altLang="zh-CN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gray">
          <a:xfrm>
            <a:off x="0" y="762000"/>
            <a:ext cx="457200" cy="1524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pPr algn="ctr"/>
            <a:endParaRPr lang="zh-CN" altLang="zh-CN"/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gray">
          <a:xfrm>
            <a:off x="0" y="914400"/>
            <a:ext cx="457200" cy="41910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tint val="42353"/>
                  <a:invGamma/>
                </a:schemeClr>
              </a:gs>
            </a:gsLst>
            <a:lin ang="540000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pPr algn="ctr"/>
            <a:endParaRPr lang="zh-CN" altLang="zh-CN"/>
          </a:p>
        </p:txBody>
      </p:sp>
      <p:sp>
        <p:nvSpPr>
          <p:cNvPr id="1073" name="Rectangle 49"/>
          <p:cNvSpPr>
            <a:spLocks noChangeArrowheads="1"/>
          </p:cNvSpPr>
          <p:nvPr/>
        </p:nvSpPr>
        <p:spPr bwMode="gray">
          <a:xfrm>
            <a:off x="0" y="5105400"/>
            <a:ext cx="457200" cy="1544638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42353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pPr algn="ctr"/>
            <a:endParaRPr lang="zh-CN" altLang="zh-CN"/>
          </a:p>
        </p:txBody>
      </p:sp>
      <p:sp>
        <p:nvSpPr>
          <p:cNvPr id="1079" name="Rectangle 55"/>
          <p:cNvSpPr>
            <a:spLocks noChangeArrowheads="1"/>
          </p:cNvSpPr>
          <p:nvPr/>
        </p:nvSpPr>
        <p:spPr bwMode="gray">
          <a:xfrm>
            <a:off x="0" y="6656388"/>
            <a:ext cx="457200" cy="2095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80" name="Rectangle 56"/>
          <p:cNvSpPr>
            <a:spLocks noChangeArrowheads="1"/>
          </p:cNvSpPr>
          <p:nvPr/>
        </p:nvSpPr>
        <p:spPr bwMode="gray">
          <a:xfrm>
            <a:off x="457200" y="6650038"/>
            <a:ext cx="1304925" cy="21590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84" name="Rectangle 60"/>
          <p:cNvSpPr>
            <a:spLocks noChangeArrowheads="1"/>
          </p:cNvSpPr>
          <p:nvPr/>
        </p:nvSpPr>
        <p:spPr bwMode="gray">
          <a:xfrm>
            <a:off x="1752600" y="6650038"/>
            <a:ext cx="7391400" cy="215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tint val="54510"/>
                  <a:invGamma/>
                </a:schemeClr>
              </a:gs>
              <a:gs pos="100000">
                <a:schemeClr val="folHlink"/>
              </a:gs>
            </a:gsLst>
            <a:lin ang="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85" name="Rectangle 61"/>
          <p:cNvSpPr>
            <a:spLocks noChangeArrowheads="1"/>
          </p:cNvSpPr>
          <p:nvPr/>
        </p:nvSpPr>
        <p:spPr bwMode="gray">
          <a:xfrm>
            <a:off x="8777288" y="6656388"/>
            <a:ext cx="366712" cy="20955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4706"/>
                  <a:invGamma/>
                </a:schemeClr>
              </a:gs>
            </a:gsLst>
            <a:lin ang="540000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87" name="Rectangle 63"/>
          <p:cNvSpPr>
            <a:spLocks noChangeArrowheads="1"/>
          </p:cNvSpPr>
          <p:nvPr/>
        </p:nvSpPr>
        <p:spPr bwMode="gray">
          <a:xfrm>
            <a:off x="8769350" y="6019800"/>
            <a:ext cx="374650" cy="64293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89" name="Rectangle 65"/>
          <p:cNvSpPr>
            <a:spLocks noChangeArrowheads="1"/>
          </p:cNvSpPr>
          <p:nvPr/>
        </p:nvSpPr>
        <p:spPr bwMode="gray">
          <a:xfrm>
            <a:off x="8763000" y="914400"/>
            <a:ext cx="381000" cy="51054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51373"/>
                  <a:invGamma/>
                </a:schemeClr>
              </a:gs>
            </a:gsLst>
            <a:lin ang="540000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90" name="Rectangle 66"/>
          <p:cNvSpPr>
            <a:spLocks noChangeArrowheads="1"/>
          </p:cNvSpPr>
          <p:nvPr/>
        </p:nvSpPr>
        <p:spPr bwMode="gray">
          <a:xfrm>
            <a:off x="8763000" y="762000"/>
            <a:ext cx="381000" cy="1524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pPr algn="ctr"/>
            <a:endParaRPr lang="zh-CN" altLang="zh-CN"/>
          </a:p>
        </p:txBody>
      </p:sp>
      <p:sp>
        <p:nvSpPr>
          <p:cNvPr id="1091" name="Rectangle 67"/>
          <p:cNvSpPr>
            <a:spLocks noChangeArrowheads="1"/>
          </p:cNvSpPr>
          <p:nvPr/>
        </p:nvSpPr>
        <p:spPr bwMode="gray">
          <a:xfrm>
            <a:off x="8770938" y="0"/>
            <a:ext cx="373062" cy="7620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92" name="Rectangle 68"/>
          <p:cNvSpPr>
            <a:spLocks noChangeArrowheads="1"/>
          </p:cNvSpPr>
          <p:nvPr/>
        </p:nvSpPr>
        <p:spPr bwMode="gray">
          <a:xfrm>
            <a:off x="457200" y="762000"/>
            <a:ext cx="8315325" cy="1524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33333"/>
                  <a:invGamma/>
                </a:schemeClr>
              </a:gs>
            </a:gsLst>
            <a:lin ang="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pPr algn="ctr"/>
            <a:endParaRPr lang="zh-CN" altLang="zh-CN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990600" y="122238"/>
            <a:ext cx="6705600" cy="5635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  <p:grpSp>
        <p:nvGrpSpPr>
          <p:cNvPr id="1128" name="Group 104"/>
          <p:cNvGrpSpPr/>
          <p:nvPr/>
        </p:nvGrpSpPr>
        <p:grpSpPr bwMode="auto">
          <a:xfrm>
            <a:off x="8002588" y="69850"/>
            <a:ext cx="657225" cy="636588"/>
            <a:chOff x="5041" y="44"/>
            <a:chExt cx="414" cy="401"/>
          </a:xfrm>
        </p:grpSpPr>
        <p:sp>
          <p:nvSpPr>
            <p:cNvPr id="1129" name="Oval 105"/>
            <p:cNvSpPr>
              <a:spLocks noChangeArrowheads="1"/>
            </p:cNvSpPr>
            <p:nvPr userDrawn="1"/>
          </p:nvSpPr>
          <p:spPr bwMode="gray">
            <a:xfrm rot="149948">
              <a:off x="5161" y="161"/>
              <a:ext cx="175" cy="170"/>
            </a:xfrm>
            <a:prstGeom prst="ellipse">
              <a:avLst/>
            </a:prstGeom>
            <a:gradFill rotWithShape="1">
              <a:gsLst>
                <a:gs pos="0">
                  <a:schemeClr val="bg2">
                    <a:gamma/>
                    <a:tint val="0"/>
                    <a:invGamma/>
                  </a:schemeClr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 w="0" algn="ctr">
              <a:noFill/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130" name="Group 106"/>
            <p:cNvGrpSpPr/>
            <p:nvPr userDrawn="1"/>
          </p:nvGrpSpPr>
          <p:grpSpPr bwMode="auto">
            <a:xfrm rot="334874">
              <a:off x="5321" y="313"/>
              <a:ext cx="98" cy="75"/>
              <a:chOff x="3452" y="878"/>
              <a:chExt cx="402" cy="342"/>
            </a:xfrm>
          </p:grpSpPr>
          <p:sp>
            <p:nvSpPr>
              <p:cNvPr id="1131" name="Oval 107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32" name="Oval 108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33" name="Oval 109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134" name="Group 110"/>
            <p:cNvGrpSpPr/>
            <p:nvPr userDrawn="1"/>
          </p:nvGrpSpPr>
          <p:grpSpPr bwMode="auto">
            <a:xfrm rot="-23704554">
              <a:off x="5358" y="218"/>
              <a:ext cx="97" cy="75"/>
              <a:chOff x="3452" y="878"/>
              <a:chExt cx="402" cy="342"/>
            </a:xfrm>
          </p:grpSpPr>
          <p:sp>
            <p:nvSpPr>
              <p:cNvPr id="1135" name="Oval 111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36" name="Oval 112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37" name="Oval 113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138" name="Group 114"/>
            <p:cNvGrpSpPr/>
            <p:nvPr userDrawn="1"/>
          </p:nvGrpSpPr>
          <p:grpSpPr bwMode="auto">
            <a:xfrm rot="-4646600">
              <a:off x="5335" y="107"/>
              <a:ext cx="88" cy="82"/>
              <a:chOff x="3452" y="878"/>
              <a:chExt cx="402" cy="342"/>
            </a:xfrm>
          </p:grpSpPr>
          <p:sp>
            <p:nvSpPr>
              <p:cNvPr id="1139" name="Oval 115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40" name="Oval 116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41" name="Oval 117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142" name="Group 118"/>
            <p:cNvGrpSpPr/>
            <p:nvPr userDrawn="1"/>
          </p:nvGrpSpPr>
          <p:grpSpPr bwMode="auto">
            <a:xfrm rot="2913403">
              <a:off x="5210" y="359"/>
              <a:ext cx="88" cy="83"/>
              <a:chOff x="3452" y="878"/>
              <a:chExt cx="402" cy="342"/>
            </a:xfrm>
          </p:grpSpPr>
          <p:sp>
            <p:nvSpPr>
              <p:cNvPr id="1143" name="Oval 119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44" name="Oval 120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45" name="Oval 121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146" name="Group 122"/>
            <p:cNvGrpSpPr/>
            <p:nvPr userDrawn="1"/>
          </p:nvGrpSpPr>
          <p:grpSpPr bwMode="auto">
            <a:xfrm rot="-29488389">
              <a:off x="5212" y="46"/>
              <a:ext cx="88" cy="83"/>
              <a:chOff x="3452" y="878"/>
              <a:chExt cx="402" cy="342"/>
            </a:xfrm>
          </p:grpSpPr>
          <p:sp>
            <p:nvSpPr>
              <p:cNvPr id="1147" name="Oval 123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48" name="Oval 124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49" name="Oval 125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150" name="Group 126"/>
            <p:cNvGrpSpPr/>
            <p:nvPr userDrawn="1"/>
          </p:nvGrpSpPr>
          <p:grpSpPr bwMode="auto">
            <a:xfrm rot="-10069553">
              <a:off x="5089" y="95"/>
              <a:ext cx="97" cy="76"/>
              <a:chOff x="3452" y="878"/>
              <a:chExt cx="402" cy="342"/>
            </a:xfrm>
          </p:grpSpPr>
          <p:sp>
            <p:nvSpPr>
              <p:cNvPr id="1151" name="Oval 127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52" name="Oval 128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53" name="Oval 129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154" name="Group 130"/>
            <p:cNvGrpSpPr/>
            <p:nvPr userDrawn="1"/>
          </p:nvGrpSpPr>
          <p:grpSpPr bwMode="auto">
            <a:xfrm rot="-34314642">
              <a:off x="5041" y="204"/>
              <a:ext cx="97" cy="75"/>
              <a:chOff x="3452" y="878"/>
              <a:chExt cx="402" cy="342"/>
            </a:xfrm>
          </p:grpSpPr>
          <p:sp>
            <p:nvSpPr>
              <p:cNvPr id="1155" name="Oval 131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56" name="Oval 132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57" name="Oval 133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158" name="Group 134"/>
            <p:cNvGrpSpPr/>
            <p:nvPr userDrawn="1"/>
          </p:nvGrpSpPr>
          <p:grpSpPr bwMode="auto">
            <a:xfrm rot="-15041649">
              <a:off x="5085" y="304"/>
              <a:ext cx="88" cy="82"/>
              <a:chOff x="3452" y="878"/>
              <a:chExt cx="402" cy="342"/>
            </a:xfrm>
          </p:grpSpPr>
          <p:sp>
            <p:nvSpPr>
              <p:cNvPr id="1159" name="Oval 135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60" name="Oval 136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61" name="Oval 137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1162" name="Rectangle 138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324600"/>
            <a:ext cx="2133600" cy="2444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000" b="1">
                <a:latin typeface="+mn-lt"/>
                <a:ea typeface="宋体" panose="02010600030101010101" pitchFamily="2" charset="-122"/>
              </a:defRPr>
            </a:lvl1pPr>
          </a:lstStyle>
          <a:p>
            <a:r>
              <a:rPr lang="en-US" altLang="zh-CN"/>
              <a:t>www.themegallery.com</a:t>
            </a:r>
            <a:endParaRPr lang="en-US" altLang="zh-CN"/>
          </a:p>
        </p:txBody>
      </p:sp>
      <p:sp>
        <p:nvSpPr>
          <p:cNvPr id="1175" name="Line 151"/>
          <p:cNvSpPr>
            <a:spLocks noChangeShapeType="1"/>
          </p:cNvSpPr>
          <p:nvPr/>
        </p:nvSpPr>
        <p:spPr bwMode="auto">
          <a:xfrm>
            <a:off x="0" y="762000"/>
            <a:ext cx="9144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176" name="Line 152"/>
          <p:cNvSpPr>
            <a:spLocks noChangeShapeType="1"/>
          </p:cNvSpPr>
          <p:nvPr/>
        </p:nvSpPr>
        <p:spPr bwMode="auto">
          <a:xfrm>
            <a:off x="0" y="9144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177" name="Line 153"/>
          <p:cNvSpPr>
            <a:spLocks noChangeShapeType="1"/>
          </p:cNvSpPr>
          <p:nvPr/>
        </p:nvSpPr>
        <p:spPr bwMode="auto">
          <a:xfrm>
            <a:off x="0" y="664845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178" name="Line 154"/>
          <p:cNvSpPr>
            <a:spLocks noChangeShapeType="1"/>
          </p:cNvSpPr>
          <p:nvPr/>
        </p:nvSpPr>
        <p:spPr bwMode="auto">
          <a:xfrm>
            <a:off x="4572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179" name="Line 15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181" name="Line 157"/>
          <p:cNvSpPr>
            <a:spLocks noChangeShapeType="1"/>
          </p:cNvSpPr>
          <p:nvPr/>
        </p:nvSpPr>
        <p:spPr bwMode="auto">
          <a:xfrm flipH="1">
            <a:off x="0" y="5105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182" name="Line 158"/>
          <p:cNvSpPr>
            <a:spLocks noChangeShapeType="1"/>
          </p:cNvSpPr>
          <p:nvPr/>
        </p:nvSpPr>
        <p:spPr bwMode="auto">
          <a:xfrm>
            <a:off x="1752600" y="6648450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183" name="Line 159"/>
          <p:cNvSpPr>
            <a:spLocks noChangeShapeType="1"/>
          </p:cNvSpPr>
          <p:nvPr/>
        </p:nvSpPr>
        <p:spPr bwMode="auto">
          <a:xfrm>
            <a:off x="8763000" y="60198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" name="Rectangle 10"/>
          <p:cNvSpPr>
            <a:spLocks noChangeArrowheads="1"/>
          </p:cNvSpPr>
          <p:nvPr userDrawn="1"/>
        </p:nvSpPr>
        <p:spPr bwMode="auto">
          <a:xfrm>
            <a:off x="0" y="0"/>
            <a:ext cx="9144000" cy="914400"/>
          </a:xfrm>
          <a:prstGeom prst="rect">
            <a:avLst/>
          </a:prstGeom>
          <a:gradFill rotWithShape="1">
            <a:gsLst>
              <a:gs pos="0">
                <a:srgbClr val="1C226E"/>
              </a:gs>
              <a:gs pos="100000">
                <a:srgbClr val="6666FF"/>
              </a:gs>
            </a:gsLst>
            <a:lin ang="0" scaled="1"/>
          </a:gra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zh-CN" altLang="zh-CN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228600"/>
            <a:ext cx="4648200" cy="5334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 smtClean="0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altLang="zh-CN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endParaRPr lang="en-US" altLang="zh-CN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fld id="{03A1AB72-72F7-4F38-8B2D-04E56662DE9B}" type="slidenum">
              <a:rPr lang="en-US" altLang="zh-CN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aphicFrame>
        <p:nvGraphicFramePr>
          <p:cNvPr id="7175" name="Object 7"/>
          <p:cNvGraphicFramePr>
            <a:graphicFrameLocks noChangeAspect="1"/>
          </p:cNvGraphicFramePr>
          <p:nvPr/>
        </p:nvGraphicFramePr>
        <p:xfrm>
          <a:off x="457200" y="4648200"/>
          <a:ext cx="1000125" cy="149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Image" r:id="rId12" imgW="3733800" imgH="5575300" progId="">
                  <p:embed/>
                </p:oleObj>
              </mc:Choice>
              <mc:Fallback>
                <p:oleObj name="Image" r:id="rId12" imgW="3733800" imgH="5575300" progId="">
                  <p:embed/>
                  <p:pic>
                    <p:nvPicPr>
                      <p:cNvPr id="0" name="图片 1024"/>
                      <p:cNvPicPr>
                        <a:picLocks noChangeAspect="1"/>
                      </p:cNvPicPr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57200" y="4648200"/>
                        <a:ext cx="1000125" cy="149225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79" name="Picture 11" descr="工程学院_蓝色白底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715000" y="0"/>
            <a:ext cx="838200" cy="815975"/>
          </a:xfrm>
          <a:prstGeom prst="rect">
            <a:avLst/>
          </a:prstGeom>
          <a:noFill/>
        </p:spPr>
      </p:pic>
      <p:pic>
        <p:nvPicPr>
          <p:cNvPr id="7180" name="Picture 12" descr="书法学校名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629400" y="9525"/>
            <a:ext cx="2438400" cy="577850"/>
          </a:xfrm>
          <a:prstGeom prst="rect">
            <a:avLst/>
          </a:prstGeom>
          <a:noFill/>
        </p:spPr>
      </p:pic>
      <p:sp>
        <p:nvSpPr>
          <p:cNvPr id="7181" name="Text Box 13"/>
          <p:cNvSpPr txBox="1">
            <a:spLocks noChangeArrowheads="1"/>
          </p:cNvSpPr>
          <p:nvPr userDrawn="1"/>
        </p:nvSpPr>
        <p:spPr bwMode="auto">
          <a:xfrm>
            <a:off x="6400800" y="511175"/>
            <a:ext cx="2743200" cy="2746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rtl="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1200" b="1" kern="1200">
                <a:solidFill>
                  <a:srgbClr val="FFFFFF"/>
                </a:solidFill>
                <a:latin typeface="黑体" panose="02010609060101010101" pitchFamily="2" charset="-122"/>
                <a:ea typeface="黑体" panose="02010609060101010101" pitchFamily="2" charset="-122"/>
                <a:cs typeface="+mn-cs"/>
              </a:rPr>
              <a:t>CHANGCHUN INSTITUTE OF TECHNOLOGY</a:t>
            </a:r>
            <a:endParaRPr lang="en-US" altLang="zh-CN" sz="1200" b="1" kern="1200">
              <a:solidFill>
                <a:srgbClr val="FFFFFF"/>
              </a:solidFill>
              <a:latin typeface="黑体" panose="02010609060101010101" pitchFamily="2" charset="-122"/>
              <a:ea typeface="黑体" panose="02010609060101010101" pitchFamily="2" charset="-122"/>
              <a:cs typeface="+mn-cs"/>
            </a:endParaRPr>
          </a:p>
        </p:txBody>
      </p:sp>
      <p:sp>
        <p:nvSpPr>
          <p:cNvPr id="7182" name="Line 14"/>
          <p:cNvSpPr>
            <a:spLocks noChangeShapeType="1"/>
          </p:cNvSpPr>
          <p:nvPr userDrawn="1"/>
        </p:nvSpPr>
        <p:spPr bwMode="auto">
          <a:xfrm>
            <a:off x="6553200" y="511175"/>
            <a:ext cx="2286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</a:ln>
          <a:effectLst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zh-CN" altLang="en-US" kern="12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panose="020B0604020202020204" pitchFamily="34" charset="0"/>
          <a:ea typeface="楷体_GB2312" panose="02010609030101010101" pitchFamily="49" charset="-122"/>
        </a:defRPr>
      </a:lvl2pPr>
      <a:lvl3pPr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panose="020B0604020202020204" pitchFamily="34" charset="0"/>
          <a:ea typeface="楷体_GB2312" panose="02010609030101010101" pitchFamily="49" charset="-122"/>
        </a:defRPr>
      </a:lvl3pPr>
      <a:lvl4pPr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panose="020B0604020202020204" pitchFamily="34" charset="0"/>
          <a:ea typeface="楷体_GB2312" panose="02010609030101010101" pitchFamily="49" charset="-122"/>
        </a:defRPr>
      </a:lvl4pPr>
      <a:lvl5pPr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panose="020B0604020202020204" pitchFamily="34" charset="0"/>
          <a:ea typeface="楷体_GB2312" panose="02010609030101010101" pitchFamily="49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panose="020B0604020202020204" pitchFamily="34" charset="0"/>
          <a:ea typeface="楷体_GB2312" panose="02010609030101010101" pitchFamily="49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panose="020B0604020202020204" pitchFamily="34" charset="0"/>
          <a:ea typeface="楷体_GB2312" panose="02010609030101010101" pitchFamily="49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panose="020B0604020202020204" pitchFamily="34" charset="0"/>
          <a:ea typeface="楷体_GB2312" panose="02010609030101010101" pitchFamily="49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panose="020B0604020202020204" pitchFamily="34" charset="0"/>
          <a:ea typeface="楷体_GB2312" panose="02010609030101010101" pitchFamily="49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1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7.png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7.png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8.png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8.png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9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0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3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4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5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6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7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9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0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1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8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9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2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3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4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jpe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8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9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3.png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4.png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5.png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4.png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6.png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6.png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7.png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2" descr="computer_connection_lg_nwm"/>
          <p:cNvPicPr>
            <a:picLocks noChangeAspect="1" noChangeArrowheads="1" noCrop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11560" y="4221088"/>
            <a:ext cx="2445529" cy="227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1316025"/>
            <a:ext cx="8286808" cy="2398727"/>
          </a:xfrm>
        </p:spPr>
        <p:txBody>
          <a:bodyPr/>
          <a:lstStyle/>
          <a:p>
            <a:r>
              <a:rPr lang="zh-CN" altLang="en-US" sz="8800" i="0" dirty="0" smtClean="0">
                <a:solidFill>
                  <a:schemeClr val="accent5">
                    <a:lumMod val="50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文献检索</a:t>
            </a:r>
            <a:endParaRPr lang="en-US" altLang="zh-CN" sz="8800" i="0" dirty="0">
              <a:solidFill>
                <a:schemeClr val="accent5">
                  <a:lumMod val="50000"/>
                </a:scheme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714744" y="5286388"/>
            <a:ext cx="2000264" cy="1000132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Picture 52" descr="컴퓨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052736"/>
            <a:ext cx="1224136" cy="1346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071538" y="4357694"/>
            <a:ext cx="7696200" cy="132343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4000" b="1" dirty="0" smtClean="0">
                <a:solidFill>
                  <a:schemeClr val="accent5">
                    <a:lumMod val="50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图书馆   郭秀梅</a:t>
            </a:r>
            <a:endParaRPr lang="zh-CN" altLang="en-US" sz="4000" b="1" dirty="0">
              <a:solidFill>
                <a:schemeClr val="accent5">
                  <a:lumMod val="50000"/>
                </a:scheme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algn="ctr">
              <a:defRPr/>
            </a:pPr>
            <a:endParaRPr lang="zh-CN" altLang="en-US" sz="4000" b="1" dirty="0">
              <a:solidFill>
                <a:schemeClr val="accent2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</p:cSld>
  <p:clrMapOvr>
    <a:masterClrMapping/>
  </p:clrMapOvr>
  <p:transition advTm="7955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gray">
          <a:xfrm>
            <a:off x="714348" y="214290"/>
            <a:ext cx="3200400" cy="7667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>
              <a:lnSpc>
                <a:spcPct val="90000"/>
              </a:lnSpc>
            </a:pPr>
            <a:r>
              <a:rPr lang="zh-CN" altLang="en-US" sz="2600" b="1" dirty="0">
                <a:ea typeface="宋体" panose="02010600030101010101" pitchFamily="2" charset="-122"/>
              </a:rPr>
              <a:t> </a:t>
            </a:r>
            <a:r>
              <a:rPr lang="zh-CN" altLang="en-US" sz="3200" b="1" dirty="0">
                <a:solidFill>
                  <a:srgbClr val="6600CC"/>
                </a:solidFill>
                <a:ea typeface="楷体_GB2312" panose="02010609030101010101" pitchFamily="49" charset="-122"/>
              </a:rPr>
              <a:t>主题索引</a:t>
            </a:r>
            <a:endParaRPr lang="zh-CN" altLang="en-US" sz="3200" b="1" dirty="0">
              <a:solidFill>
                <a:srgbClr val="6600CC"/>
              </a:solidFill>
              <a:ea typeface="楷体_GB2312" panose="02010609030101010101" pitchFamily="49" charset="-122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625475" y="1185863"/>
            <a:ext cx="7772400" cy="506253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                           </a:t>
            </a:r>
            <a:r>
              <a:rPr kumimoji="0" lang="en-US" altLang="zh-CN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</a:t>
            </a:r>
            <a:br>
              <a:rPr kumimoji="0" lang="en-US" altLang="zh-CN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</a:br>
            <a:r>
              <a:rPr kumimoji="0" lang="en-US" altLang="zh-CN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                         a </a:t>
            </a:r>
            <a:r>
              <a:rPr kumimoji="0" lang="zh-CN" altLang="en-US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阿</a:t>
            </a:r>
            <a:br>
              <a:rPr kumimoji="0" lang="zh-CN" altLang="en-US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</a:br>
            <a:r>
              <a:rPr kumimoji="0" lang="zh-CN" altLang="en-US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阿霉素</a:t>
            </a:r>
            <a:r>
              <a:rPr kumimoji="0" lang="en-US" altLang="zh-CN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—</a:t>
            </a:r>
            <a:r>
              <a:rPr kumimoji="0" lang="zh-CN" altLang="en-US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投药和剂量 </a:t>
            </a:r>
            <a:r>
              <a:rPr kumimoji="0" lang="en-US" altLang="zh-CN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00779</a:t>
            </a:r>
            <a:r>
              <a:rPr kumimoji="0" lang="en-US" altLang="zh-CN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r>
              <a:rPr kumimoji="0" lang="zh-CN" altLang="en-US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血液 </a:t>
            </a:r>
            <a:r>
              <a:rPr kumimoji="0" lang="en-US" altLang="zh-CN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02938</a:t>
            </a:r>
            <a:br>
              <a:rPr kumimoji="0" lang="en-US" altLang="zh-CN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</a:br>
            <a:r>
              <a:rPr kumimoji="0" lang="en-US" altLang="zh-CN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                        </a:t>
            </a:r>
            <a:r>
              <a:rPr kumimoji="0" lang="en-US" altLang="zh-CN" sz="2800" b="1" u="none" strike="noStrike" kern="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ai</a:t>
            </a:r>
            <a:r>
              <a:rPr kumimoji="0" lang="en-US" altLang="zh-CN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r>
              <a:rPr kumimoji="0" lang="zh-CN" altLang="en-US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癌</a:t>
            </a:r>
            <a:br>
              <a:rPr kumimoji="0" lang="zh-CN" altLang="en-US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</a:br>
            <a:r>
              <a:rPr kumimoji="0" lang="zh-CN" altLang="en-US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癌</a:t>
            </a:r>
            <a:r>
              <a:rPr kumimoji="0" lang="en-US" altLang="zh-CN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—</a:t>
            </a:r>
            <a:r>
              <a:rPr kumimoji="0" lang="en-US" altLang="zh-CN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02324  02451</a:t>
            </a:r>
            <a:r>
              <a:rPr kumimoji="0" lang="en-US" altLang="zh-CN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r>
              <a:rPr kumimoji="0" lang="zh-CN" altLang="en-US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并发症 </a:t>
            </a:r>
            <a:r>
              <a:rPr kumimoji="0" lang="en-US" altLang="zh-CN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01896</a:t>
            </a:r>
            <a:r>
              <a:rPr kumimoji="0" lang="en-US" altLang="zh-CN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r>
              <a:rPr kumimoji="0" lang="zh-CN" altLang="en-US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诊断 </a:t>
            </a:r>
            <a:r>
              <a:rPr kumimoji="0" lang="en-US" altLang="zh-CN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02221</a:t>
            </a:r>
            <a:r>
              <a:rPr kumimoji="0" lang="en-US" altLang="zh-CN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r>
              <a:rPr kumimoji="0" lang="zh-CN" altLang="en-US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治疗 </a:t>
            </a:r>
            <a:r>
              <a:rPr kumimoji="0" lang="en-US" altLang="zh-CN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02138</a:t>
            </a:r>
            <a:br>
              <a:rPr kumimoji="0" lang="en-US" altLang="zh-CN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</a:br>
            <a:r>
              <a:rPr kumimoji="0" lang="en-US" altLang="zh-CN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                           B</a:t>
            </a:r>
            <a:br>
              <a:rPr kumimoji="0" lang="en-US" altLang="zh-CN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</a:br>
            <a:r>
              <a:rPr kumimoji="0" lang="en-US" altLang="zh-CN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                         </a:t>
            </a:r>
            <a:r>
              <a:rPr kumimoji="0" lang="en-US" altLang="zh-CN" sz="2800" b="1" u="none" strike="noStrike" kern="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bai</a:t>
            </a:r>
            <a:r>
              <a:rPr kumimoji="0" lang="en-US" altLang="zh-CN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r>
              <a:rPr kumimoji="0" lang="zh-CN" altLang="en-US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白</a:t>
            </a:r>
            <a:br>
              <a:rPr kumimoji="0" lang="zh-CN" altLang="en-US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</a:br>
            <a:r>
              <a:rPr kumimoji="0" lang="zh-CN" altLang="en-US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白斑</a:t>
            </a:r>
            <a:r>
              <a:rPr kumimoji="0" lang="en-US" altLang="zh-CN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—</a:t>
            </a:r>
            <a:r>
              <a:rPr kumimoji="0" lang="zh-CN" altLang="en-US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并发症 </a:t>
            </a:r>
            <a:r>
              <a:rPr kumimoji="0" lang="en-US" altLang="zh-CN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02652 </a:t>
            </a:r>
            <a:r>
              <a:rPr kumimoji="0" lang="zh-CN" altLang="en-US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病因学 </a:t>
            </a:r>
            <a:r>
              <a:rPr kumimoji="0" lang="en-US" altLang="zh-CN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02593</a:t>
            </a:r>
            <a:br>
              <a:rPr kumimoji="0" lang="en-US" altLang="zh-CN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</a:br>
            <a:r>
              <a:rPr kumimoji="0" lang="en-US" altLang="zh-CN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                        </a:t>
            </a:r>
            <a:r>
              <a:rPr kumimoji="0" lang="en-US" altLang="zh-CN" sz="2800" b="1" u="none" strike="noStrike" kern="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bing</a:t>
            </a:r>
            <a:r>
              <a:rPr kumimoji="0" lang="en-US" altLang="zh-CN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r>
              <a:rPr kumimoji="0" lang="zh-CN" altLang="en-US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病</a:t>
            </a:r>
            <a:br>
              <a:rPr kumimoji="0" lang="zh-CN" altLang="en-US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</a:br>
            <a:r>
              <a:rPr kumimoji="0" lang="zh-CN" altLang="en-US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病毒基因  </a:t>
            </a:r>
            <a:r>
              <a:rPr kumimoji="0" lang="en-US" altLang="zh-CN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00477 00480</a:t>
            </a:r>
            <a:endParaRPr kumimoji="0" lang="en-US" altLang="zh-CN" sz="2800" b="1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>
              <a:ea typeface="宋体" panose="02010600030101010101" pitchFamily="2" charset="-122"/>
            </a:endParaRPr>
          </a:p>
        </p:txBody>
      </p:sp>
      <p:sp>
        <p:nvSpPr>
          <p:cNvPr id="99331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>
              <a:ea typeface="宋体" panose="02010600030101010101" pitchFamily="2" charset="-122"/>
            </a:endParaRPr>
          </a:p>
        </p:txBody>
      </p:sp>
      <p:pic>
        <p:nvPicPr>
          <p:cNvPr id="99332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23850" y="3286125"/>
            <a:ext cx="2819400" cy="15716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gray">
          <a:xfrm>
            <a:off x="1071563" y="955675"/>
            <a:ext cx="4464050" cy="777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 eaLnBrk="0" hangingPunct="0">
              <a:lnSpc>
                <a:spcPct val="90000"/>
              </a:lnSpc>
              <a:defRPr/>
            </a:pPr>
            <a:r>
              <a:rPr lang="zh-CN" altLang="en-US" sz="3200" b="1" kern="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说明：</a:t>
            </a:r>
            <a:endParaRPr lang="zh-CN" altLang="en-US" sz="3200" b="1" kern="0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714348" y="1643050"/>
            <a:ext cx="7715304" cy="2025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/>
          <a:lstStyle/>
          <a:p>
            <a:pPr eaLnBrk="0" hangingPunct="0">
              <a:spcAft>
                <a:spcPct val="40000"/>
              </a:spcAft>
              <a:defRPr/>
            </a:pPr>
            <a:r>
              <a:rPr lang="en-US" altLang="zh-CN" sz="3200" b="1" kern="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a.</a:t>
            </a:r>
            <a:r>
              <a:rPr lang="zh-CN" altLang="en-US" sz="3200" b="1" kern="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副主题词也是规范化的词语</a:t>
            </a:r>
            <a:endParaRPr lang="zh-CN" altLang="en-US" sz="3200" b="1" kern="0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  <a:p>
            <a:pPr eaLnBrk="0" hangingPunct="0">
              <a:spcAft>
                <a:spcPct val="40000"/>
              </a:spcAft>
              <a:defRPr/>
            </a:pPr>
            <a:r>
              <a:rPr lang="en-US" altLang="zh-CN" sz="3200" b="1" kern="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b.</a:t>
            </a:r>
            <a:r>
              <a:rPr lang="zh-CN" altLang="en-US" sz="3200" b="1" kern="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并不是所有的副主题词均能够和主题词相组配</a:t>
            </a:r>
            <a:endParaRPr lang="zh-CN" altLang="en-US" sz="3200" b="1" kern="0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42910" y="3429000"/>
            <a:ext cx="43059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Aft>
                <a:spcPct val="40000"/>
              </a:spcAft>
              <a:defRPr/>
            </a:pPr>
            <a:r>
              <a:rPr lang="en-US" altLang="zh-CN" sz="3200" b="1" kern="0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c.</a:t>
            </a:r>
            <a:r>
              <a:rPr lang="zh-CN" altLang="en-US" sz="3200" b="1" kern="0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副主题词也有下位词</a:t>
            </a:r>
            <a:endParaRPr lang="zh-CN" altLang="en-US" sz="3200" b="1" kern="0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>
              <a:ea typeface="宋体" panose="02010600030101010101" pitchFamily="2" charset="-122"/>
            </a:endParaRPr>
          </a:p>
        </p:txBody>
      </p:sp>
      <p:sp>
        <p:nvSpPr>
          <p:cNvPr id="101379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>
              <a:ea typeface="宋体" panose="02010600030101010101" pitchFamily="2" charset="-122"/>
            </a:endParaRPr>
          </a:p>
        </p:txBody>
      </p:sp>
      <p:pic>
        <p:nvPicPr>
          <p:cNvPr id="101380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6"/>
          <p:cNvSpPr>
            <a:spLocks noChangeArrowheads="1"/>
          </p:cNvSpPr>
          <p:nvPr/>
        </p:nvSpPr>
        <p:spPr bwMode="auto">
          <a:xfrm>
            <a:off x="428625" y="3857625"/>
            <a:ext cx="1643063" cy="214313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>
              <a:ea typeface="宋体" panose="02010600030101010101" pitchFamily="2" charset="-122"/>
            </a:endParaRPr>
          </a:p>
        </p:txBody>
      </p:sp>
      <p:sp>
        <p:nvSpPr>
          <p:cNvPr id="10240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>
              <a:ea typeface="宋体" panose="02010600030101010101" pitchFamily="2" charset="-122"/>
            </a:endParaRPr>
          </a:p>
        </p:txBody>
      </p:sp>
      <p:pic>
        <p:nvPicPr>
          <p:cNvPr id="102404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 6"/>
          <p:cNvSpPr>
            <a:spLocks noChangeArrowheads="1"/>
          </p:cNvSpPr>
          <p:nvPr/>
        </p:nvSpPr>
        <p:spPr bwMode="auto">
          <a:xfrm>
            <a:off x="285750" y="2428875"/>
            <a:ext cx="7215188" cy="3000375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857224" y="1643050"/>
            <a:ext cx="7332662" cy="3600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/>
          <a:lstStyle/>
          <a:p>
            <a:pPr eaLnBrk="0" hangingPunct="0">
              <a:spcAft>
                <a:spcPct val="40000"/>
              </a:spcAft>
              <a:defRPr/>
            </a:pPr>
            <a:r>
              <a:rPr lang="en-US" altLang="zh-CN" sz="3200" b="1" kern="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a.</a:t>
            </a:r>
            <a:r>
              <a:rPr lang="zh-CN" altLang="en-US" sz="3200" b="1" kern="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副主题词也是规范化的词语</a:t>
            </a:r>
            <a:endParaRPr lang="zh-CN" altLang="en-US" sz="3200" b="1" kern="0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  <a:p>
            <a:pPr eaLnBrk="0" hangingPunct="0">
              <a:spcAft>
                <a:spcPct val="40000"/>
              </a:spcAft>
              <a:defRPr/>
            </a:pPr>
            <a:r>
              <a:rPr lang="en-US" altLang="zh-CN" sz="3200" b="1" kern="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b.</a:t>
            </a:r>
            <a:r>
              <a:rPr lang="zh-CN" altLang="en-US" sz="3200" b="1" kern="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并不是所有的副主题词均能够和主题词相组配</a:t>
            </a:r>
            <a:endParaRPr lang="zh-CN" altLang="en-US" sz="3200" b="1" kern="0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  <a:p>
            <a:pPr eaLnBrk="0" hangingPunct="0">
              <a:spcAft>
                <a:spcPct val="40000"/>
              </a:spcAft>
              <a:defRPr/>
            </a:pPr>
            <a:r>
              <a:rPr lang="en-US" altLang="zh-CN" sz="3200" b="1" kern="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c.</a:t>
            </a:r>
            <a:r>
              <a:rPr lang="zh-CN" altLang="en-US" sz="3200" b="1" kern="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副主题词也有下位词</a:t>
            </a:r>
            <a:endParaRPr lang="en-US" altLang="zh-CN" sz="3200" b="1" kern="0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  <a:p>
            <a:pPr eaLnBrk="0" hangingPunct="0">
              <a:spcAft>
                <a:spcPct val="40000"/>
              </a:spcAft>
              <a:defRPr/>
            </a:pP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d.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副主题词也有注释，表明其用法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0" hangingPunct="0">
              <a:spcAft>
                <a:spcPct val="40000"/>
              </a:spcAft>
              <a:defRPr/>
            </a:pPr>
            <a:endParaRPr lang="zh-CN" altLang="en-US" sz="3600" kern="0" dirty="0"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gray">
          <a:xfrm>
            <a:off x="1071563" y="955675"/>
            <a:ext cx="4464050" cy="777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 eaLnBrk="0" hangingPunct="0">
              <a:lnSpc>
                <a:spcPct val="90000"/>
              </a:lnSpc>
              <a:defRPr/>
            </a:pPr>
            <a:r>
              <a:rPr lang="zh-CN" altLang="en-US" sz="3200" b="1" kern="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说明：</a:t>
            </a:r>
            <a:endParaRPr lang="zh-CN" altLang="en-US" sz="3200" b="1" kern="0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>
              <a:ea typeface="宋体" panose="02010600030101010101" pitchFamily="2" charset="-122"/>
            </a:endParaRPr>
          </a:p>
        </p:txBody>
      </p:sp>
      <p:sp>
        <p:nvSpPr>
          <p:cNvPr id="105475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>
              <a:ea typeface="宋体" panose="02010600030101010101" pitchFamily="2" charset="-122"/>
            </a:endParaRPr>
          </a:p>
        </p:txBody>
      </p:sp>
      <p:pic>
        <p:nvPicPr>
          <p:cNvPr id="105476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57188" y="4857750"/>
            <a:ext cx="6572250" cy="500063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71472" y="214290"/>
            <a:ext cx="7600157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zh-CN" altLang="en-US" sz="3200" b="1" kern="0" dirty="0" smtClean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分类、主题词、关键词语言的区别举例：</a:t>
            </a:r>
            <a:endParaRPr lang="zh-CN" altLang="en-US" sz="3200" b="1" kern="0" dirty="0">
              <a:solidFill>
                <a:schemeClr val="accent1">
                  <a:lumMod val="75000"/>
                </a:schemeClr>
              </a:solidFill>
              <a:ea typeface="黑体" panose="02010609060101010101" pitchFamily="2" charset="-122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468313" y="1000108"/>
            <a:ext cx="8675687" cy="22320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/>
          <a:lstStyle/>
          <a:p>
            <a:pPr marL="444500" lvl="1" indent="-262255">
              <a:lnSpc>
                <a:spcPct val="90000"/>
              </a:lnSpc>
              <a:spcAft>
                <a:spcPct val="40000"/>
              </a:spcAft>
            </a:pPr>
            <a:r>
              <a:rPr lang="zh-CN" altLang="en-US" sz="2800" b="1" kern="0" dirty="0" smtClean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例如：</a:t>
            </a:r>
            <a:r>
              <a:rPr lang="zh-CN" altLang="en-US" sz="2800" b="1" dirty="0" smtClean="0">
                <a:solidFill>
                  <a:srgbClr val="6600CC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查找</a:t>
            </a:r>
            <a:r>
              <a:rPr lang="zh-CN" altLang="en-US" sz="2800" b="1" dirty="0">
                <a:solidFill>
                  <a:srgbClr val="6600CC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爱滋病的药物疗法方面的文献</a:t>
            </a:r>
            <a:endParaRPr lang="zh-CN" altLang="en-US" sz="2800" b="1" dirty="0">
              <a:solidFill>
                <a:srgbClr val="6600CC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444500" lvl="1" indent="-262255">
              <a:lnSpc>
                <a:spcPct val="90000"/>
              </a:lnSpc>
              <a:spcAft>
                <a:spcPct val="40000"/>
              </a:spcAft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分类语言：（适合广泛的收集文献）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444500" lvl="1" indent="-262255">
              <a:lnSpc>
                <a:spcPct val="90000"/>
              </a:lnSpc>
              <a:spcAft>
                <a:spcPct val="40000"/>
              </a:spcAft>
            </a:pPr>
            <a:r>
              <a:rPr lang="zh-CN" altLang="en-US" sz="2400" b="1" dirty="0">
                <a:solidFill>
                  <a:schemeClr val="accent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lang="en-US" altLang="zh-CN" sz="2400" b="1" dirty="0">
                <a:solidFill>
                  <a:schemeClr val="accent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R5 </a:t>
            </a:r>
            <a:r>
              <a:rPr lang="zh-CN" altLang="en-US" sz="2400" b="1" dirty="0">
                <a:solidFill>
                  <a:schemeClr val="accent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内科学</a:t>
            </a:r>
            <a:endParaRPr lang="zh-CN" altLang="en-US" sz="2400" b="1" dirty="0">
              <a:solidFill>
                <a:schemeClr val="accent1">
                  <a:lumMod val="7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444500" lvl="1" indent="-262255">
              <a:lnSpc>
                <a:spcPct val="90000"/>
              </a:lnSpc>
              <a:spcAft>
                <a:spcPct val="40000"/>
              </a:spcAft>
            </a:pPr>
            <a:r>
              <a:rPr lang="zh-CN" altLang="en-US" sz="2400" b="1" dirty="0">
                <a:solidFill>
                  <a:schemeClr val="accent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lang="en-US" altLang="zh-CN" sz="2400" b="1" dirty="0">
                <a:solidFill>
                  <a:schemeClr val="accent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R51 </a:t>
            </a:r>
            <a:r>
              <a:rPr lang="zh-CN" altLang="en-US" sz="2400" b="1" dirty="0">
                <a:solidFill>
                  <a:schemeClr val="accent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传染病</a:t>
            </a:r>
            <a:endParaRPr lang="zh-CN" altLang="en-US" sz="2400" b="1" dirty="0">
              <a:solidFill>
                <a:schemeClr val="accent1">
                  <a:lumMod val="7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444500" lvl="1" indent="-262255">
              <a:lnSpc>
                <a:spcPct val="90000"/>
              </a:lnSpc>
              <a:spcAft>
                <a:spcPct val="40000"/>
              </a:spcAft>
            </a:pPr>
            <a:r>
              <a:rPr lang="zh-CN" altLang="en-US" sz="2400" b="1" dirty="0">
                <a:solidFill>
                  <a:schemeClr val="accent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lang="en-US" altLang="zh-CN" sz="2400" b="1" dirty="0">
                <a:solidFill>
                  <a:schemeClr val="accent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R512.9  </a:t>
            </a:r>
            <a:r>
              <a:rPr lang="zh-CN" altLang="en-US" sz="2400" b="1" dirty="0">
                <a:solidFill>
                  <a:schemeClr val="accent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获得性免疫缺陷综合征</a:t>
            </a:r>
            <a:endParaRPr lang="zh-CN" altLang="en-US" sz="2400" b="1" dirty="0">
              <a:solidFill>
                <a:schemeClr val="accent1">
                  <a:lumMod val="7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3643314"/>
            <a:ext cx="8353425" cy="10080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主题词语言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Wingdings" panose="05000000000000000000" pitchFamily="2" charset="2"/>
              </a:rPr>
              <a:t>：（规范、准确，一步到位）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Wingdings" panose="05000000000000000000" pitchFamily="2" charset="2"/>
            </a:endParaRPr>
          </a:p>
          <a:p>
            <a:pPr marL="742950" lvl="1" indent="-285750">
              <a:spcBef>
                <a:spcPct val="20000"/>
              </a:spcBef>
            </a:pPr>
            <a:r>
              <a:rPr lang="zh-CN" altLang="en-US" sz="2200" b="1" dirty="0">
                <a:solidFill>
                  <a:schemeClr val="accent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lang="zh-CN" altLang="en-US" sz="2400" b="1" dirty="0">
                <a:solidFill>
                  <a:schemeClr val="accent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获得性免疫缺陷综合征</a:t>
            </a:r>
            <a:r>
              <a:rPr lang="en-US" altLang="zh-CN" sz="2400" b="1" dirty="0">
                <a:solidFill>
                  <a:schemeClr val="accent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</a:t>
            </a:r>
            <a:r>
              <a:rPr lang="zh-CN" altLang="en-US" sz="2400" b="1" dirty="0">
                <a:solidFill>
                  <a:schemeClr val="accent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药物疗法</a:t>
            </a:r>
            <a:endParaRPr lang="zh-CN" altLang="en-US" sz="2400" dirty="0">
              <a:solidFill>
                <a:schemeClr val="accent1">
                  <a:lumMod val="75000"/>
                </a:schemeClr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857760"/>
            <a:ext cx="8820150" cy="10080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关键词语言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Wingdings" panose="05000000000000000000" pitchFamily="2" charset="2"/>
              </a:rPr>
              <a:t>：（适于初学者使用，但易漏检）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Wingdings" panose="05000000000000000000" pitchFamily="2" charset="2"/>
            </a:endParaRPr>
          </a:p>
          <a:p>
            <a:pPr marL="742950" lvl="1" indent="-285750">
              <a:spcBef>
                <a:spcPct val="20000"/>
              </a:spcBef>
            </a:pPr>
            <a:r>
              <a:rPr lang="zh-CN" altLang="en-US" sz="2200" b="1" dirty="0">
                <a:solidFill>
                  <a:schemeClr val="accent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Wingdings" panose="05000000000000000000" pitchFamily="2" charset="2"/>
              </a:rPr>
              <a:t>        </a:t>
            </a:r>
            <a:r>
              <a:rPr lang="en-US" altLang="zh-CN" sz="2400" b="1" dirty="0">
                <a:solidFill>
                  <a:schemeClr val="accent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Wingdings" panose="05000000000000000000" pitchFamily="2" charset="2"/>
              </a:rPr>
              <a:t>AIDS</a:t>
            </a:r>
            <a:r>
              <a:rPr lang="zh-CN" altLang="en-US" sz="2400" b="1" dirty="0">
                <a:solidFill>
                  <a:schemeClr val="accent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Wingdings" panose="05000000000000000000" pitchFamily="2" charset="2"/>
              </a:rPr>
              <a:t>、</a:t>
            </a:r>
            <a:r>
              <a:rPr lang="zh-CN" altLang="en-US" sz="2400" b="1" dirty="0">
                <a:solidFill>
                  <a:schemeClr val="accent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爱滋病、艾滋病等</a:t>
            </a:r>
            <a:endParaRPr lang="zh-CN" altLang="en-US" sz="2400" b="1" dirty="0">
              <a:solidFill>
                <a:schemeClr val="accent1">
                  <a:lumMod val="7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941388" y="1435100"/>
            <a:ext cx="6989762" cy="34607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/>
          <a:lstStyle/>
          <a:p>
            <a:pPr eaLnBrk="0" hangingPunct="0">
              <a:spcAft>
                <a:spcPct val="40000"/>
              </a:spcAft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③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代码语言：利用代表事物的代码作为标识系统的检索语言。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algn="ctr" eaLnBrk="0" hangingPunct="0">
              <a:spcAft>
                <a:spcPct val="40000"/>
              </a:spcAft>
              <a:buFont typeface="Wingdings" panose="05000000000000000000" pitchFamily="2" charset="2"/>
              <a:buNone/>
            </a:pPr>
            <a:endParaRPr lang="zh-CN" altLang="en-US" sz="3600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eaLnBrk="0" hangingPunct="0">
              <a:spcAft>
                <a:spcPct val="40000"/>
              </a:spcAft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ea typeface="楷体_GB2312" panose="02010609030101010101" pitchFamily="49" charset="-122"/>
              </a:rPr>
              <a:t>如：美国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ea typeface="楷体_GB2312" panose="02010609030101010101" pitchFamily="49" charset="-122"/>
              </a:rPr>
              <a:t>《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ea typeface="楷体_GB2312" panose="02010609030101010101" pitchFamily="49" charset="-122"/>
              </a:rPr>
              <a:t>化学文摘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ea typeface="楷体_GB2312" panose="02010609030101010101" pitchFamily="49" charset="-122"/>
              </a:rPr>
              <a:t>》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ea typeface="楷体_GB2312" panose="02010609030101010101" pitchFamily="49" charset="-122"/>
              </a:rPr>
              <a:t>的分子式索引、环系索引等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357554" y="1142984"/>
            <a:ext cx="18004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小   结</a:t>
            </a:r>
            <a:endParaRPr lang="zh-CN" altLang="en-US" sz="3600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142976" y="2143116"/>
            <a:ext cx="7916863" cy="8636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文献检索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:</a:t>
            </a:r>
            <a:r>
              <a:rPr lang="zh-CN" altLang="en-US" sz="3200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存储  检索</a:t>
            </a:r>
            <a:endParaRPr lang="zh-CN" altLang="en-US" sz="3200" b="1" dirty="0">
              <a:solidFill>
                <a:srgbClr val="0000FF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altLang="zh-CN" sz="3200" dirty="0">
                <a:solidFill>
                  <a:schemeClr val="accent2"/>
                </a:solidFill>
                <a:ea typeface="宋体" panose="02010600030101010101" pitchFamily="2" charset="-122"/>
              </a:rPr>
              <a:t> </a:t>
            </a:r>
            <a:endParaRPr lang="zh-CN" altLang="en-US" sz="3200" dirty="0">
              <a:solidFill>
                <a:schemeClr val="accent2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4214810" y="2143116"/>
            <a:ext cx="1000125" cy="576263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0" y="3071810"/>
            <a:ext cx="5986463" cy="2311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/>
          <a:lstStyle/>
          <a:p>
            <a:pPr algn="ctr">
              <a:spcAft>
                <a:spcPct val="40000"/>
              </a:spcAft>
              <a:defRPr/>
            </a:pPr>
            <a:r>
              <a:rPr lang="zh-CN" altLang="en-US" sz="3600" b="1" kern="0" dirty="0">
                <a:latin typeface="楷体_GB2312" panose="02010609030101010101" pitchFamily="49" charset="-122"/>
                <a:ea typeface="楷体_GB2312" panose="02010609030101010101" pitchFamily="49" charset="-122"/>
                <a:cs typeface="Arial" panose="020B0604020202020204" pitchFamily="34" charset="0"/>
              </a:rPr>
              <a:t>  </a:t>
            </a:r>
            <a:r>
              <a:rPr lang="zh-CN" altLang="en-US" sz="3200" b="1" kern="0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Arial" panose="020B0604020202020204" pitchFamily="34" charset="0"/>
              </a:rPr>
              <a:t>检索语言：</a:t>
            </a:r>
            <a:r>
              <a:rPr lang="zh-CN" altLang="en-US" sz="3200" b="1" kern="0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Arial" panose="020B0604020202020204" pitchFamily="34" charset="0"/>
              </a:rPr>
              <a:t>外表、内容</a:t>
            </a:r>
            <a:endParaRPr lang="zh-CN" altLang="en-US" sz="3200" b="1" kern="0" dirty="0">
              <a:solidFill>
                <a:srgbClr val="0000FF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Arial" panose="020B0604020202020204" pitchFamily="34" charset="0"/>
            </a:endParaRPr>
          </a:p>
          <a:p>
            <a:pPr algn="ctr">
              <a:spcAft>
                <a:spcPct val="40000"/>
              </a:spcAft>
              <a:defRPr/>
            </a:pPr>
            <a:endParaRPr lang="zh-CN" altLang="en-US" sz="3600" b="1" kern="0" dirty="0">
              <a:solidFill>
                <a:schemeClr val="accent2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Arial" panose="020B0604020202020204" pitchFamily="34" charset="0"/>
            </a:endParaRPr>
          </a:p>
        </p:txBody>
      </p:sp>
      <p:sp>
        <p:nvSpPr>
          <p:cNvPr id="6" name="AutoShape 6"/>
          <p:cNvSpPr/>
          <p:nvPr/>
        </p:nvSpPr>
        <p:spPr bwMode="auto">
          <a:xfrm>
            <a:off x="5286380" y="2786058"/>
            <a:ext cx="215900" cy="1081088"/>
          </a:xfrm>
          <a:prstGeom prst="leftBrace">
            <a:avLst>
              <a:gd name="adj1" fmla="val 41728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lang="zh-CN" altLang="en-US">
              <a:solidFill>
                <a:srgbClr val="0000FF"/>
              </a:solidFill>
              <a:ea typeface="宋体" panose="02010600030101010101" pitchFamily="2" charset="-122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572132" y="2643182"/>
            <a:ext cx="1463675" cy="15700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ea typeface="楷体_GB2312" panose="02010609030101010101" pitchFamily="49" charset="-122"/>
              </a:rPr>
              <a:t>分    类</a:t>
            </a:r>
            <a:endParaRPr lang="zh-CN" altLang="en-US" sz="3200" b="1" dirty="0">
              <a:solidFill>
                <a:srgbClr val="0000FF"/>
              </a:solidFill>
              <a:ea typeface="楷体_GB2312" panose="02010609030101010101" pitchFamily="49" charset="-122"/>
            </a:endParaRPr>
          </a:p>
          <a:p>
            <a:r>
              <a:rPr lang="zh-CN" altLang="en-US" sz="3200" b="1" dirty="0">
                <a:solidFill>
                  <a:srgbClr val="0000FF"/>
                </a:solidFill>
                <a:ea typeface="楷体_GB2312" panose="02010609030101010101" pitchFamily="49" charset="-122"/>
              </a:rPr>
              <a:t>主题词</a:t>
            </a:r>
            <a:endParaRPr lang="zh-CN" altLang="en-US" sz="3200" b="1" dirty="0">
              <a:solidFill>
                <a:srgbClr val="0000FF"/>
              </a:solidFill>
              <a:ea typeface="楷体_GB2312" panose="02010609030101010101" pitchFamily="49" charset="-122"/>
            </a:endParaRPr>
          </a:p>
          <a:p>
            <a:r>
              <a:rPr lang="zh-CN" altLang="en-US" sz="3200" b="1" dirty="0">
                <a:solidFill>
                  <a:srgbClr val="0000FF"/>
                </a:solidFill>
                <a:ea typeface="楷体_GB2312" panose="02010609030101010101" pitchFamily="49" charset="-122"/>
              </a:rPr>
              <a:t>关键词</a:t>
            </a:r>
            <a:endParaRPr lang="zh-CN" altLang="en-US" sz="3200" b="1" dirty="0">
              <a:solidFill>
                <a:srgbClr val="0000FF"/>
              </a:solidFill>
              <a:ea typeface="楷体_GB2312" panose="02010609030101010101" pitchFamily="49" charset="-122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71472" y="4429132"/>
            <a:ext cx="7572428" cy="16430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/>
          <a:lstStyle/>
          <a:p>
            <a:pPr algn="ctr">
              <a:spcAft>
                <a:spcPct val="40000"/>
              </a:spcAft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数据库：</a:t>
            </a:r>
            <a:r>
              <a:rPr lang="en-US" altLang="zh-CN" sz="3200" b="1" kern="0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Arial" panose="020B0604020202020204" pitchFamily="34" charset="0"/>
              </a:rPr>
              <a:t>1</a:t>
            </a:r>
            <a:r>
              <a:rPr lang="zh-CN" altLang="en-US" sz="3200" b="1" kern="0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Arial" panose="020B0604020202020204" pitchFamily="34" charset="0"/>
              </a:rPr>
              <a:t>条记录</a:t>
            </a:r>
            <a:r>
              <a:rPr lang="en-US" altLang="zh-CN" sz="3200" b="1" kern="0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Arial" panose="020B0604020202020204" pitchFamily="34" charset="0"/>
              </a:rPr>
              <a:t>=1</a:t>
            </a:r>
            <a:r>
              <a:rPr lang="zh-CN" altLang="en-US" sz="3200" b="1" kern="0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Arial" panose="020B0604020202020204" pitchFamily="34" charset="0"/>
              </a:rPr>
              <a:t>篇</a:t>
            </a:r>
            <a:r>
              <a:rPr lang="zh-CN" altLang="en-US" sz="3200" b="1" kern="0" dirty="0" smtClean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Arial" panose="020B0604020202020204" pitchFamily="34" charset="0"/>
              </a:rPr>
              <a:t>文献    结果</a:t>
            </a:r>
            <a:endParaRPr lang="zh-CN" altLang="en-US" sz="3200" b="1" kern="0" dirty="0">
              <a:solidFill>
                <a:srgbClr val="0000FF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Arial" panose="020B0604020202020204" pitchFamily="34" charset="0"/>
            </a:endParaRPr>
          </a:p>
          <a:p>
            <a:pPr algn="ctr">
              <a:spcAft>
                <a:spcPct val="40000"/>
              </a:spcAft>
            </a:pPr>
            <a:r>
              <a:rPr lang="en-US" altLang="zh-CN" sz="3200" b="1" kern="0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Arial" panose="020B0604020202020204" pitchFamily="34" charset="0"/>
              </a:rPr>
              <a:t>         1</a:t>
            </a:r>
            <a:r>
              <a:rPr lang="zh-CN" altLang="en-US" sz="3200" b="1" kern="0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Arial" panose="020B0604020202020204" pitchFamily="34" charset="0"/>
              </a:rPr>
              <a:t>个字段</a:t>
            </a:r>
            <a:r>
              <a:rPr lang="en-US" altLang="zh-CN" sz="3200" b="1" kern="0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Arial" panose="020B0604020202020204" pitchFamily="34" charset="0"/>
              </a:rPr>
              <a:t>=1</a:t>
            </a:r>
            <a:r>
              <a:rPr lang="zh-CN" altLang="en-US" sz="3200" b="1" kern="0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Arial" panose="020B0604020202020204" pitchFamily="34" charset="0"/>
              </a:rPr>
              <a:t>个</a:t>
            </a:r>
            <a:r>
              <a:rPr lang="zh-CN" altLang="en-US" sz="3200" b="1" kern="0" dirty="0" smtClean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Arial" panose="020B0604020202020204" pitchFamily="34" charset="0"/>
              </a:rPr>
              <a:t>特征    入口</a:t>
            </a:r>
            <a:endParaRPr lang="zh-CN" altLang="en-US" sz="3200" b="1" kern="0" dirty="0">
              <a:solidFill>
                <a:srgbClr val="0000FF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Arial" panose="020B0604020202020204" pitchFamily="34" charset="0"/>
            </a:endParaRPr>
          </a:p>
          <a:p>
            <a:pPr algn="ctr">
              <a:spcAft>
                <a:spcPct val="40000"/>
              </a:spcAft>
            </a:pPr>
            <a:r>
              <a:rPr lang="zh-CN" altLang="en-US" sz="3200" b="1" kern="0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Arial" panose="020B0604020202020204" pitchFamily="34" charset="0"/>
              </a:rPr>
              <a:t>    </a:t>
            </a:r>
            <a:r>
              <a:rPr lang="en-US" altLang="zh-CN" sz="3600" b="1" dirty="0" smtClean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        </a:t>
            </a:r>
            <a:endParaRPr lang="zh-CN" altLang="en-US" sz="3600" b="1" dirty="0">
              <a:solidFill>
                <a:srgbClr val="0000FF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build="p"/>
      <p:bldP spid="6" grpId="0" animBg="1"/>
      <p:bldP spid="7" grpId="0"/>
      <p:bldP spid="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71450" y="52388"/>
            <a:ext cx="8801100" cy="675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4" name="Oval 5"/>
          <p:cNvSpPr>
            <a:spLocks noChangeArrowheads="1"/>
          </p:cNvSpPr>
          <p:nvPr/>
        </p:nvSpPr>
        <p:spPr bwMode="auto">
          <a:xfrm>
            <a:off x="274638" y="1076325"/>
            <a:ext cx="7019925" cy="681038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1401763" y="2309813"/>
            <a:ext cx="1036637" cy="3287712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1076325" y="1108075"/>
            <a:ext cx="7616825" cy="720725"/>
          </a:xfrm>
          <a:prstGeom prst="rect">
            <a:avLst/>
          </a:prstGeom>
        </p:spPr>
        <p:txBody>
          <a:bodyPr/>
          <a:lstStyle/>
          <a:p>
            <a:pPr marL="457200" marR="0" lvl="0" indent="-4572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二、计算机检索概述</a:t>
            </a:r>
            <a:endParaRPr kumimoji="0" lang="en-US" altLang="zh-CN" sz="32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defRPr/>
            </a:pPr>
            <a:endParaRPr kumimoji="0" lang="en-US" altLang="zh-CN" sz="3600" b="1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gray">
          <a:xfrm>
            <a:off x="814388" y="1760538"/>
            <a:ext cx="7385050" cy="41735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（一）计算机检索类型</a:t>
            </a:r>
            <a:endParaRPr lang="en-US" altLang="zh-CN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脱机检索（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20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世纪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50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年代）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联机检索（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20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世纪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60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年代末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70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年代）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光盘检索（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20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世纪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80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年代）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网络检索（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20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世纪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90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年代）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6600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6600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6600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6600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/>
          <p:cNvSpPr txBox="1"/>
          <p:nvPr/>
        </p:nvSpPr>
        <p:spPr>
          <a:xfrm>
            <a:off x="1336675" y="982663"/>
            <a:ext cx="5318125" cy="474821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（二）计算机检索特点</a:t>
            </a:r>
            <a:b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</a:br>
            <a:endParaRPr kumimoji="0" lang="zh-CN" altLang="en-US" sz="3200" b="1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3" name="标题 2"/>
          <p:cNvSpPr/>
          <p:nvPr/>
        </p:nvSpPr>
        <p:spPr bwMode="gray">
          <a:xfrm>
            <a:off x="1425575" y="1897063"/>
            <a:ext cx="5318125" cy="37449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 eaLnBrk="0" hangingPunct="0">
              <a:lnSpc>
                <a:spcPct val="120000"/>
              </a:lnSpc>
            </a:pPr>
            <a:r>
              <a:rPr lang="en-US" altLang="zh-CN" sz="3200" b="1" dirty="0">
                <a:solidFill>
                  <a:schemeClr val="bg2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检索速度快</a:t>
            </a:r>
            <a:b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</a:b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检索途经多 </a:t>
            </a:r>
            <a:b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</a:b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更新快 </a:t>
            </a:r>
            <a:b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</a:b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资源共享 </a:t>
            </a:r>
            <a:b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</a:b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检索更方便灵活 </a:t>
            </a:r>
            <a:b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</a:b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检索结果可以直接输出 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/>
          <p:cNvSpPr txBox="1"/>
          <p:nvPr/>
        </p:nvSpPr>
        <p:spPr>
          <a:xfrm>
            <a:off x="1143000" y="1168400"/>
            <a:ext cx="7772400" cy="63023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（三）计算机检索系统构成</a:t>
            </a:r>
            <a:br>
              <a:rPr kumimoji="0" lang="en-US" altLang="zh-CN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</a:br>
            <a:endParaRPr kumimoji="0" lang="zh-CN" altLang="en-US" sz="2800" b="1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3" name="标题 2"/>
          <p:cNvSpPr txBox="1"/>
          <p:nvPr/>
        </p:nvSpPr>
        <p:spPr bwMode="gray">
          <a:xfrm>
            <a:off x="2206625" y="2001838"/>
            <a:ext cx="2576513" cy="13922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 eaLnBrk="0" hangingPunct="0">
              <a:lnSpc>
                <a:spcPct val="120000"/>
              </a:lnSpc>
              <a:defRPr/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硬件设备</a:t>
            </a:r>
            <a:b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</a:b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计算机软件</a:t>
            </a:r>
            <a:br>
              <a:rPr lang="en-US" altLang="zh-CN" sz="3600" b="1" kern="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</a:br>
            <a:endParaRPr lang="zh-CN" altLang="en-US" sz="3600" b="1" kern="0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144713" y="3214686"/>
            <a:ext cx="1420582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数据库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6600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6600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1308100" y="1047750"/>
            <a:ext cx="3194050" cy="7207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/>
          <a:lstStyle/>
          <a:p>
            <a:pPr marL="457200" indent="-457200">
              <a:lnSpc>
                <a:spcPct val="90000"/>
              </a:lnSpc>
              <a:spcAft>
                <a:spcPct val="4000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3200" b="1" kern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三、数据库</a:t>
            </a:r>
            <a:endParaRPr lang="en-US" altLang="zh-CN" sz="3200" b="1" kern="0" smtClean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457200" indent="-457200">
              <a:lnSpc>
                <a:spcPct val="90000"/>
              </a:lnSpc>
              <a:spcAft>
                <a:spcPct val="40000"/>
              </a:spcAft>
              <a:defRPr/>
            </a:pPr>
            <a:endParaRPr lang="en-US" altLang="zh-CN" sz="3600" b="1" kern="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gray">
          <a:xfrm>
            <a:off x="758850" y="1500174"/>
            <a:ext cx="7385050" cy="39735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zh-CN" altLang="en-US" sz="36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  </a:t>
            </a:r>
            <a:r>
              <a:rPr lang="zh-CN" altLang="en-US" sz="3200" b="1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（一）数据库的概念</a:t>
            </a:r>
            <a:endParaRPr lang="en-US" altLang="zh-CN" sz="3200" b="1" dirty="0" smtClean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zh-CN" altLang="en-US" sz="3200" b="1" dirty="0" smtClean="0">
                <a:ea typeface="黑体" panose="02010609060101010101" pitchFamily="2" charset="-122"/>
              </a:rPr>
              <a:t>     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是指一定专业范围内的</a:t>
            </a:r>
            <a:r>
              <a:rPr lang="zh-CN" altLang="en-US" sz="3200" b="1" dirty="0">
                <a:solidFill>
                  <a:srgbClr val="0033CC"/>
                </a:solidFill>
                <a:ea typeface="黑体" panose="02010609060101010101" pitchFamily="2" charset="-122"/>
              </a:rPr>
              <a:t>信息记录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及其</a:t>
            </a:r>
            <a:r>
              <a:rPr lang="zh-CN" altLang="en-US" sz="3200" b="1" dirty="0">
                <a:solidFill>
                  <a:srgbClr val="0033CC"/>
                </a:solidFill>
                <a:ea typeface="黑体" panose="02010609060101010101" pitchFamily="2" charset="-122"/>
              </a:rPr>
              <a:t>索引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的集合体，是计算机检索系统的核心部分，即信息资源。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ea typeface="黑体" panose="02010609060101010101" pitchFamily="2" charset="-122"/>
            </a:endParaRPr>
          </a:p>
          <a:p>
            <a:pPr>
              <a:lnSpc>
                <a:spcPct val="130000"/>
              </a:lnSpc>
              <a:spcBef>
                <a:spcPct val="50000"/>
              </a:spcBef>
            </a:pPr>
            <a:endParaRPr lang="zh-CN" altLang="en-US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1785918" y="4929198"/>
            <a:ext cx="2387600" cy="609600"/>
          </a:xfrm>
          <a:prstGeom prst="wedgeRectCallout">
            <a:avLst>
              <a:gd name="adj1" fmla="val -69612"/>
              <a:gd name="adj2" fmla="val -263392"/>
            </a:avLst>
          </a:prstGeom>
          <a:solidFill>
            <a:schemeClr val="accent1"/>
          </a:solidFill>
          <a:ln w="9525">
            <a:noFill/>
            <a:miter lim="800000"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zh-CN" altLang="en-US" sz="2800" dirty="0">
                <a:solidFill>
                  <a:schemeClr val="accent3"/>
                </a:solidFill>
                <a:ea typeface="黑体" panose="02010609060101010101" pitchFamily="2" charset="-122"/>
              </a:rPr>
              <a:t>提供检索方法</a:t>
            </a:r>
            <a:endParaRPr lang="zh-CN" altLang="en-US" sz="2800" dirty="0">
              <a:solidFill>
                <a:schemeClr val="accent3"/>
              </a:solidFill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5363" name="标题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00706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9005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642910" y="214290"/>
            <a:ext cx="2857519" cy="664371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6387" name="标题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21858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579438"/>
            <a:ext cx="9144000" cy="578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7411" name="标题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21858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71450" y="52388"/>
            <a:ext cx="8801100" cy="675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1401763" y="2309813"/>
            <a:ext cx="1036637" cy="3287712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274638" y="1076325"/>
            <a:ext cx="7019925" cy="681038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副标题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8435" name="标题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843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214313"/>
            <a:ext cx="9144000" cy="664368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571472" y="1071546"/>
            <a:ext cx="7874027" cy="7081042"/>
          </a:xfrm>
          <a:prstGeom prst="rect">
            <a:avLst/>
          </a:prstGeom>
          <a:noFill/>
          <a:ln w="9525">
            <a:noFill/>
            <a:miter lim="800000"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50000"/>
              </a:lnSpc>
              <a:buClr>
                <a:srgbClr val="002060"/>
              </a:buClr>
              <a:defRPr/>
            </a:pPr>
            <a:r>
              <a:rPr lang="en-US" altLang="zh-CN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en-US" altLang="zh-CN" sz="3200" b="1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1.</a:t>
            </a:r>
            <a:r>
              <a:rPr lang="zh-CN" altLang="en-US" sz="3200" b="1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书目、题录、文摘是（  ）次文献。</a:t>
            </a:r>
            <a:endParaRPr lang="en-US" altLang="zh-CN" sz="3200" b="1" dirty="0" smtClean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50000"/>
              </a:lnSpc>
              <a:buClr>
                <a:srgbClr val="002060"/>
              </a:buClr>
              <a:defRPr/>
            </a:pPr>
            <a:r>
              <a:rPr lang="en-US" altLang="zh-CN" sz="3200" b="1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2.</a:t>
            </a:r>
            <a:r>
              <a:rPr lang="zh-CN" altLang="en-US" sz="3200" b="1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将一次文献形式压缩、排序形成（  ）次文献，将一次文献内容浓缩、综合形成（  ）次文献。</a:t>
            </a:r>
            <a:endParaRPr lang="en-US" altLang="zh-CN" sz="3200" b="1" dirty="0" smtClean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50000"/>
              </a:lnSpc>
              <a:buClr>
                <a:srgbClr val="002060"/>
              </a:buClr>
              <a:defRPr/>
            </a:pPr>
            <a:r>
              <a:rPr lang="en-US" altLang="zh-CN" sz="3200" b="1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3.</a:t>
            </a:r>
            <a:r>
              <a:rPr lang="zh-CN" altLang="en-US" sz="3200" b="1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综述是（  ）次文献，是以大量的（  ）次文献为素材经过整理、综合加工而成。</a:t>
            </a:r>
            <a:endParaRPr lang="en-US" altLang="zh-CN" sz="3200" b="1" dirty="0" smtClean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50000"/>
              </a:lnSpc>
              <a:spcBef>
                <a:spcPct val="50000"/>
              </a:spcBef>
              <a:buClr>
                <a:srgbClr val="002060"/>
              </a:buClr>
              <a:defRPr/>
            </a:pPr>
            <a:endParaRPr lang="en-US" altLang="zh-CN" sz="3200" b="1" dirty="0" smtClean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spcBef>
                <a:spcPct val="50000"/>
              </a:spcBef>
              <a:buClr>
                <a:srgbClr val="002060"/>
              </a:buClr>
              <a:defRPr/>
            </a:pPr>
            <a:endParaRPr lang="en-US" altLang="zh-CN" sz="3600" b="1" dirty="0" smtClean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zh-CN" sz="32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          </a:t>
            </a:r>
            <a:endParaRPr lang="zh-CN" altLang="en-US" sz="24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gray">
          <a:xfrm>
            <a:off x="315897" y="150813"/>
            <a:ext cx="2112963" cy="7524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练习题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42910" y="5558869"/>
            <a:ext cx="81339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000"/>
              </a:spcBef>
              <a:buClr>
                <a:srgbClr val="002060"/>
              </a:buClr>
              <a:defRPr/>
            </a:pPr>
            <a:r>
              <a:rPr lang="en-US" altLang="zh-CN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en-US" altLang="zh-CN" sz="3200" b="1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4.</a:t>
            </a:r>
            <a:r>
              <a:rPr lang="zh-CN" altLang="en-US" sz="3200" b="1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图书馆的图书一般采用（    ）排架法。</a:t>
            </a:r>
            <a:endParaRPr lang="en-US" altLang="zh-CN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286380" y="1201151"/>
            <a:ext cx="658812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二</a:t>
            </a:r>
            <a:endParaRPr lang="zh-CN" altLang="en-US" sz="3200" b="1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7286644" y="1915531"/>
            <a:ext cx="658812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二</a:t>
            </a:r>
            <a:endParaRPr lang="zh-CN" altLang="en-US" sz="3200" b="1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000100" y="3415729"/>
            <a:ext cx="658812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 dirty="0" smtClean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三</a:t>
            </a:r>
            <a:endParaRPr lang="zh-CN" altLang="en-US" sz="3200" b="1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2841618" y="4130109"/>
            <a:ext cx="658812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 dirty="0" smtClean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三</a:t>
            </a:r>
            <a:endParaRPr lang="zh-CN" altLang="en-US" sz="3200" b="1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7715272" y="4130109"/>
            <a:ext cx="658812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 dirty="0" smtClean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一</a:t>
            </a:r>
            <a:endParaRPr lang="zh-CN" altLang="en-US" sz="3200" b="1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5643570" y="5558869"/>
            <a:ext cx="1330325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分类</a:t>
            </a:r>
            <a:endParaRPr lang="zh-CN" altLang="en-US" sz="3200" b="1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9459" name="标题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22882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23838" y="457200"/>
            <a:ext cx="8747125" cy="590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1676400" y="995363"/>
            <a:ext cx="7019925" cy="528637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2803525" y="1536700"/>
            <a:ext cx="1200150" cy="24765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gray">
          <a:xfrm>
            <a:off x="571472" y="1000108"/>
            <a:ext cx="8509000" cy="54086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（二）数据库的类型</a:t>
            </a:r>
            <a:endParaRPr lang="en-US" altLang="zh-CN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1.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按对信息收录的学科范围划分</a:t>
            </a:r>
            <a:endParaRPr lang="en-US" altLang="zh-CN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1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）综合性数据库</a:t>
            </a:r>
            <a:endParaRPr lang="en-US" altLang="zh-CN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2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）专业性数据库</a:t>
            </a:r>
            <a:endParaRPr lang="en-US" altLang="zh-CN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3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）专题性数据库</a:t>
            </a:r>
            <a:endParaRPr lang="en-US" altLang="zh-CN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30000"/>
              </a:lnSpc>
              <a:spcBef>
                <a:spcPct val="50000"/>
              </a:spcBef>
            </a:pPr>
            <a:endParaRPr lang="en-US" altLang="zh-CN" sz="3600" b="1" dirty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30000"/>
              </a:lnSpc>
              <a:spcBef>
                <a:spcPct val="50000"/>
              </a:spcBef>
            </a:pPr>
            <a:endParaRPr lang="zh-CN" altLang="en-US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286248" y="2857496"/>
            <a:ext cx="3913187" cy="719138"/>
          </a:xfrm>
          <a:prstGeom prst="rect">
            <a:avLst/>
          </a:prstGeom>
        </p:spPr>
        <p:txBody>
          <a:bodyPr/>
          <a:lstStyle/>
          <a:p>
            <a:pPr marL="457200" marR="0" lvl="0" indent="-4572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多学科  </a:t>
            </a:r>
            <a:r>
              <a:rPr kumimoji="0" lang="en-US" altLang="zh-CN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CNKI </a:t>
            </a: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万方</a:t>
            </a:r>
            <a:endParaRPr kumimoji="0" lang="en-US" altLang="zh-CN" sz="32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286248" y="3786190"/>
            <a:ext cx="4489450" cy="7207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/>
          <a:lstStyle/>
          <a:p>
            <a:pPr marL="457200" indent="-457200">
              <a:lnSpc>
                <a:spcPct val="90000"/>
              </a:lnSpc>
              <a:spcAft>
                <a:spcPct val="40000"/>
              </a:spcAft>
              <a:defRPr/>
            </a:pPr>
            <a:r>
              <a:rPr lang="zh-CN" altLang="en-US" sz="3200" b="1" kern="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某一学科 </a:t>
            </a:r>
            <a:r>
              <a:rPr lang="zh-CN" altLang="en-US" sz="3200" b="1" kern="0" dirty="0" smtClean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en-US" altLang="zh-CN" sz="3200" b="1" kern="0" dirty="0" err="1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Pubmed</a:t>
            </a:r>
            <a:r>
              <a:rPr lang="en-US" altLang="zh-CN" sz="3200" b="1" kern="0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3200" b="1" kern="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CBM</a:t>
            </a:r>
            <a:endParaRPr lang="en-US" altLang="zh-CN" sz="3200" b="1" kern="0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286248" y="4643446"/>
            <a:ext cx="4489450" cy="1238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/>
          <a:lstStyle/>
          <a:p>
            <a:pPr marL="457200" indent="-457200">
              <a:lnSpc>
                <a:spcPct val="90000"/>
              </a:lnSpc>
              <a:spcAft>
                <a:spcPct val="40000"/>
              </a:spcAft>
            </a:pPr>
            <a:r>
              <a:rPr lang="zh-CN" altLang="en-US" sz="3200" b="1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某一特定对象或专题</a:t>
            </a:r>
            <a:endParaRPr lang="en-US" altLang="zh-CN" sz="3200" b="1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457200" indent="-457200">
              <a:lnSpc>
                <a:spcPct val="90000"/>
              </a:lnSpc>
              <a:spcAft>
                <a:spcPct val="40000"/>
              </a:spcAft>
            </a:pP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中国药物专利数据库</a:t>
            </a:r>
            <a:endParaRPr lang="en-US" altLang="zh-CN" sz="32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457200" indent="-457200">
              <a:lnSpc>
                <a:spcPct val="90000"/>
              </a:lnSpc>
              <a:spcAft>
                <a:spcPct val="40000"/>
              </a:spcAft>
            </a:pPr>
            <a:endParaRPr lang="en-US" altLang="zh-CN" sz="32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/>
          <p:cNvSpPr txBox="1"/>
          <p:nvPr/>
        </p:nvSpPr>
        <p:spPr>
          <a:xfrm>
            <a:off x="1133474" y="1049338"/>
            <a:ext cx="6581797" cy="4826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2.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按收录信息内容的类型不同划分</a:t>
            </a:r>
            <a:b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</a:br>
            <a: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（</a:t>
            </a:r>
            <a: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1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）文献型数据库</a:t>
            </a:r>
            <a:b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</a:br>
            <a: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（</a:t>
            </a:r>
            <a: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2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）数值型数据库</a:t>
            </a:r>
            <a:b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</a:br>
            <a: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（</a:t>
            </a:r>
            <a: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3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）事实型数据库</a:t>
            </a:r>
            <a:b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</a:b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（</a:t>
            </a:r>
            <a: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4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）图像数据库</a:t>
            </a:r>
            <a:b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</a:b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（</a:t>
            </a:r>
            <a: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5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）多媒体数据库</a:t>
            </a:r>
            <a:endParaRPr kumimoji="0" lang="zh-CN" altLang="en-US" sz="3200" b="1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 txBox="1"/>
          <p:nvPr/>
        </p:nvSpPr>
        <p:spPr>
          <a:xfrm>
            <a:off x="746125" y="1233488"/>
            <a:ext cx="7381875" cy="178117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（</a:t>
            </a:r>
            <a: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1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）文献型数据库</a:t>
            </a:r>
            <a:b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</a:br>
            <a: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   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指以各类型文献（图书、期刊论文）为内容的数据库，包括书目数据库和全文数据库。</a:t>
            </a:r>
            <a:endParaRPr kumimoji="0" lang="zh-CN" altLang="en-US" sz="3200" b="1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/>
          <p:cNvSpPr txBox="1"/>
          <p:nvPr/>
        </p:nvSpPr>
        <p:spPr bwMode="gray">
          <a:xfrm>
            <a:off x="593725" y="1119175"/>
            <a:ext cx="7381875" cy="523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（</a:t>
            </a:r>
            <a: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1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）文献型数据库</a:t>
            </a:r>
            <a:b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</a:br>
            <a:endParaRPr kumimoji="0" lang="zh-CN" altLang="en-US" sz="3200" b="1" u="none" strike="noStrike" kern="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3" name="副标题 1"/>
          <p:cNvSpPr txBox="1"/>
          <p:nvPr/>
        </p:nvSpPr>
        <p:spPr bwMode="gray">
          <a:xfrm>
            <a:off x="785786" y="1643050"/>
            <a:ext cx="7286625" cy="1752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  </a:t>
            </a: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书目数据库：存储二次文献信息，包括题录、文摘、目录数据库等，是信息检索最常用的数据库。</a:t>
            </a:r>
            <a:endParaRPr kumimoji="0" lang="zh-CN" altLang="en-US" sz="3200" b="1" i="0" u="none" strike="noStrike" kern="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副标题 1"/>
          <p:cNvSpPr txBox="1"/>
          <p:nvPr/>
        </p:nvSpPr>
        <p:spPr bwMode="auto">
          <a:xfrm>
            <a:off x="857224" y="3429000"/>
            <a:ext cx="7286625" cy="17526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/>
          <a:lstStyle/>
          <a:p>
            <a:pPr eaLnBrk="0" hangingPunct="0">
              <a:spcAft>
                <a:spcPct val="40000"/>
              </a:spcAft>
              <a:buFont typeface="Wingdings" panose="05000000000000000000" pitchFamily="2" charset="2"/>
              <a:buNone/>
            </a:pPr>
            <a:r>
              <a:rPr lang="zh-CN" altLang="en-US" sz="3200" b="1" dirty="0">
                <a:solidFill>
                  <a:schemeClr val="bg2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为检索者提供文献出处，检索结果是文献的线索而非原文。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ea typeface="宋体" panose="02010600030101010101" pitchFamily="2" charset="-122"/>
            </a:endParaRPr>
          </a:p>
        </p:txBody>
      </p:sp>
      <p:sp>
        <p:nvSpPr>
          <p:cNvPr id="5" name="副标题 1"/>
          <p:cNvSpPr txBox="1"/>
          <p:nvPr/>
        </p:nvSpPr>
        <p:spPr bwMode="auto">
          <a:xfrm>
            <a:off x="1279525" y="4902200"/>
            <a:ext cx="7454900" cy="71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/>
          <a:lstStyle/>
          <a:p>
            <a:pPr eaLnBrk="0" hangingPunct="0">
              <a:spcAft>
                <a:spcPct val="4000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3200" b="1" kern="0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如：图书书目、</a:t>
            </a:r>
            <a:r>
              <a:rPr lang="en-US" altLang="zh-CN" sz="3200" b="1" kern="0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CBM</a:t>
            </a:r>
            <a:r>
              <a:rPr lang="zh-CN" altLang="en-US" sz="3200" b="1" kern="0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、</a:t>
            </a:r>
            <a:r>
              <a:rPr lang="en-US" altLang="zh-CN" sz="3200" b="1" kern="0" dirty="0" err="1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Pubmed</a:t>
            </a:r>
            <a:endParaRPr lang="zh-CN" altLang="en-US" sz="3200" b="1" kern="0" dirty="0">
              <a:solidFill>
                <a:schemeClr val="accent1">
                  <a:lumMod val="75000"/>
                </a:schemeClr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7578725" y="331788"/>
            <a:ext cx="1066800" cy="57943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dirty="0">
                <a:solidFill>
                  <a:schemeClr val="accent3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书目</a:t>
            </a:r>
            <a:endParaRPr lang="zh-CN" altLang="en-US" sz="3200" b="1" dirty="0">
              <a:solidFill>
                <a:schemeClr val="accent3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5603" name="标题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80226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-150813" y="0"/>
            <a:ext cx="89709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7578725" y="331788"/>
            <a:ext cx="1066800" cy="57943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dirty="0">
                <a:solidFill>
                  <a:schemeClr val="accent3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题录</a:t>
            </a:r>
            <a:endParaRPr lang="zh-CN" altLang="en-US" sz="3200" b="1" dirty="0">
              <a:solidFill>
                <a:schemeClr val="accent3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6627" name="标题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81250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71450" y="0"/>
            <a:ext cx="8801100" cy="648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7578725" y="331788"/>
            <a:ext cx="1066800" cy="57943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dirty="0">
                <a:solidFill>
                  <a:schemeClr val="accent3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题录</a:t>
            </a:r>
            <a:endParaRPr lang="zh-CN" altLang="en-US" sz="3200" b="1" dirty="0">
              <a:solidFill>
                <a:schemeClr val="accent3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/>
          <p:cNvSpPr/>
          <p:nvPr/>
        </p:nvSpPr>
        <p:spPr bwMode="gray">
          <a:xfrm>
            <a:off x="593725" y="1042988"/>
            <a:ext cx="7381875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 eaLnBrk="0" hangingPunct="0">
              <a:lnSpc>
                <a:spcPct val="90000"/>
              </a:lnSpc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1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）文献型数据库</a:t>
            </a:r>
            <a:br>
              <a:rPr lang="en-US" altLang="zh-CN" sz="3200" b="1" dirty="0">
                <a:solidFill>
                  <a:schemeClr val="bg2"/>
                </a:solidFill>
                <a:latin typeface="黑体" panose="02010609060101010101" pitchFamily="2" charset="-122"/>
                <a:ea typeface="黑体" panose="02010609060101010101" pitchFamily="2" charset="-122"/>
              </a:rPr>
            </a:br>
            <a:endParaRPr lang="zh-CN" altLang="en-US" sz="3200" b="1" dirty="0">
              <a:solidFill>
                <a:schemeClr val="bg2"/>
              </a:solidFill>
              <a:ea typeface="黑体" panose="02010609060101010101" pitchFamily="2" charset="-122"/>
            </a:endParaRPr>
          </a:p>
        </p:txBody>
      </p:sp>
      <p:sp>
        <p:nvSpPr>
          <p:cNvPr id="3" name="副标题 1"/>
          <p:cNvSpPr txBox="1"/>
          <p:nvPr/>
        </p:nvSpPr>
        <p:spPr bwMode="auto">
          <a:xfrm>
            <a:off x="511175" y="1784350"/>
            <a:ext cx="7494588" cy="22828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/>
          <a:lstStyle/>
          <a:p>
            <a:pPr eaLnBrk="0" hangingPunct="0">
              <a:spcAft>
                <a:spcPct val="40000"/>
              </a:spcAft>
              <a:buFont typeface="Wingdings" panose="05000000000000000000" pitchFamily="2" charset="2"/>
              <a:buNone/>
            </a:pPr>
            <a:r>
              <a:rPr lang="zh-CN" altLang="en-US" sz="3200" b="1" dirty="0">
                <a:solidFill>
                  <a:schemeClr val="bg2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全文数据库：存储文献的全文，包括图书全文、期刊全文、学位论文全文等，是信息检索最受欢迎的数据库。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ea typeface="宋体" panose="02010600030101010101" pitchFamily="2" charset="-122"/>
            </a:endParaRPr>
          </a:p>
        </p:txBody>
      </p:sp>
      <p:sp>
        <p:nvSpPr>
          <p:cNvPr id="4" name="副标题 1"/>
          <p:cNvSpPr txBox="1"/>
          <p:nvPr/>
        </p:nvSpPr>
        <p:spPr>
          <a:xfrm>
            <a:off x="577850" y="3662363"/>
            <a:ext cx="7454900" cy="71596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cs typeface="Arial" panose="020B0604020202020204" pitchFamily="34" charset="0"/>
              </a:rPr>
              <a:t>  </a:t>
            </a: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cs typeface="Arial" panose="020B0604020202020204" pitchFamily="34" charset="0"/>
              </a:rPr>
              <a:t>如：超星数字图书馆、</a:t>
            </a:r>
            <a:r>
              <a:rPr kumimoji="0" lang="en-US" altLang="zh-CN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cs typeface="Arial" panose="020B0604020202020204" pitchFamily="34" charset="0"/>
              </a:rPr>
              <a:t>CNKI</a:t>
            </a: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cs typeface="Arial" panose="020B0604020202020204" pitchFamily="34" charset="0"/>
              </a:rPr>
              <a:t>、万方等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楷体_GB2312" panose="02010609030101010101" pitchFamily="49" charset="-122"/>
              <a:ea typeface="楷体_GB2312" panose="02010609030101010101" pitchFamily="49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8675" name="标题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82274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214414" y="1944708"/>
            <a:ext cx="7269162" cy="4413250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  <a:buNone/>
            </a:pPr>
            <a:r>
              <a:rPr lang="zh-CN" altLang="en-US" sz="36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第一节  信息、知识、情报与文献</a:t>
            </a:r>
            <a:endParaRPr lang="zh-CN" altLang="en-US" sz="36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  <a:p>
            <a:pPr algn="l" eaLnBrk="1" hangingPunct="1">
              <a:lnSpc>
                <a:spcPct val="90000"/>
              </a:lnSpc>
              <a:buNone/>
            </a:pPr>
            <a:r>
              <a:rPr lang="zh-CN" altLang="en-US" sz="36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第二节  文献的类型与特征</a:t>
            </a:r>
            <a:endParaRPr lang="zh-CN" altLang="en-US" sz="36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  <a:p>
            <a:pPr algn="l" eaLnBrk="1" hangingPunct="1">
              <a:lnSpc>
                <a:spcPct val="90000"/>
              </a:lnSpc>
              <a:buNone/>
            </a:pPr>
            <a:r>
              <a:rPr lang="zh-CN" altLang="en-US" sz="36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第三节  图书馆文献利用</a:t>
            </a:r>
            <a:endParaRPr lang="zh-CN" altLang="en-US" sz="36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  <a:p>
            <a:pPr algn="l" eaLnBrk="1" hangingPunct="1">
              <a:lnSpc>
                <a:spcPct val="90000"/>
              </a:lnSpc>
              <a:buNone/>
            </a:pPr>
            <a:r>
              <a:rPr lang="zh-CN" altLang="en-US" sz="36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第四节  文献检索系统</a:t>
            </a:r>
            <a:endParaRPr lang="zh-CN" altLang="en-US" sz="36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  <a:p>
            <a:pPr algn="l" eaLnBrk="1" hangingPunct="1">
              <a:lnSpc>
                <a:spcPct val="90000"/>
              </a:lnSpc>
              <a:buNone/>
            </a:pPr>
            <a:r>
              <a:rPr lang="zh-CN" altLang="en-US" sz="36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第五节  文献检索方法与技术</a:t>
            </a:r>
            <a:endParaRPr lang="zh-CN" altLang="en-US" sz="36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  <a:p>
            <a:pPr algn="l" eaLnBrk="1" hangingPunct="1">
              <a:lnSpc>
                <a:spcPct val="90000"/>
              </a:lnSpc>
              <a:buNone/>
            </a:pPr>
            <a:r>
              <a:rPr lang="zh-CN" altLang="en-US" sz="36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第六节  文献检索策略</a:t>
            </a:r>
            <a:endParaRPr lang="zh-CN" altLang="en-US" sz="36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938213"/>
            <a:ext cx="9144000" cy="925512"/>
          </a:xfrm>
        </p:spPr>
        <p:txBody>
          <a:bodyPr/>
          <a:lstStyle/>
          <a:p>
            <a:pPr algn="ctr" eaLnBrk="1" hangingPunct="1"/>
            <a:r>
              <a:rPr lang="zh-CN" altLang="en-US" sz="4000" i="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文献检索基础知识</a:t>
            </a:r>
            <a:endParaRPr lang="zh-CN" altLang="en-US" sz="4000" i="0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18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DB844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18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DB844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8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9699" name="标题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18786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466725"/>
            <a:ext cx="9144000" cy="591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323850" y="977900"/>
            <a:ext cx="9144000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2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）数值型数据库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512763" y="1674813"/>
            <a:ext cx="7921625" cy="51831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/>
          <a:lstStyle/>
          <a:p>
            <a:pPr marL="180975" indent="-180975">
              <a:spcAft>
                <a:spcPct val="40000"/>
              </a:spcAft>
            </a:pPr>
            <a:r>
              <a:rPr lang="zh-CN" altLang="en-US" sz="36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   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存储有关科研数据、数值，包括各种统计数据、实验数据、临床检验数据等。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180975" indent="-180975">
              <a:spcAft>
                <a:spcPct val="40000"/>
              </a:spcAft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如医学使用的化学制剂、药物的各种理化参数，人体生理上的各种数据等。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180975" indent="-180975">
              <a:spcAft>
                <a:spcPct val="40000"/>
              </a:spcAft>
            </a:pPr>
            <a:r>
              <a:rPr lang="zh-CN" altLang="en-US" sz="36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 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如：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CNKI</a:t>
            </a: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的中国年鉴全文数据库（统计资料）</a:t>
            </a:r>
            <a:endParaRPr lang="en-US" altLang="zh-CN" sz="2800" b="1" dirty="0">
              <a:solidFill>
                <a:schemeClr val="accent1">
                  <a:lumMod val="75000"/>
                </a:schemeClr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  <a:p>
            <a:pPr marL="180975" indent="-180975">
              <a:spcAft>
                <a:spcPct val="40000"/>
              </a:spcAft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      统计数据库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1747" name="标题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22882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57150" y="219075"/>
            <a:ext cx="9029700" cy="641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2771" name="标题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23906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12725" y="782638"/>
            <a:ext cx="8809038" cy="539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/>
          <p:cNvSpPr txBox="1"/>
          <p:nvPr/>
        </p:nvSpPr>
        <p:spPr>
          <a:xfrm>
            <a:off x="604838" y="1042988"/>
            <a:ext cx="7772400" cy="53467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（</a:t>
            </a:r>
            <a: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3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）事实型数据库</a:t>
            </a:r>
            <a:b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</a:b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   也称指南数据库，存储某种具体事实、知识数据的非文献信息源的一般参考性、指示性资料信息，每个条目都是对一个事实确切、完整的描述。包括人物、机构名录、大事记等参考资料。</a:t>
            </a:r>
            <a:b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</a:b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     </a:t>
            </a:r>
            <a:b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</a:b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   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cs typeface="Arial" panose="020B0604020202020204" pitchFamily="34" charset="0"/>
              </a:rPr>
              <a:t>如：字典、词（辞）典、百科全书、人物、机构信息库等</a:t>
            </a:r>
            <a:br>
              <a:rPr kumimoji="0" lang="zh-CN" altLang="en-US" sz="32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cs typeface="Arial" panose="020B0604020202020204" pitchFamily="34" charset="0"/>
              </a:rPr>
            </a:br>
            <a:endParaRPr kumimoji="0" lang="zh-CN" altLang="en-US" sz="3200" b="1" i="1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4819" name="标题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19810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33363" y="863600"/>
            <a:ext cx="8596312" cy="546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5843" name="标题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20834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0638" y="965200"/>
            <a:ext cx="8980487" cy="524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953125" y="331788"/>
            <a:ext cx="2262213" cy="5842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3200" b="1" dirty="0">
                <a:solidFill>
                  <a:schemeClr val="accent3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万方机构库</a:t>
            </a:r>
            <a:endParaRPr lang="zh-CN" altLang="en-US" sz="3200" b="1" dirty="0">
              <a:solidFill>
                <a:schemeClr val="accent3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6867" name="标题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25954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98475" y="1046163"/>
            <a:ext cx="8147050" cy="49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953125" y="331788"/>
            <a:ext cx="2235200" cy="5842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dirty="0">
                <a:solidFill>
                  <a:schemeClr val="accent3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万方专家库</a:t>
            </a:r>
            <a:endParaRPr lang="zh-CN" altLang="en-US" sz="3200" b="1" dirty="0">
              <a:solidFill>
                <a:schemeClr val="accent3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/>
          <p:cNvSpPr txBox="1"/>
          <p:nvPr/>
        </p:nvSpPr>
        <p:spPr>
          <a:xfrm>
            <a:off x="828675" y="1131888"/>
            <a:ext cx="6557963" cy="299243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（</a:t>
            </a:r>
            <a: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4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）图像数据库</a:t>
            </a:r>
            <a:b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</a:b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   指以图像、图面、图形等为信息主体数据集合。</a:t>
            </a:r>
            <a:b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</a:br>
            <a: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cs typeface="Arial" panose="020B0604020202020204" pitchFamily="34" charset="0"/>
              </a:rPr>
              <a:t>    </a:t>
            </a:r>
            <a:b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cs typeface="Arial" panose="020B0604020202020204" pitchFamily="34" charset="0"/>
              </a:rPr>
            </a:br>
            <a: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cs typeface="Arial" panose="020B0604020202020204" pitchFamily="34" charset="0"/>
              </a:rPr>
              <a:t>    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cs typeface="Arial" panose="020B0604020202020204" pitchFamily="34" charset="0"/>
              </a:rPr>
              <a:t>如图谱数据库</a:t>
            </a:r>
            <a:br>
              <a:rPr kumimoji="0" lang="zh-CN" altLang="en-US" sz="32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</a:br>
            <a:r>
              <a:rPr kumimoji="0" lang="zh-CN" altLang="en-US" sz="32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     </a:t>
            </a:r>
            <a:br>
              <a:rPr kumimoji="0" lang="zh-CN" altLang="en-US" sz="28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</a:br>
            <a:endParaRPr kumimoji="0" lang="zh-CN" altLang="en-US" sz="3600" b="1" i="1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8915" name="标题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85346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94789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6503958" y="0"/>
            <a:ext cx="2640042" cy="5857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200" b="1" dirty="0">
                <a:solidFill>
                  <a:schemeClr val="accent3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CNKI</a:t>
            </a:r>
            <a:r>
              <a:rPr lang="zh-CN" altLang="en-US" sz="3200" b="1" dirty="0">
                <a:solidFill>
                  <a:schemeClr val="accent3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工具书库</a:t>
            </a:r>
            <a:endParaRPr lang="zh-CN" altLang="en-US" sz="3200" b="1" dirty="0">
              <a:solidFill>
                <a:schemeClr val="accent3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0" y="908050"/>
            <a:ext cx="8243888" cy="641350"/>
          </a:xfrm>
          <a:prstGeom prst="rect">
            <a:avLst/>
          </a:prstGeom>
          <a:noFill/>
          <a:ln w="12700" cap="sq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 b="1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第四节  文献检索系统</a:t>
            </a:r>
            <a:endParaRPr lang="en-US" altLang="zh-CN" sz="36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785918" y="1785926"/>
            <a:ext cx="6226175" cy="3359150"/>
          </a:xfrm>
          <a:prstGeom prst="rect">
            <a:avLst/>
          </a:prstGeom>
        </p:spPr>
        <p:txBody>
          <a:bodyPr/>
          <a:lstStyle/>
          <a:p>
            <a:pPr marL="457200" marR="0" lvl="0" indent="-4572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defRPr/>
            </a:pPr>
            <a:r>
              <a:rPr kumimoji="0" lang="zh-CN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一、文献检索的概念与原理</a:t>
            </a:r>
            <a:endParaRPr kumimoji="0" lang="en-US" altLang="zh-CN" sz="3600" b="1" i="0" u="none" strike="noStrike" kern="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defRPr/>
            </a:pPr>
            <a:r>
              <a:rPr kumimoji="0" lang="zh-CN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二、计算机检索概述</a:t>
            </a:r>
            <a:endParaRPr kumimoji="0" lang="en-US" altLang="zh-CN" sz="3600" b="1" i="0" u="none" strike="noStrike" kern="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defRPr/>
            </a:pPr>
            <a:r>
              <a:rPr kumimoji="0" lang="zh-CN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三、数据库</a:t>
            </a:r>
            <a:endParaRPr kumimoji="0" lang="en-US" altLang="zh-CN" sz="3600" b="1" i="0" u="none" strike="noStrike" kern="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defRPr/>
            </a:pPr>
            <a:r>
              <a:rPr kumimoji="0" lang="zh-CN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四、检索途径与语言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/>
          <p:cNvSpPr txBox="1"/>
          <p:nvPr/>
        </p:nvSpPr>
        <p:spPr>
          <a:xfrm>
            <a:off x="523875" y="1030288"/>
            <a:ext cx="7772400" cy="157003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（</a:t>
            </a:r>
            <a: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5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）多媒体数据库</a:t>
            </a:r>
            <a:b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</a:b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   存储数值、文字、表格、图形、图像、声音等多媒体信息。</a:t>
            </a:r>
            <a:br>
              <a:rPr kumimoji="0" lang="zh-CN" altLang="en-US" sz="2800" b="1" i="1" u="none" strike="noStrike" kern="0" cap="none" spc="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</a:br>
            <a:r>
              <a:rPr kumimoji="0" lang="zh-CN" altLang="en-US" sz="2800" b="1" i="1" u="none" strike="noStrike" kern="0" cap="none" spc="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     </a:t>
            </a:r>
            <a:br>
              <a:rPr kumimoji="0" lang="zh-CN" altLang="en-US" sz="28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</a:br>
            <a:endParaRPr kumimoji="0" lang="zh-CN" altLang="en-US" sz="3600" b="1" i="1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3" name="副标题 1"/>
          <p:cNvSpPr txBox="1"/>
          <p:nvPr/>
        </p:nvSpPr>
        <p:spPr>
          <a:xfrm>
            <a:off x="850900" y="2890838"/>
            <a:ext cx="7781925" cy="1752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defRPr/>
            </a:pPr>
            <a: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cs typeface="Arial" panose="020B0604020202020204" pitchFamily="34" charset="0"/>
              </a:rPr>
              <a:t>如</a:t>
            </a:r>
            <a:r>
              <a:rPr lang="zh-CN" altLang="en-US" sz="2800" b="1" kern="0" dirty="0" smtClean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Arial" panose="020B0604020202020204" pitchFamily="34" charset="0"/>
              </a:rPr>
              <a:t>新东方多媒体学习库 、</a:t>
            </a:r>
            <a:r>
              <a:rPr lang="en-US" altLang="zh-CN" sz="2800" b="1" kern="0" dirty="0" err="1" smtClean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Arial" panose="020B0604020202020204" pitchFamily="34" charset="0"/>
              </a:rPr>
              <a:t>ilearning</a:t>
            </a:r>
            <a:r>
              <a:rPr lang="zh-CN" altLang="en-US" sz="2800" b="1" kern="0" dirty="0" smtClean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Arial" panose="020B0604020202020204" pitchFamily="34" charset="0"/>
              </a:rPr>
              <a:t>外语学习库</a:t>
            </a: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楷体_GB2312" panose="02010609030101010101" pitchFamily="49" charset="-122"/>
              <a:ea typeface="楷体_GB2312" panose="02010609030101010101" pitchFamily="49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1987" name="标题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21858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14282" y="357166"/>
            <a:ext cx="8420129" cy="5929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500034" y="1500174"/>
            <a:ext cx="5572164" cy="357190"/>
          </a:xfrm>
          <a:prstGeom prst="rect">
            <a:avLst/>
          </a:prstGeom>
          <a:noFill/>
          <a:ln w="25400" algn="ctr">
            <a:solidFill>
              <a:srgbClr val="FF0000"/>
            </a:solidFill>
            <a:round/>
          </a:ln>
        </p:spPr>
        <p:txBody>
          <a:bodyPr anchor="ctr"/>
          <a:lstStyle/>
          <a:p>
            <a:pPr algn="ctr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571472" y="2428868"/>
            <a:ext cx="5357850" cy="955675"/>
          </a:xfrm>
          <a:prstGeom prst="rect">
            <a:avLst/>
          </a:prstGeom>
          <a:noFill/>
          <a:ln w="25400" algn="ctr">
            <a:solidFill>
              <a:srgbClr val="FF0000"/>
            </a:solidFill>
            <a:round/>
          </a:ln>
        </p:spPr>
        <p:txBody>
          <a:bodyPr anchor="ctr"/>
          <a:lstStyle/>
          <a:p>
            <a:pPr algn="ctr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642910" y="4214818"/>
            <a:ext cx="5357850" cy="357190"/>
          </a:xfrm>
          <a:prstGeom prst="rect">
            <a:avLst/>
          </a:prstGeom>
          <a:noFill/>
          <a:ln w="25400" algn="ctr">
            <a:solidFill>
              <a:srgbClr val="FF0000"/>
            </a:solidFill>
            <a:round/>
          </a:ln>
        </p:spPr>
        <p:txBody>
          <a:bodyPr anchor="ctr"/>
          <a:lstStyle/>
          <a:p>
            <a:pPr algn="ctr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571472" y="5786454"/>
            <a:ext cx="5357850" cy="357191"/>
          </a:xfrm>
          <a:prstGeom prst="rect">
            <a:avLst/>
          </a:prstGeom>
          <a:noFill/>
          <a:ln w="25400" algn="ctr">
            <a:solidFill>
              <a:srgbClr val="FF0000"/>
            </a:solidFill>
            <a:round/>
          </a:ln>
        </p:spPr>
        <p:txBody>
          <a:bodyPr anchor="ctr"/>
          <a:lstStyle/>
          <a:p>
            <a:pPr algn="ctr"/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42844" y="304800"/>
            <a:ext cx="8786874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85720" y="214290"/>
            <a:ext cx="8643998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/>
          <p:cNvSpPr txBox="1"/>
          <p:nvPr/>
        </p:nvSpPr>
        <p:spPr>
          <a:xfrm>
            <a:off x="642910" y="928671"/>
            <a:ext cx="7772400" cy="57150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（三）数据库的结构</a:t>
            </a:r>
            <a:endParaRPr kumimoji="0" lang="zh-CN" altLang="en-US" sz="3200" b="1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500166" y="1785926"/>
            <a:ext cx="30732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1.</a:t>
            </a:r>
            <a:r>
              <a:rPr lang="zh-CN" altLang="en-US" sz="3200" b="1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文档（</a:t>
            </a:r>
            <a:r>
              <a:rPr lang="en-US" altLang="zh-CN" sz="3200" b="1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file</a:t>
            </a:r>
            <a:r>
              <a:rPr lang="zh-CN" altLang="en-US" sz="3200" b="1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</a:t>
            </a:r>
            <a:endParaRPr lang="zh-CN" altLang="en-US" sz="3200" dirty="0"/>
          </a:p>
        </p:txBody>
      </p:sp>
      <p:sp>
        <p:nvSpPr>
          <p:cNvPr id="4" name="矩形 3"/>
          <p:cNvSpPr/>
          <p:nvPr/>
        </p:nvSpPr>
        <p:spPr>
          <a:xfrm>
            <a:off x="1285852" y="2571744"/>
            <a:ext cx="36936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i="1" kern="0" dirty="0" smtClean="0"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kern="0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2.</a:t>
            </a:r>
            <a:r>
              <a:rPr lang="zh-CN" altLang="en-US" sz="3200" b="1" kern="0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记录（</a:t>
            </a:r>
            <a:r>
              <a:rPr lang="en-US" altLang="zh-CN" sz="3200" b="1" kern="0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record</a:t>
            </a:r>
            <a:r>
              <a:rPr lang="zh-CN" altLang="en-US" sz="3200" b="1" kern="0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）</a:t>
            </a:r>
            <a:endParaRPr lang="zh-CN" altLang="en-US" sz="3200" dirty="0"/>
          </a:p>
        </p:txBody>
      </p:sp>
      <p:sp>
        <p:nvSpPr>
          <p:cNvPr id="5" name="矩形 4"/>
          <p:cNvSpPr/>
          <p:nvPr/>
        </p:nvSpPr>
        <p:spPr>
          <a:xfrm>
            <a:off x="1500166" y="3344291"/>
            <a:ext cx="32800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3.</a:t>
            </a:r>
            <a:r>
              <a:rPr lang="zh-CN" altLang="en-US" sz="3200" b="1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字段（</a:t>
            </a:r>
            <a:r>
              <a:rPr lang="en-US" altLang="zh-CN" sz="3200" b="1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field</a:t>
            </a:r>
            <a:r>
              <a:rPr lang="zh-CN" altLang="en-US" sz="3200" b="1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785786" y="1071546"/>
            <a:ext cx="7572428" cy="38354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just"/>
            <a:r>
              <a:rPr lang="en-US" altLang="zh-CN" sz="3600" b="1" dirty="0">
                <a:latin typeface="黑体" panose="02010609060101010101" pitchFamily="2" charset="-122"/>
                <a:ea typeface="黑体" panose="02010609060101010101" pitchFamily="2" charset="-122"/>
              </a:rPr>
              <a:t>    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1.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文档（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file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algn="just"/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数据库中一部分记录的集合</a:t>
            </a:r>
            <a:r>
              <a:rPr lang="zh-CN" altLang="en-US" sz="3200" b="1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。许多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大型数据库往往包含有数以万计的记录，为便于检索，常按年代或学科专业划分为若干个文档。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algn="just"/>
            <a:endParaRPr lang="zh-CN" altLang="en-US" sz="3600" b="1" dirty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spcBef>
                <a:spcPct val="20000"/>
              </a:spcBef>
            </a:pPr>
            <a:endParaRPr lang="zh-CN" altLang="en-US" sz="36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5059" name="标题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23906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42875" y="477838"/>
            <a:ext cx="8828088" cy="638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68275" y="1730375"/>
            <a:ext cx="1812925" cy="2709863"/>
          </a:xfrm>
          <a:prstGeom prst="rect">
            <a:avLst/>
          </a:prstGeom>
          <a:noFill/>
          <a:ln w="3175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6083" name="标题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17762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173038"/>
            <a:ext cx="9144000" cy="611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052638" y="1547813"/>
            <a:ext cx="5354637" cy="382587"/>
          </a:xfrm>
          <a:prstGeom prst="rect">
            <a:avLst/>
          </a:prstGeom>
          <a:noFill/>
          <a:ln w="3175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/>
          <p:cNvSpPr txBox="1"/>
          <p:nvPr/>
        </p:nvSpPr>
        <p:spPr>
          <a:xfrm>
            <a:off x="960438" y="995363"/>
            <a:ext cx="6883400" cy="22574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   </a:t>
            </a:r>
            <a: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2.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记录（</a:t>
            </a:r>
            <a: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record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）</a:t>
            </a:r>
            <a:b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</a:b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   数据库中文档的组成单元，是对某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一篇文献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或</a:t>
            </a:r>
            <a:r>
              <a:rPr lang="zh-CN" altLang="en-US" sz="3200" b="1" kern="0" dirty="0" smtClean="0">
                <a:solidFill>
                  <a:srgbClr val="0033CC"/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一则信息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的全部相关属性进行描述的结果。</a:t>
            </a:r>
            <a:br>
              <a:rPr kumimoji="0" lang="zh-CN" altLang="en-US" sz="32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</a:br>
            <a:endParaRPr kumimoji="0" lang="zh-CN" altLang="en-US" sz="3200" b="1" i="1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909638" y="3273425"/>
            <a:ext cx="6842125" cy="16160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0033CC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一条记录代表一篇文献的信息，每条记录描述了一篇文献的外部特征和内容特征</a:t>
            </a:r>
            <a:r>
              <a:rPr lang="zh-CN" altLang="en-US" sz="320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。</a:t>
            </a:r>
            <a:endParaRPr lang="zh-CN" altLang="en-US" sz="3200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118586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50825" y="4357688"/>
            <a:ext cx="7678738" cy="1285875"/>
          </a:xfrm>
          <a:prstGeom prst="rect">
            <a:avLst/>
          </a:prstGeom>
          <a:noFill/>
          <a:ln w="3175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785786" y="1071546"/>
            <a:ext cx="7286625" cy="3359150"/>
          </a:xfrm>
          <a:prstGeom prst="rect">
            <a:avLst/>
          </a:prstGeom>
        </p:spPr>
        <p:txBody>
          <a:bodyPr/>
          <a:lstStyle/>
          <a:p>
            <a:pPr marL="457200" marR="0" lvl="0" indent="-4572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一、文献检索的概念和原理</a:t>
            </a:r>
            <a:endParaRPr kumimoji="0" lang="en-US" altLang="zh-CN" sz="3200" b="1" i="0" u="none" strike="noStrike" kern="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（一）文献检索的概念</a:t>
            </a:r>
            <a:endParaRPr kumimoji="0" lang="en-US" altLang="zh-CN" sz="3200" b="1" i="0" u="none" strike="noStrike" kern="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  文献检索是指将文献按一定方法存储起来，然后根据特定课题的需要，从中查出特定文献的过程。</a:t>
            </a:r>
            <a:endParaRPr kumimoji="0" lang="zh-CN" altLang="en-US" sz="3200" b="1" i="0" u="none" strike="noStrike" kern="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2" charset="-122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defRPr/>
            </a:pPr>
            <a:endParaRPr kumimoji="0" lang="en-US" altLang="zh-CN" sz="36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4" name="直接连接符 3"/>
          <p:cNvCxnSpPr>
            <a:cxnSpLocks noChangeShapeType="1"/>
          </p:cNvCxnSpPr>
          <p:nvPr/>
        </p:nvCxnSpPr>
        <p:spPr bwMode="auto">
          <a:xfrm>
            <a:off x="6858016" y="2571744"/>
            <a:ext cx="857250" cy="1588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</p:spPr>
      </p:cxnSp>
      <p:cxnSp>
        <p:nvCxnSpPr>
          <p:cNvPr id="5" name="直接连接符 4"/>
          <p:cNvCxnSpPr>
            <a:cxnSpLocks noChangeShapeType="1"/>
          </p:cNvCxnSpPr>
          <p:nvPr/>
        </p:nvCxnSpPr>
        <p:spPr bwMode="auto">
          <a:xfrm>
            <a:off x="1714480" y="3500438"/>
            <a:ext cx="857250" cy="1588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</p:spPr>
      </p:cxnSp>
      <p:sp>
        <p:nvSpPr>
          <p:cNvPr id="6" name="Rectangle 2"/>
          <p:cNvSpPr txBox="1">
            <a:spLocks noChangeArrowheads="1"/>
          </p:cNvSpPr>
          <p:nvPr/>
        </p:nvSpPr>
        <p:spPr bwMode="gray">
          <a:xfrm>
            <a:off x="936625" y="3960813"/>
            <a:ext cx="8207375" cy="9064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 eaLnBrk="0" hangingPunct="0">
              <a:lnSpc>
                <a:spcPct val="90000"/>
              </a:lnSpc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文献检索包括</a:t>
            </a:r>
            <a:r>
              <a:rPr lang="zh-CN" altLang="en-US" sz="3200" b="1" dirty="0">
                <a:solidFill>
                  <a:srgbClr val="0033CC"/>
                </a:solidFill>
                <a:ea typeface="黑体" panose="02010609060101010101" pitchFamily="2" charset="-122"/>
              </a:rPr>
              <a:t>存储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与</a:t>
            </a:r>
            <a:r>
              <a:rPr lang="zh-CN" altLang="en-US" sz="3200" b="1" dirty="0">
                <a:solidFill>
                  <a:srgbClr val="0033CC"/>
                </a:solidFill>
                <a:ea typeface="黑体" panose="02010609060101010101" pitchFamily="2" charset="-122"/>
              </a:rPr>
              <a:t>检索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两个过程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ea typeface="黑体" panose="02010609060101010101" pitchFamily="2" charset="-122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gray">
          <a:xfrm>
            <a:off x="936625" y="4865688"/>
            <a:ext cx="8207375" cy="9064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 eaLnBrk="0" hangingPunct="0">
              <a:lnSpc>
                <a:spcPct val="90000"/>
              </a:lnSpc>
              <a:defRPr/>
            </a:pPr>
            <a:r>
              <a:rPr lang="zh-CN" altLang="en-US" sz="3200" b="1" kern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存储是检索的</a:t>
            </a:r>
            <a:r>
              <a:rPr lang="zh-CN" altLang="en-US" sz="3200" b="1" dirty="0">
                <a:solidFill>
                  <a:srgbClr val="0033CC"/>
                </a:solidFill>
                <a:ea typeface="黑体" panose="02010609060101010101" pitchFamily="2" charset="-122"/>
              </a:rPr>
              <a:t>基础</a:t>
            </a:r>
            <a:r>
              <a:rPr lang="zh-CN" altLang="en-US" sz="3200" b="1" kern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，检索是存储的</a:t>
            </a:r>
            <a:r>
              <a:rPr lang="zh-CN" altLang="en-US" sz="3200" b="1" dirty="0">
                <a:solidFill>
                  <a:srgbClr val="0033CC"/>
                </a:solidFill>
                <a:ea typeface="黑体" panose="02010609060101010101" pitchFamily="2" charset="-122"/>
              </a:rPr>
              <a:t>目的</a:t>
            </a:r>
            <a:endParaRPr lang="zh-CN" altLang="en-US" sz="3200" b="1" dirty="0">
              <a:solidFill>
                <a:srgbClr val="0033CC"/>
              </a:solidFill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9144000" cy="664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50825" y="3429000"/>
            <a:ext cx="6321425" cy="2214563"/>
          </a:xfrm>
          <a:prstGeom prst="rect">
            <a:avLst/>
          </a:prstGeom>
          <a:noFill/>
          <a:ln w="3175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714375" y="4286250"/>
            <a:ext cx="3857625" cy="100965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14282" y="438150"/>
            <a:ext cx="8643998" cy="598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85720" y="2285992"/>
            <a:ext cx="8501122" cy="500062"/>
          </a:xfrm>
          <a:prstGeom prst="rect">
            <a:avLst/>
          </a:prstGeom>
          <a:noFill/>
          <a:ln w="3175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57158" y="285728"/>
            <a:ext cx="8358246" cy="6329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85720" y="2071679"/>
            <a:ext cx="8072494" cy="1714512"/>
          </a:xfrm>
          <a:prstGeom prst="rect">
            <a:avLst/>
          </a:prstGeom>
          <a:noFill/>
          <a:ln w="3175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857250" y="1171575"/>
            <a:ext cx="7245350" cy="27590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altLang="zh-CN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   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3.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字段（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field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zh-CN" altLang="en-US" sz="320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比记录更小的单位，字段集合组成记录。每个字段描述文献的某一特征，即数据项。如篇名、作者、文摘等。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118586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42875" y="3071813"/>
            <a:ext cx="4464050" cy="285750"/>
          </a:xfrm>
          <a:prstGeom prst="rect">
            <a:avLst/>
          </a:prstGeom>
          <a:noFill/>
          <a:ln w="3175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85750" y="3643313"/>
            <a:ext cx="4464050" cy="214312"/>
          </a:xfrm>
          <a:prstGeom prst="rect">
            <a:avLst/>
          </a:prstGeom>
          <a:noFill/>
          <a:ln w="3175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57188" y="5072063"/>
            <a:ext cx="4464050" cy="214312"/>
          </a:xfrm>
          <a:prstGeom prst="rect">
            <a:avLst/>
          </a:prstGeom>
          <a:noFill/>
          <a:ln w="3175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9144000" cy="664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50825" y="4357688"/>
            <a:ext cx="4321175" cy="785812"/>
          </a:xfrm>
          <a:prstGeom prst="rect">
            <a:avLst/>
          </a:prstGeom>
          <a:noFill/>
          <a:ln w="3175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/>
          <p:cNvSpPr txBox="1"/>
          <p:nvPr/>
        </p:nvSpPr>
        <p:spPr bwMode="gray">
          <a:xfrm>
            <a:off x="857250" y="1144588"/>
            <a:ext cx="7323138" cy="2936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 eaLnBrk="0" hangingPunct="0">
              <a:lnSpc>
                <a:spcPct val="90000"/>
              </a:lnSpc>
            </a:pPr>
            <a:r>
              <a:rPr lang="zh-CN" altLang="en-US" sz="3600" b="1" dirty="0">
                <a:latin typeface="黑体" panose="02010609060101010101" pitchFamily="2" charset="-122"/>
                <a:ea typeface="黑体" panose="02010609060101010101" pitchFamily="2" charset="-122"/>
              </a:rPr>
              <a:t>    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通常情况下，检索是从某一个角度（著者、主题词、篇名）开始的，即从相应的著者字段、主题词字段、篇名字段入手查找相关内容。因此每一个</a:t>
            </a:r>
            <a:r>
              <a:rPr lang="zh-CN" altLang="en-US" sz="3200" b="1" dirty="0">
                <a:solidFill>
                  <a:srgbClr val="0033CC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字段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不仅是构成记录的基本单元，也是一个</a:t>
            </a:r>
            <a:r>
              <a:rPr lang="zh-CN" altLang="en-US" sz="3200" b="1" dirty="0">
                <a:solidFill>
                  <a:srgbClr val="0033CC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检索点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或</a:t>
            </a:r>
            <a:r>
              <a:rPr lang="zh-CN" altLang="en-US" sz="3200" b="1" dirty="0">
                <a:solidFill>
                  <a:srgbClr val="0033CC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检索入口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。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6323" name="标题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21858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71450" y="52388"/>
            <a:ext cx="8801100" cy="675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1401763" y="2309813"/>
            <a:ext cx="1036637" cy="3287712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7347" name="标题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22882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23838" y="457200"/>
            <a:ext cx="8747125" cy="590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2803525" y="1536700"/>
            <a:ext cx="1200150" cy="24765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 txBox="1"/>
          <p:nvPr/>
        </p:nvSpPr>
        <p:spPr>
          <a:xfrm>
            <a:off x="785786" y="1357298"/>
            <a:ext cx="7558088" cy="131921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  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数据库的检索实际上就是通过对字段检索获得文献记录的。</a:t>
            </a:r>
            <a:endParaRPr kumimoji="0" lang="zh-CN" altLang="en-US" sz="3200" b="1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标题 2"/>
          <p:cNvSpPr/>
          <p:nvPr/>
        </p:nvSpPr>
        <p:spPr bwMode="gray">
          <a:xfrm>
            <a:off x="1428728" y="2857496"/>
            <a:ext cx="7558088" cy="13192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 eaLnBrk="0" hangingPunct="0">
              <a:lnSpc>
                <a:spcPct val="90000"/>
              </a:lnSpc>
            </a:pPr>
            <a:r>
              <a:rPr lang="zh-CN" altLang="en-US" sz="3200" b="1" dirty="0">
                <a:solidFill>
                  <a:srgbClr val="0033CC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检索</a:t>
            </a:r>
            <a:r>
              <a:rPr lang="zh-CN" altLang="en-US" sz="3200" b="1" dirty="0" smtClean="0">
                <a:solidFill>
                  <a:srgbClr val="0033CC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入口</a:t>
            </a:r>
            <a:r>
              <a:rPr lang="en-US" altLang="zh-CN" sz="3200" b="1" dirty="0" smtClean="0">
                <a:solidFill>
                  <a:srgbClr val="0033CC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——</a:t>
            </a:r>
            <a:r>
              <a:rPr lang="zh-CN" altLang="en-US" sz="3200" b="1" dirty="0" smtClean="0">
                <a:solidFill>
                  <a:srgbClr val="0033CC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字段    </a:t>
            </a:r>
            <a:br>
              <a:rPr lang="zh-CN" altLang="en-US" sz="3200" b="1" dirty="0">
                <a:solidFill>
                  <a:srgbClr val="0033CC"/>
                </a:solidFill>
                <a:latin typeface="黑体" panose="02010609060101010101" pitchFamily="2" charset="-122"/>
                <a:ea typeface="黑体" panose="02010609060101010101" pitchFamily="2" charset="-122"/>
              </a:rPr>
            </a:br>
            <a:r>
              <a:rPr lang="zh-CN" altLang="en-US" sz="3200" b="1" dirty="0">
                <a:solidFill>
                  <a:srgbClr val="0033CC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检索</a:t>
            </a:r>
            <a:r>
              <a:rPr lang="zh-CN" altLang="en-US" sz="3200" b="1" dirty="0" smtClean="0">
                <a:solidFill>
                  <a:srgbClr val="0033CC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结果</a:t>
            </a:r>
            <a:r>
              <a:rPr lang="en-US" altLang="zh-CN" sz="3200" b="1" dirty="0" smtClean="0">
                <a:solidFill>
                  <a:srgbClr val="0033CC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——</a:t>
            </a:r>
            <a:r>
              <a:rPr lang="zh-CN" altLang="en-US" sz="3200" b="1" dirty="0" smtClean="0">
                <a:solidFill>
                  <a:srgbClr val="0033CC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记录</a:t>
            </a:r>
            <a:endParaRPr lang="zh-CN" altLang="en-US" sz="3200" b="1" dirty="0">
              <a:solidFill>
                <a:srgbClr val="0033CC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76325" y="1179513"/>
            <a:ext cx="7616825" cy="720725"/>
          </a:xfrm>
          <a:prstGeom prst="rect">
            <a:avLst/>
          </a:prstGeom>
        </p:spPr>
        <p:txBody>
          <a:bodyPr/>
          <a:lstStyle/>
          <a:p>
            <a:pPr marL="457200" marR="0" lvl="0" indent="-4572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（二）文献检索的原理</a:t>
            </a:r>
            <a:endParaRPr kumimoji="0" lang="en-US" altLang="zh-CN" sz="3200" b="1" i="0" u="none" strike="noStrike" kern="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2" charset="-122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defRPr/>
            </a:pPr>
            <a:endParaRPr kumimoji="0" lang="en-US" altLang="zh-CN" sz="36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gray">
          <a:xfrm>
            <a:off x="1011238" y="1927225"/>
            <a:ext cx="6985000" cy="172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 eaLnBrk="0" hangingPunct="0">
              <a:lnSpc>
                <a:spcPct val="90000"/>
              </a:lnSpc>
              <a:defRPr/>
            </a:pPr>
            <a:r>
              <a:rPr lang="zh-CN" altLang="en-US" sz="3200" b="1" kern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存储：收集大量无序信息，依据其特征加工处理，使之系统有序化，建成检索工具和检索系统；</a:t>
            </a:r>
            <a:endParaRPr lang="zh-CN" altLang="en-US" sz="3200" b="1" kern="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28596" y="309563"/>
            <a:ext cx="8358245" cy="623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椭圆 4"/>
          <p:cNvSpPr/>
          <p:nvPr/>
        </p:nvSpPr>
        <p:spPr>
          <a:xfrm>
            <a:off x="428596" y="285728"/>
            <a:ext cx="4429156" cy="50006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4572000" y="3857628"/>
            <a:ext cx="785818" cy="28575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4429124" y="4286256"/>
            <a:ext cx="785818" cy="28575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4429124" y="4643446"/>
            <a:ext cx="785818" cy="28575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4357686" y="5072074"/>
            <a:ext cx="785818" cy="28575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428596" y="2786058"/>
            <a:ext cx="8001056" cy="378621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28596" y="66675"/>
            <a:ext cx="8501122" cy="672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椭圆 4"/>
          <p:cNvSpPr/>
          <p:nvPr/>
        </p:nvSpPr>
        <p:spPr>
          <a:xfrm>
            <a:off x="428596" y="428604"/>
            <a:ext cx="4429156" cy="50006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509558" y="3224210"/>
            <a:ext cx="8001056" cy="364333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"/>
          <p:cNvSpPr>
            <a:spLocks noChangeArrowheads="1"/>
          </p:cNvSpPr>
          <p:nvPr/>
        </p:nvSpPr>
        <p:spPr bwMode="auto">
          <a:xfrm>
            <a:off x="1176338" y="1022350"/>
            <a:ext cx="4354512" cy="590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457200" indent="-457200">
              <a:lnSpc>
                <a:spcPct val="90000"/>
              </a:lnSpc>
            </a:pPr>
            <a:r>
              <a:rPr lang="zh-CN" altLang="en-US" sz="36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四、检索途径与语言</a:t>
            </a:r>
            <a:endParaRPr lang="zh-CN" altLang="en-US" sz="36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" name="矩形 4"/>
          <p:cNvSpPr>
            <a:spLocks noChangeArrowheads="1"/>
          </p:cNvSpPr>
          <p:nvPr/>
        </p:nvSpPr>
        <p:spPr bwMode="auto">
          <a:xfrm>
            <a:off x="1341438" y="2159000"/>
            <a:ext cx="3427412" cy="13335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457200" indent="-457200">
              <a:lnSpc>
                <a:spcPct val="120000"/>
              </a:lnSpc>
            </a:pPr>
            <a:r>
              <a:rPr lang="zh-CN" altLang="en-US" sz="36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（一）检索途径</a:t>
            </a:r>
            <a:endParaRPr lang="en-US" altLang="zh-CN" sz="36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457200" indent="-457200">
              <a:lnSpc>
                <a:spcPct val="120000"/>
              </a:lnSpc>
            </a:pPr>
            <a:r>
              <a:rPr lang="zh-CN" altLang="en-US" sz="36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（二）检索语言</a:t>
            </a:r>
            <a:endParaRPr lang="zh-CN" altLang="en-US" sz="36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"/>
          <p:cNvSpPr>
            <a:spLocks noChangeArrowheads="1"/>
          </p:cNvSpPr>
          <p:nvPr/>
        </p:nvSpPr>
        <p:spPr bwMode="auto">
          <a:xfrm>
            <a:off x="739775" y="1069975"/>
            <a:ext cx="3068638" cy="5349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457200" indent="-457200">
              <a:lnSpc>
                <a:spcPct val="90000"/>
              </a:lnSpc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（一）检索途径</a:t>
            </a:r>
            <a:endParaRPr lang="en-US" altLang="zh-CN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" name="标题 2"/>
          <p:cNvSpPr txBox="1"/>
          <p:nvPr/>
        </p:nvSpPr>
        <p:spPr>
          <a:xfrm>
            <a:off x="685800" y="1866900"/>
            <a:ext cx="4708525" cy="222726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   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检索途径是检索系统提供的检索入口，在数据库中通常表现为对字段的检索。</a:t>
            </a:r>
            <a:endParaRPr kumimoji="0" lang="zh-CN" altLang="en-US" sz="3200" b="1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5429256" y="1500174"/>
            <a:ext cx="3141665" cy="4400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0419" name="标题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21858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71450" y="52388"/>
            <a:ext cx="8801100" cy="675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1401763" y="2309813"/>
            <a:ext cx="1036637" cy="3287712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1443" name="标题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22882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23838" y="457200"/>
            <a:ext cx="8747125" cy="590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2803525" y="1536700"/>
            <a:ext cx="1200150" cy="24765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739775" y="1069975"/>
            <a:ext cx="3068638" cy="5349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457200" indent="-457200">
              <a:lnSpc>
                <a:spcPct val="90000"/>
              </a:lnSpc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（一）检索途径</a:t>
            </a:r>
            <a:endParaRPr lang="en-US" altLang="zh-CN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" name="副标题 1"/>
          <p:cNvSpPr txBox="1"/>
          <p:nvPr/>
        </p:nvSpPr>
        <p:spPr>
          <a:xfrm>
            <a:off x="714348" y="1785926"/>
            <a:ext cx="7315200" cy="22526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defRPr/>
            </a:pPr>
            <a:r>
              <a:rPr kumimoji="0" lang="zh-CN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    </a:t>
            </a: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不同的检索工具所提供的的检索途径不完全相同，常见的检索途径有主题词途径、关键词途径、篇名途径、著者途径、分类途径等。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214678" y="1571612"/>
            <a:ext cx="2428892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981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714488"/>
            <a:ext cx="1647831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981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1643050"/>
            <a:ext cx="1928826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1214414" y="928670"/>
            <a:ext cx="1071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latin typeface="黑体" panose="02010609060101010101" pitchFamily="2" charset="-122"/>
                <a:ea typeface="黑体" panose="02010609060101010101" pitchFamily="2" charset="-122"/>
              </a:rPr>
              <a:t>CBM</a:t>
            </a:r>
            <a:endParaRPr lang="zh-CN" altLang="en-US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86182" y="928670"/>
            <a:ext cx="1071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latin typeface="黑体" panose="02010609060101010101" pitchFamily="2" charset="-122"/>
                <a:ea typeface="黑体" panose="02010609060101010101" pitchFamily="2" charset="-122"/>
              </a:rPr>
              <a:t>CNKI</a:t>
            </a:r>
            <a:endParaRPr lang="zh-CN" altLang="en-US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86578" y="1000108"/>
            <a:ext cx="1071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latin typeface="黑体" panose="02010609060101010101" pitchFamily="2" charset="-122"/>
                <a:ea typeface="黑体" panose="02010609060101010101" pitchFamily="2" charset="-122"/>
              </a:rPr>
              <a:t>万方</a:t>
            </a:r>
            <a:endParaRPr lang="zh-CN" altLang="en-US" sz="3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1000100" y="2641594"/>
            <a:ext cx="1000132" cy="158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3143240" y="2428868"/>
            <a:ext cx="1000132" cy="158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6357950" y="2571744"/>
            <a:ext cx="1000132" cy="158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928662" y="3214686"/>
            <a:ext cx="1000132" cy="158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3286116" y="2714620"/>
            <a:ext cx="1000132" cy="158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6286512" y="3143248"/>
            <a:ext cx="1000132" cy="158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928662" y="4071942"/>
            <a:ext cx="1000132" cy="158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3214678" y="3000372"/>
            <a:ext cx="1000132" cy="158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6357950" y="2786058"/>
            <a:ext cx="1000132" cy="158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3"/>
          <p:cNvSpPr>
            <a:spLocks noChangeArrowheads="1"/>
          </p:cNvSpPr>
          <p:nvPr/>
        </p:nvSpPr>
        <p:spPr bwMode="auto">
          <a:xfrm>
            <a:off x="571472" y="1071546"/>
            <a:ext cx="7793037" cy="13849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例题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:</a:t>
            </a: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查找我</a:t>
            </a:r>
            <a:r>
              <a:rPr lang="zh-CN" altLang="en-US" sz="2800" b="1" dirty="0" smtClean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院徐斌、马健康等发表</a:t>
            </a: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在</a:t>
            </a:r>
            <a:r>
              <a:rPr lang="en-US" altLang="zh-CN" sz="2800" b="1" dirty="0" smtClean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《</a:t>
            </a:r>
            <a:r>
              <a:rPr lang="zh-CN" altLang="en-US" sz="2800" b="1" dirty="0" smtClean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辽宁师范大学学报</a:t>
            </a:r>
            <a:r>
              <a:rPr lang="en-US" altLang="zh-CN" sz="2800" b="1" dirty="0" smtClean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》2007</a:t>
            </a:r>
            <a:r>
              <a:rPr lang="zh-CN" altLang="en-US" sz="2800" b="1" dirty="0" smtClean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年第</a:t>
            </a:r>
            <a:r>
              <a:rPr lang="en-US" altLang="zh-CN" sz="2800" b="1" dirty="0" smtClean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4</a:t>
            </a:r>
            <a:r>
              <a:rPr lang="zh-CN" altLang="en-US" sz="2800" b="1" dirty="0" smtClean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期</a:t>
            </a: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上的</a:t>
            </a:r>
            <a:r>
              <a:rPr lang="zh-CN" altLang="en-US" sz="2800" b="1" dirty="0" smtClean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“高校实验教学改革的实践探索”的文章。</a:t>
            </a:r>
            <a:endParaRPr lang="en-US" altLang="zh-CN" sz="2800" b="1" dirty="0" smtClean="0">
              <a:solidFill>
                <a:schemeClr val="accent1">
                  <a:lumMod val="75000"/>
                </a:schemeClr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7" name="矩形 4"/>
          <p:cNvSpPr>
            <a:spLocks noChangeArrowheads="1"/>
          </p:cNvSpPr>
          <p:nvPr/>
        </p:nvSpPr>
        <p:spPr bwMode="auto">
          <a:xfrm>
            <a:off x="571472" y="2571744"/>
            <a:ext cx="2032000" cy="5222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已知条件：</a:t>
            </a:r>
            <a:endParaRPr lang="en-US" altLang="zh-CN" sz="2800" b="1" dirty="0">
              <a:solidFill>
                <a:schemeClr val="accent1">
                  <a:lumMod val="75000"/>
                </a:scheme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8" name="矩形 5"/>
          <p:cNvSpPr>
            <a:spLocks noChangeArrowheads="1"/>
          </p:cNvSpPr>
          <p:nvPr/>
        </p:nvSpPr>
        <p:spPr bwMode="auto">
          <a:xfrm>
            <a:off x="609600" y="3184525"/>
            <a:ext cx="6775450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作者</a:t>
            </a:r>
            <a:r>
              <a:rPr lang="zh-CN" altLang="en-US" sz="2800" b="1" dirty="0" smtClean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：</a:t>
            </a:r>
            <a:r>
              <a:rPr lang="zh-CN" altLang="en-US" sz="2800" b="1" dirty="0" smtClean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徐斌（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1</a:t>
            </a: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）</a:t>
            </a:r>
            <a:r>
              <a:rPr lang="zh-CN" altLang="en-US" sz="2800" b="1" dirty="0" smtClean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、马健康</a:t>
            </a:r>
            <a:endParaRPr lang="en-US" altLang="zh-CN" sz="2800" b="1" dirty="0">
              <a:solidFill>
                <a:schemeClr val="accent1">
                  <a:lumMod val="75000"/>
                </a:schemeClr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9" name="矩形 6"/>
          <p:cNvSpPr>
            <a:spLocks noChangeArrowheads="1"/>
          </p:cNvSpPr>
          <p:nvPr/>
        </p:nvSpPr>
        <p:spPr bwMode="auto">
          <a:xfrm>
            <a:off x="588963" y="3833819"/>
            <a:ext cx="8077200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篇名</a:t>
            </a:r>
            <a:r>
              <a:rPr lang="zh-CN" altLang="en-US" sz="2800" b="1" dirty="0" smtClean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：高校实验教学改革的实践探索</a:t>
            </a:r>
            <a:endParaRPr lang="en-US" altLang="zh-CN" sz="2800" b="1" dirty="0" smtClean="0">
              <a:solidFill>
                <a:schemeClr val="accent1">
                  <a:lumMod val="75000"/>
                </a:schemeClr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11" name="矩形 9"/>
          <p:cNvSpPr>
            <a:spLocks noChangeArrowheads="1"/>
          </p:cNvSpPr>
          <p:nvPr/>
        </p:nvSpPr>
        <p:spPr bwMode="auto">
          <a:xfrm>
            <a:off x="500035" y="4500570"/>
            <a:ext cx="5000660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关键词</a:t>
            </a:r>
            <a:r>
              <a:rPr lang="zh-CN" altLang="en-US" sz="2800" b="1" dirty="0" smtClean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：高校 实验 实验教学</a:t>
            </a:r>
            <a:endParaRPr lang="zh-CN" altLang="en-US" sz="2800" b="1" dirty="0">
              <a:solidFill>
                <a:schemeClr val="accent1">
                  <a:lumMod val="75000"/>
                </a:schemeClr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13" name="矩形 9"/>
          <p:cNvSpPr>
            <a:spLocks noChangeArrowheads="1"/>
          </p:cNvSpPr>
          <p:nvPr/>
        </p:nvSpPr>
        <p:spPr bwMode="auto">
          <a:xfrm>
            <a:off x="571472" y="5214950"/>
            <a:ext cx="6600825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分类号</a:t>
            </a: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： </a:t>
            </a:r>
            <a:r>
              <a:rPr lang="zh-CN" altLang="en-US" sz="2800" b="1" dirty="0" smtClean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高等教育 </a:t>
            </a:r>
            <a:r>
              <a:rPr lang="en-US" altLang="zh-CN" sz="2800" b="1" dirty="0" smtClean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G64    </a:t>
            </a:r>
            <a:endParaRPr lang="zh-CN" altLang="en-US" sz="2800" b="1" dirty="0">
              <a:solidFill>
                <a:schemeClr val="accent1">
                  <a:lumMod val="75000"/>
                </a:schemeClr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14" name="矩形 4"/>
          <p:cNvSpPr>
            <a:spLocks noChangeArrowheads="1"/>
          </p:cNvSpPr>
          <p:nvPr/>
        </p:nvSpPr>
        <p:spPr bwMode="auto">
          <a:xfrm>
            <a:off x="6786578" y="3143248"/>
            <a:ext cx="2032000" cy="5222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著者途径</a:t>
            </a:r>
            <a:endParaRPr lang="en-US" altLang="zh-CN" sz="2800" b="1" dirty="0">
              <a:solidFill>
                <a:schemeClr val="accent1">
                  <a:lumMod val="75000"/>
                </a:scheme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5" name="矩形 4"/>
          <p:cNvSpPr>
            <a:spLocks noChangeArrowheads="1"/>
          </p:cNvSpPr>
          <p:nvPr/>
        </p:nvSpPr>
        <p:spPr bwMode="auto">
          <a:xfrm>
            <a:off x="6826280" y="3857628"/>
            <a:ext cx="2032000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篇名途径</a:t>
            </a:r>
            <a:endParaRPr lang="en-US" altLang="zh-CN" sz="2800" b="1" dirty="0">
              <a:solidFill>
                <a:schemeClr val="accent1">
                  <a:lumMod val="75000"/>
                </a:scheme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6" name="矩形 4"/>
          <p:cNvSpPr>
            <a:spLocks noChangeArrowheads="1"/>
          </p:cNvSpPr>
          <p:nvPr/>
        </p:nvSpPr>
        <p:spPr bwMode="auto">
          <a:xfrm>
            <a:off x="6786578" y="4500570"/>
            <a:ext cx="2032000" cy="5222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关键词途径</a:t>
            </a:r>
            <a:endParaRPr lang="en-US" altLang="zh-CN" sz="2800" b="1" dirty="0">
              <a:solidFill>
                <a:schemeClr val="accent1">
                  <a:lumMod val="75000"/>
                </a:scheme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8" name="矩形 4"/>
          <p:cNvSpPr>
            <a:spLocks noChangeArrowheads="1"/>
          </p:cNvSpPr>
          <p:nvPr/>
        </p:nvSpPr>
        <p:spPr bwMode="auto">
          <a:xfrm>
            <a:off x="6643702" y="5214950"/>
            <a:ext cx="2032000" cy="5222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分类途径</a:t>
            </a:r>
            <a:endParaRPr lang="en-US" altLang="zh-CN" sz="2800" b="1" dirty="0">
              <a:solidFill>
                <a:schemeClr val="accent1">
                  <a:lumMod val="75000"/>
                </a:scheme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3" grpId="0"/>
      <p:bldP spid="14" grpId="0"/>
      <p:bldP spid="15" grpId="0"/>
      <p:bldP spid="16" grpId="0"/>
      <p:bldP spid="18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4515" name="标题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21858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71450" y="52388"/>
            <a:ext cx="8801100" cy="675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1401763" y="2309813"/>
            <a:ext cx="1036637" cy="3287712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中目正文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-531813"/>
            <a:ext cx="10515600" cy="1076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6283325" y="457200"/>
            <a:ext cx="1844675" cy="584200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chemeClr val="accent1">
                    <a:lumMod val="50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检索工具</a:t>
            </a:r>
            <a:endParaRPr lang="zh-CN" altLang="en-US" sz="3200" b="1" dirty="0">
              <a:solidFill>
                <a:schemeClr val="accent1">
                  <a:lumMod val="50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2"/>
          <p:cNvSpPr txBox="1"/>
          <p:nvPr/>
        </p:nvSpPr>
        <p:spPr>
          <a:xfrm>
            <a:off x="604838" y="1123950"/>
            <a:ext cx="7772400" cy="51657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Arial" panose="020B0604020202020204" pitchFamily="34" charset="0"/>
              </a:rPr>
              <a:t>查找下列文献</a:t>
            </a:r>
            <a:b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</a:br>
            <a: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1.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柳景利发表的文章</a:t>
            </a:r>
            <a:b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</a:br>
            <a:b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</a:br>
            <a: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2.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题名“健脾复肝丸治疗慢性乙型病毒性肝炎</a:t>
            </a:r>
            <a: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60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例”</a:t>
            </a:r>
            <a:b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</a:br>
            <a:b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</a:br>
            <a: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3.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创伤外科学</a:t>
            </a:r>
            <a:b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</a:br>
            <a:b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</a:br>
            <a: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4.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拉米夫定治疗乙型肝炎</a:t>
            </a:r>
            <a:endParaRPr kumimoji="0" lang="zh-CN" altLang="en-US" sz="3200" b="1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429256" y="1571612"/>
            <a:ext cx="1825625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200" dirty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著者途径</a:t>
            </a:r>
            <a:endParaRPr lang="zh-CN" altLang="en-US" sz="3200" dirty="0">
              <a:solidFill>
                <a:schemeClr val="accent1">
                  <a:lumMod val="75000"/>
                </a:scheme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cxnSp>
        <p:nvCxnSpPr>
          <p:cNvPr id="8" name="直接连接符 7"/>
          <p:cNvCxnSpPr>
            <a:cxnSpLocks noChangeShapeType="1"/>
          </p:cNvCxnSpPr>
          <p:nvPr/>
        </p:nvCxnSpPr>
        <p:spPr bwMode="auto">
          <a:xfrm>
            <a:off x="1142976" y="2143116"/>
            <a:ext cx="1189038" cy="1588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</a:ln>
        </p:spPr>
      </p:cxnSp>
      <p:cxnSp>
        <p:nvCxnSpPr>
          <p:cNvPr id="9" name="直接连接符 8"/>
          <p:cNvCxnSpPr>
            <a:cxnSpLocks noChangeShapeType="1"/>
          </p:cNvCxnSpPr>
          <p:nvPr/>
        </p:nvCxnSpPr>
        <p:spPr bwMode="auto">
          <a:xfrm flipV="1">
            <a:off x="2357422" y="3143248"/>
            <a:ext cx="6056312" cy="9525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</a:ln>
        </p:spPr>
      </p:cxn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572132" y="3286124"/>
            <a:ext cx="1827212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200" dirty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篇名途径</a:t>
            </a:r>
            <a:endParaRPr lang="zh-CN" altLang="en-US" sz="3200" dirty="0">
              <a:solidFill>
                <a:schemeClr val="accent1">
                  <a:lumMod val="75000"/>
                </a:scheme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cxnSp>
        <p:nvCxnSpPr>
          <p:cNvPr id="11" name="直接连接符 10"/>
          <p:cNvCxnSpPr>
            <a:cxnSpLocks noChangeShapeType="1"/>
          </p:cNvCxnSpPr>
          <p:nvPr/>
        </p:nvCxnSpPr>
        <p:spPr bwMode="auto">
          <a:xfrm>
            <a:off x="642910" y="3571876"/>
            <a:ext cx="1643074" cy="1588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</a:ln>
        </p:spPr>
      </p:cxnSp>
      <p:cxnSp>
        <p:nvCxnSpPr>
          <p:cNvPr id="13" name="直接连接符 12"/>
          <p:cNvCxnSpPr>
            <a:cxnSpLocks noChangeShapeType="1"/>
          </p:cNvCxnSpPr>
          <p:nvPr/>
        </p:nvCxnSpPr>
        <p:spPr bwMode="auto">
          <a:xfrm>
            <a:off x="1071538" y="5572140"/>
            <a:ext cx="1571636" cy="1588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</a:ln>
        </p:spPr>
      </p:cxn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143372" y="4000504"/>
            <a:ext cx="1825625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200" dirty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分类途径</a:t>
            </a:r>
            <a:endParaRPr lang="zh-CN" altLang="en-US" sz="3200" dirty="0">
              <a:solidFill>
                <a:schemeClr val="accent1">
                  <a:lumMod val="75000"/>
                </a:scheme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cxnSp>
        <p:nvCxnSpPr>
          <p:cNvPr id="18" name="直接连接符 17"/>
          <p:cNvCxnSpPr>
            <a:cxnSpLocks noChangeShapeType="1"/>
          </p:cNvCxnSpPr>
          <p:nvPr/>
        </p:nvCxnSpPr>
        <p:spPr bwMode="auto">
          <a:xfrm>
            <a:off x="3643306" y="5572140"/>
            <a:ext cx="1571636" cy="1588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</a:ln>
        </p:spPr>
      </p:cxn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5643570" y="4857760"/>
            <a:ext cx="2236788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200" dirty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关键词途径</a:t>
            </a:r>
            <a:endParaRPr lang="zh-CN" altLang="en-US" sz="3200" dirty="0">
              <a:solidFill>
                <a:schemeClr val="accent1">
                  <a:lumMod val="75000"/>
                </a:scheme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643570" y="5357826"/>
            <a:ext cx="2236787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200" dirty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主题词途径</a:t>
            </a:r>
            <a:endParaRPr lang="zh-CN" altLang="en-US" sz="3200" dirty="0">
              <a:solidFill>
                <a:schemeClr val="accent1">
                  <a:lumMod val="75000"/>
                </a:scheme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6000760" y="4000504"/>
            <a:ext cx="2236788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200" dirty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关键词途径</a:t>
            </a:r>
            <a:endParaRPr lang="zh-CN" altLang="en-US" sz="3200" dirty="0">
              <a:solidFill>
                <a:schemeClr val="accent1">
                  <a:lumMod val="75000"/>
                </a:scheme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5" grpId="0"/>
      <p:bldP spid="19" grpId="0"/>
      <p:bldP spid="20" grpId="0"/>
      <p:bldP spid="21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739775" y="1069975"/>
            <a:ext cx="3068638" cy="5349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457200" indent="-457200">
              <a:lnSpc>
                <a:spcPct val="90000"/>
              </a:lnSpc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（二）检索语言</a:t>
            </a:r>
            <a:endParaRPr lang="en-US" altLang="zh-CN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" name="标题 2"/>
          <p:cNvSpPr txBox="1"/>
          <p:nvPr/>
        </p:nvSpPr>
        <p:spPr>
          <a:xfrm>
            <a:off x="477838" y="1795463"/>
            <a:ext cx="7772400" cy="247491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   </a:t>
            </a:r>
            <a: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1.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检索语言的概念</a:t>
            </a:r>
            <a:b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</a:br>
            <a: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   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是信息检索系统存储与检索过程中共同使用的一种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专用语言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，是在文献检索领域中用来描述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文献特征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和表达</a:t>
            </a:r>
            <a:r>
              <a:rPr lang="zh-CN" altLang="en-US" sz="3200" b="1" kern="0" dirty="0" smtClean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  <a:cs typeface="Arial" panose="020B0604020202020204" pitchFamily="34" charset="0"/>
              </a:rPr>
              <a:t>信息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检索提问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的一种专用语言。 </a:t>
            </a:r>
            <a:br>
              <a:rPr kumimoji="0" lang="en-US" altLang="zh-CN" sz="3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</a:br>
            <a:r>
              <a:rPr kumimoji="0" lang="en-US" altLang="zh-CN" sz="3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   </a:t>
            </a:r>
            <a:endParaRPr kumimoji="0" lang="zh-CN" altLang="en-US" sz="3600" b="1" i="1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6" name="标题 2"/>
          <p:cNvSpPr/>
          <p:nvPr/>
        </p:nvSpPr>
        <p:spPr bwMode="gray">
          <a:xfrm>
            <a:off x="477838" y="4484688"/>
            <a:ext cx="7772400" cy="6969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 eaLnBrk="0" hangingPunct="0"/>
            <a:r>
              <a:rPr lang="zh-CN" altLang="en-US" sz="36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如作者、关键词、主题词、分类号</a:t>
            </a:r>
            <a:r>
              <a:rPr lang="zh-CN" altLang="en-US" sz="36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</a:t>
            </a:r>
            <a:endParaRPr lang="zh-CN" altLang="en-US" sz="36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/>
          <p:cNvSpPr txBox="1"/>
          <p:nvPr/>
        </p:nvSpPr>
        <p:spPr bwMode="gray">
          <a:xfrm>
            <a:off x="442913" y="949325"/>
            <a:ext cx="7772400" cy="85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 eaLnBrk="0" hangingPunct="0">
              <a:lnSpc>
                <a:spcPct val="90000"/>
              </a:lnSpc>
              <a:defRPr/>
            </a:pPr>
            <a:r>
              <a:rPr lang="zh-CN" altLang="en-US" sz="3600" b="1" kern="0" dirty="0"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  </a:t>
            </a:r>
            <a:r>
              <a:rPr lang="en-US" altLang="zh-CN" sz="3200" b="1" kern="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2.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检索语言的</a:t>
            </a:r>
            <a:r>
              <a:rPr lang="zh-CN" altLang="en-US" sz="3200" b="1" kern="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类型</a:t>
            </a:r>
            <a:br>
              <a:rPr lang="en-US" altLang="zh-CN" sz="3600" b="1" kern="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</a:br>
            <a:endParaRPr lang="zh-CN" altLang="en-US" sz="3600" b="1" kern="0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714348" y="1785926"/>
            <a:ext cx="7151687" cy="47228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按揭示文献特征划分：</a:t>
            </a:r>
            <a:endParaRPr lang="en-US" altLang="zh-CN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zh-CN" altLang="en-US" sz="3200" b="1" dirty="0">
              <a:solidFill>
                <a:schemeClr val="bg2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1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）描述文献信息</a:t>
            </a:r>
            <a:r>
              <a:rPr lang="zh-CN" altLang="en-US" sz="3200" b="1" dirty="0">
                <a:solidFill>
                  <a:srgbClr val="0033CC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外部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特征的检索语言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342900" indent="-342900">
              <a:spcBef>
                <a:spcPct val="20000"/>
              </a:spcBef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2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）描述文献信息</a:t>
            </a:r>
            <a:r>
              <a:rPr lang="zh-CN" altLang="en-US" sz="3200" b="1" dirty="0">
                <a:solidFill>
                  <a:srgbClr val="0033CC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内容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特征的检索语言</a:t>
            </a:r>
            <a:r>
              <a:rPr lang="zh-CN" altLang="en-US" sz="320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      </a:t>
            </a:r>
            <a:endParaRPr lang="zh-CN" altLang="en-US" sz="3200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"/>
          <p:cNvSpPr>
            <a:spLocks noChangeArrowheads="1"/>
          </p:cNvSpPr>
          <p:nvPr/>
        </p:nvSpPr>
        <p:spPr bwMode="auto">
          <a:xfrm>
            <a:off x="711200" y="1038225"/>
            <a:ext cx="7442200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（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1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）描述文献信息外部特征的检索语言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ea typeface="宋体" panose="02010600030101010101" pitchFamily="2" charset="-122"/>
            </a:endParaRPr>
          </a:p>
        </p:txBody>
      </p:sp>
      <p:sp>
        <p:nvSpPr>
          <p:cNvPr id="3" name="矩形 4"/>
          <p:cNvSpPr>
            <a:spLocks noChangeArrowheads="1"/>
          </p:cNvSpPr>
          <p:nvPr/>
        </p:nvSpPr>
        <p:spPr bwMode="auto">
          <a:xfrm>
            <a:off x="647700" y="1819275"/>
            <a:ext cx="7443788" cy="16779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ea typeface="黑体" panose="02010609060101010101" pitchFamily="2" charset="-122"/>
              </a:rPr>
              <a:t>      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依文献的外部特征作为标引和检索途径的检索语言。</a:t>
            </a:r>
            <a:endParaRPr lang="en-US" altLang="zh-CN" sz="3200" b="1" dirty="0">
              <a:solidFill>
                <a:schemeClr val="accent1">
                  <a:lumMod val="75000"/>
                </a:schemeClr>
              </a:solidFill>
              <a:ea typeface="黑体" panose="02010609060101010101" pitchFamily="2" charset="-122"/>
            </a:endParaRPr>
          </a:p>
          <a:p>
            <a:r>
              <a:rPr lang="zh-CN" altLang="en-US" sz="3600" b="1" dirty="0">
                <a:solidFill>
                  <a:schemeClr val="accent1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如著者、刊名或书名、文献序号等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00034" y="1057275"/>
            <a:ext cx="8001056" cy="1955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/>
            <a:endParaRPr lang="en-US" altLang="zh-CN" sz="3600" b="1" dirty="0">
              <a:ea typeface="黑体" panose="02010609060101010101" pitchFamily="2" charset="-122"/>
            </a:endParaRPr>
          </a:p>
          <a:p>
            <a:pPr algn="ctr"/>
            <a:r>
              <a:rPr lang="zh-CN" altLang="en-US" sz="3200" b="1" dirty="0">
                <a:solidFill>
                  <a:schemeClr val="bg2"/>
                </a:solidFill>
                <a:ea typeface="黑体" panose="02010609060101010101" pitchFamily="2" charset="-122"/>
              </a:rPr>
              <a:t>     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（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2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）描述文献信息内容特征的检索语言</a:t>
            </a:r>
            <a:endParaRPr lang="en-US" altLang="zh-CN" sz="3200" b="1" dirty="0">
              <a:solidFill>
                <a:schemeClr val="accent1">
                  <a:lumMod val="75000"/>
                </a:schemeClr>
              </a:solidFill>
              <a:ea typeface="黑体" panose="02010609060101010101" pitchFamily="2" charset="-122"/>
            </a:endParaRPr>
          </a:p>
          <a:p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       内容特征指文献研究的主题、所属学科或专业等方面。</a:t>
            </a:r>
            <a:endParaRPr lang="en-US" altLang="zh-CN" sz="3200" b="1" dirty="0">
              <a:solidFill>
                <a:schemeClr val="accent1">
                  <a:lumMod val="75000"/>
                </a:schemeClr>
              </a:solidFill>
              <a:ea typeface="黑体" panose="02010609060101010101" pitchFamily="2" charset="-122"/>
            </a:endParaRPr>
          </a:p>
          <a:p>
            <a:pPr algn="ctr"/>
            <a:endParaRPr lang="en-US" altLang="zh-CN" sz="3600" b="1" dirty="0">
              <a:ea typeface="黑体" panose="02010609060101010101" pitchFamily="2" charset="-122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827213" y="2900363"/>
            <a:ext cx="4392612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①分类语言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ea typeface="黑体" panose="02010609060101010101" pitchFamily="2" charset="-122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863725" y="3643313"/>
            <a:ext cx="4392613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②主题语言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ea typeface="黑体" panose="02010609060101010101" pitchFamily="2" charset="-122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852613" y="4406900"/>
            <a:ext cx="4392612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③代码语言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785786" y="1071546"/>
            <a:ext cx="7500990" cy="22320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/>
          <a:lstStyle/>
          <a:p>
            <a:pPr marL="180975" indent="-180975">
              <a:spcAft>
                <a:spcPct val="40000"/>
              </a:spcAft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①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分类语言：使用分类方法将文献所涉及的学科内容区分、归纳形成类目体系，用</a:t>
            </a:r>
            <a:r>
              <a:rPr lang="zh-CN" altLang="en-US" sz="3200" b="1" dirty="0">
                <a:solidFill>
                  <a:srgbClr val="0033CC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分类号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表达类目体系中每一个主题概念的检索语言。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180975" indent="-180975">
              <a:spcAft>
                <a:spcPct val="40000"/>
              </a:spcAft>
            </a:pPr>
            <a:r>
              <a:rPr lang="zh-CN" altLang="en-US" sz="3600" b="1" dirty="0">
                <a:latin typeface="黑体" panose="02010609060101010101" pitchFamily="2" charset="-122"/>
                <a:ea typeface="黑体" panose="02010609060101010101" pitchFamily="2" charset="-122"/>
              </a:rPr>
              <a:t>  </a:t>
            </a:r>
            <a:endParaRPr lang="en-US" altLang="zh-CN" sz="36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785786" y="3286124"/>
            <a:ext cx="7429552" cy="27733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/>
          <a:lstStyle/>
          <a:p>
            <a:pPr marL="180975" indent="-180975">
              <a:spcAft>
                <a:spcPct val="40000"/>
              </a:spcAft>
              <a:defRPr/>
            </a:pPr>
            <a:r>
              <a:rPr lang="zh-CN" altLang="en-US" sz="3200" b="1" kern="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+mn-cs"/>
              </a:rPr>
              <a:t>其特点是揭示学科体系，按学科专业所属等级排列文献，通过分类体系（</a:t>
            </a:r>
            <a:r>
              <a:rPr lang="zh-CN" altLang="en-US" sz="3200" b="1" kern="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分类号</a:t>
            </a:r>
            <a:r>
              <a:rPr lang="zh-CN" altLang="en-US" sz="3200" b="1" kern="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+mn-cs"/>
              </a:rPr>
              <a:t>）使同学科专业文献集中，提供从学科专业角度查找文献的途径。</a:t>
            </a:r>
            <a:endParaRPr lang="en-US" altLang="zh-CN" sz="3200" b="1" kern="0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7827" name="标题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95275" y="965200"/>
            <a:ext cx="8848725" cy="543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77829" name="矩形 4"/>
          <p:cNvSpPr>
            <a:spLocks noChangeArrowheads="1"/>
          </p:cNvSpPr>
          <p:nvPr/>
        </p:nvSpPr>
        <p:spPr bwMode="auto">
          <a:xfrm>
            <a:off x="900113" y="334963"/>
            <a:ext cx="5513387" cy="646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常用的分类法</a:t>
            </a:r>
            <a:r>
              <a:rPr lang="en-US" altLang="zh-CN" sz="36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《</a:t>
            </a:r>
            <a:r>
              <a:rPr lang="zh-CN" altLang="en-US" sz="36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中图法</a:t>
            </a:r>
            <a:r>
              <a:rPr lang="en-US" altLang="zh-CN" sz="36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》</a:t>
            </a:r>
            <a:r>
              <a:rPr lang="zh-CN" altLang="en-US" sz="36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endParaRPr lang="zh-CN" altLang="en-US" sz="3600" dirty="0">
              <a:solidFill>
                <a:schemeClr val="accent1">
                  <a:lumMod val="75000"/>
                </a:schemeClr>
              </a:solidFill>
              <a:ea typeface="宋体" panose="02010600030101010101" pitchFamily="2" charset="-122"/>
            </a:endParaRPr>
          </a:p>
        </p:txBody>
      </p:sp>
      <p:sp>
        <p:nvSpPr>
          <p:cNvPr id="6" name="椭圆 5"/>
          <p:cNvSpPr>
            <a:spLocks noChangeArrowheads="1"/>
          </p:cNvSpPr>
          <p:nvPr/>
        </p:nvSpPr>
        <p:spPr bwMode="auto">
          <a:xfrm>
            <a:off x="1117600" y="2468563"/>
            <a:ext cx="346075" cy="304800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</a:ln>
        </p:spPr>
        <p:txBody>
          <a:bodyPr wrap="none" lIns="90000" tIns="46800" rIns="90000" bIns="46800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8851" name="标题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8852" name="矩形 4"/>
          <p:cNvSpPr>
            <a:spLocks noChangeArrowheads="1"/>
          </p:cNvSpPr>
          <p:nvPr/>
        </p:nvSpPr>
        <p:spPr bwMode="auto">
          <a:xfrm>
            <a:off x="900113" y="334963"/>
            <a:ext cx="5513387" cy="646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常用的分类法</a:t>
            </a:r>
            <a:r>
              <a:rPr lang="en-US" altLang="zh-CN" sz="36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《</a:t>
            </a:r>
            <a:r>
              <a:rPr lang="zh-CN" altLang="en-US" sz="36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中图法</a:t>
            </a:r>
            <a:r>
              <a:rPr lang="en-US" altLang="zh-CN" sz="36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》</a:t>
            </a:r>
            <a:r>
              <a:rPr lang="zh-CN" altLang="en-US" sz="36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endParaRPr lang="zh-CN" altLang="en-US" sz="3600" dirty="0">
              <a:solidFill>
                <a:schemeClr val="accent1">
                  <a:lumMod val="75000"/>
                </a:schemeClr>
              </a:solidFill>
              <a:ea typeface="宋体" panose="02010600030101010101" pitchFamily="2" charset="-122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914400"/>
            <a:ext cx="9144000" cy="581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587375" y="1222375"/>
            <a:ext cx="7272338" cy="26638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/>
          <a:lstStyle/>
          <a:p>
            <a:pPr marL="180975" indent="-180975">
              <a:spcAft>
                <a:spcPct val="40000"/>
              </a:spcAft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②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主题语言</a:t>
            </a:r>
            <a:r>
              <a:rPr lang="zh-CN" altLang="en-US" sz="320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：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用</a:t>
            </a:r>
            <a:r>
              <a:rPr lang="zh-CN" altLang="en-US" sz="3200" b="1" dirty="0">
                <a:solidFill>
                  <a:srgbClr val="0033CC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语词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表达各种主题概念，是一系列反映文献主题内容的概念标识。</a:t>
            </a:r>
            <a:endParaRPr lang="en-US" altLang="zh-CN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180975" indent="-180975">
              <a:spcAft>
                <a:spcPct val="40000"/>
              </a:spcAft>
            </a:pP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包括</a:t>
            </a:r>
            <a:r>
              <a:rPr lang="zh-CN" altLang="en-US" sz="3200" b="1" dirty="0">
                <a:solidFill>
                  <a:srgbClr val="0033CC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关键词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和</a:t>
            </a:r>
            <a:r>
              <a:rPr lang="zh-CN" altLang="en-US" sz="3200" b="1" dirty="0">
                <a:solidFill>
                  <a:srgbClr val="0033CC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主题词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（叙词）。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714348" y="1142984"/>
            <a:ext cx="7921625" cy="24558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/>
          <a:lstStyle/>
          <a:p>
            <a:pPr marL="180975" indent="-180975">
              <a:spcAft>
                <a:spcPct val="40000"/>
              </a:spcAft>
            </a:pP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1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）关键词：指从文献题目、文摘或正文中抽取出来的具有实质意义，未经或略经规范化的能代表文献主题内容的词汇，是自然语言。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180975" indent="-180975">
              <a:spcAft>
                <a:spcPct val="40000"/>
              </a:spcAft>
            </a:pPr>
            <a:r>
              <a:rPr lang="zh-CN" altLang="en-US" sz="3400" b="1" dirty="0">
                <a:solidFill>
                  <a:schemeClr val="accent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</a:t>
            </a:r>
            <a:endParaRPr lang="zh-CN" altLang="en-US" sz="3400" b="1" dirty="0">
              <a:solidFill>
                <a:schemeClr val="accent1">
                  <a:lumMod val="7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2291" name="标题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21858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14282" y="579438"/>
            <a:ext cx="8715436" cy="578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12293" name="Text Box 3"/>
          <p:cNvSpPr txBox="1">
            <a:spLocks noChangeArrowheads="1"/>
          </p:cNvSpPr>
          <p:nvPr/>
        </p:nvSpPr>
        <p:spPr bwMode="auto">
          <a:xfrm>
            <a:off x="6943725" y="131763"/>
            <a:ext cx="1844675" cy="585787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chemeClr val="accent1">
                    <a:lumMod val="50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检索系统</a:t>
            </a:r>
            <a:endParaRPr lang="zh-CN" altLang="en-US" sz="3200" b="1" dirty="0">
              <a:solidFill>
                <a:schemeClr val="accent1">
                  <a:lumMod val="50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14348" y="1071546"/>
            <a:ext cx="51283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肿瘤细胞多药耐药逆转研究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00100" y="1857364"/>
            <a:ext cx="77856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肿瘤细胞； 多药耐药；逆转</a:t>
            </a:r>
            <a:endParaRPr lang="zh-CN" altLang="en-US" sz="3200" dirty="0">
              <a:solidFill>
                <a:schemeClr val="accent1">
                  <a:lumMod val="75000"/>
                </a:schemeClr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28662" y="2714620"/>
            <a:ext cx="47163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苦豆子生物碱的提取方法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285852" y="3500438"/>
            <a:ext cx="43043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苦豆子；生物碱；提取</a:t>
            </a:r>
            <a:endParaRPr lang="zh-CN" altLang="en-US" sz="3200" b="1" dirty="0" smtClean="0">
              <a:solidFill>
                <a:schemeClr val="accent1">
                  <a:lumMod val="75000"/>
                </a:schemeClr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85786" y="4429132"/>
            <a:ext cx="75009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大豆异黄酮对醋酸铅致小鼠睾丸组织损伤的影响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71538" y="5572140"/>
            <a:ext cx="692948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大豆异黄酮； 醋酸铅；生殖系统损伤；抗氧化</a:t>
            </a:r>
            <a:r>
              <a:rPr lang="zh-CN" altLang="en-US" sz="3200" dirty="0" smtClean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</a:t>
            </a:r>
            <a:br>
              <a:rPr lang="zh-CN" altLang="en-US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</a:br>
            <a:endParaRPr lang="zh-CN" altLang="en-US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714348" y="1142984"/>
            <a:ext cx="7921625" cy="24558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/>
          <a:lstStyle/>
          <a:p>
            <a:pPr marL="180975" indent="-180975">
              <a:spcAft>
                <a:spcPct val="40000"/>
              </a:spcAft>
            </a:pP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1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）关键词：指从文献题目、文摘或正文中抽取出来的具有实质意义，未经或略经规范化的能代表文献主题内容的词汇，是自然语言。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180975" indent="-180975">
              <a:spcAft>
                <a:spcPct val="40000"/>
              </a:spcAft>
            </a:pPr>
            <a:r>
              <a:rPr lang="zh-CN" altLang="en-US" sz="3400" b="1" dirty="0">
                <a:solidFill>
                  <a:schemeClr val="accent1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</a:t>
            </a:r>
            <a:endParaRPr lang="zh-CN" altLang="en-US" sz="3400" b="1" dirty="0">
              <a:solidFill>
                <a:schemeClr val="accent1">
                  <a:lumMod val="7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" name="副标题 1"/>
          <p:cNvSpPr txBox="1"/>
          <p:nvPr/>
        </p:nvSpPr>
        <p:spPr>
          <a:xfrm>
            <a:off x="706438" y="3640138"/>
            <a:ext cx="7696200" cy="160655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特点：直接来源于文献，不需做规范化处理，抽词简单，使用灵活，能准确检索到含有新出现概念的文献。</a:t>
            </a:r>
            <a:endParaRPr kumimoji="0" lang="en-US" altLang="zh-CN" sz="3200" b="1" i="0" u="none" strike="noStrike" kern="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Char char="v"/>
              <a:defRPr/>
            </a:pPr>
            <a:endParaRPr kumimoji="0" lang="zh-CN" altLang="en-US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_GB2312" panose="02010609030101010101" pitchFamily="49" charset="-122"/>
              <a:ea typeface="楷体_GB2312" panose="02010609030101010101" pitchFamily="49" charset="-122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Char char="v"/>
              <a:defRPr/>
            </a:pPr>
            <a:endParaRPr kumimoji="0" lang="zh-CN" altLang="en-US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/>
          <p:cNvSpPr txBox="1"/>
          <p:nvPr/>
        </p:nvSpPr>
        <p:spPr>
          <a:xfrm>
            <a:off x="857224" y="1214422"/>
            <a:ext cx="7448550" cy="14700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缺点：同一主题内容的文献可能因使用不同的关键词而被分散，从而造成漏检。</a:t>
            </a:r>
            <a:br>
              <a:rPr kumimoji="0" lang="en-US" altLang="zh-CN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</a:br>
            <a:endParaRPr kumimoji="0" lang="zh-CN" altLang="en-US" sz="2800" b="1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3" name="副标题 1"/>
          <p:cNvSpPr txBox="1"/>
          <p:nvPr/>
        </p:nvSpPr>
        <p:spPr>
          <a:xfrm>
            <a:off x="857224" y="2857496"/>
            <a:ext cx="7743825" cy="2768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楷体_GB2312" panose="02010609030101010101" pitchFamily="49" charset="-122"/>
                <a:ea typeface="楷体_GB2312" panose="02010609030101010101" pitchFamily="49" charset="-122"/>
                <a:cs typeface="Arial" panose="020B0604020202020204" pitchFamily="34" charset="0"/>
              </a:rPr>
              <a:t>如：异博定、异博停、维拉帕米</a:t>
            </a:r>
            <a:endParaRPr kumimoji="0" lang="en-US" altLang="zh-CN" sz="3200" b="1" i="0" u="none" strike="noStrike" kern="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楷体_GB2312" panose="02010609030101010101" pitchFamily="49" charset="-122"/>
              <a:ea typeface="楷体_GB2312" panose="02010609030101010101" pitchFamily="49" charset="-122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同一药物的不同名称，均可作为关键词，若仅选其一进行检索，就会漏掉使用其他形式表达的相关文献。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441325" y="1074738"/>
            <a:ext cx="7962900" cy="1735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/>
          <a:lstStyle/>
          <a:p>
            <a:pPr marL="180975" indent="-180975">
              <a:spcAft>
                <a:spcPct val="40000"/>
              </a:spcAft>
            </a:pPr>
            <a:r>
              <a:rPr lang="zh-CN" altLang="en-US" sz="3600" b="1" dirty="0">
                <a:solidFill>
                  <a:schemeClr val="bg2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2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）主题词：也称叙词，指能代表文献内容实质的从自然语言中精选并经过严格</a:t>
            </a:r>
            <a:r>
              <a:rPr lang="zh-CN" altLang="en-US" sz="3200" b="1" dirty="0">
                <a:solidFill>
                  <a:srgbClr val="0033CC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规范化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处理的名词术语或词组。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180975" indent="-180975">
              <a:lnSpc>
                <a:spcPct val="90000"/>
              </a:lnSpc>
              <a:spcAft>
                <a:spcPct val="40000"/>
              </a:spcAft>
            </a:pPr>
            <a:r>
              <a:rPr lang="zh-CN" altLang="en-US" sz="36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endParaRPr lang="zh-CN" altLang="en-US" sz="36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180975" indent="-180975">
              <a:lnSpc>
                <a:spcPct val="90000"/>
              </a:lnSpc>
              <a:spcAft>
                <a:spcPct val="40000"/>
              </a:spcAft>
            </a:pPr>
            <a:r>
              <a:rPr lang="zh-CN" altLang="en-US" sz="36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 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如抗坏血酸、阿司匹林、肿瘤、维拉帕米</a:t>
            </a:r>
            <a:endParaRPr lang="en-US" altLang="zh-CN" sz="3200" b="1" dirty="0">
              <a:solidFill>
                <a:schemeClr val="accent1">
                  <a:lumMod val="75000"/>
                </a:schemeClr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  <a:p>
            <a:pPr marL="180975" indent="-180975">
              <a:lnSpc>
                <a:spcPct val="90000"/>
              </a:lnSpc>
              <a:spcAft>
                <a:spcPct val="40000"/>
              </a:spcAft>
            </a:pPr>
            <a:r>
              <a:rPr lang="en-US" altLang="zh-CN" sz="3600" b="1" dirty="0"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endParaRPr lang="zh-CN" altLang="en-US" sz="3600" b="1" dirty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180975" indent="-180975">
              <a:lnSpc>
                <a:spcPct val="90000"/>
              </a:lnSpc>
              <a:spcAft>
                <a:spcPct val="40000"/>
              </a:spcAft>
            </a:pPr>
            <a:r>
              <a:rPr lang="zh-CN" altLang="en-US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   </a:t>
            </a:r>
            <a:endParaRPr lang="zh-CN" altLang="en-US" b="1" dirty="0">
              <a:solidFill>
                <a:schemeClr val="accent2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  <a:p>
            <a:pPr marL="180975" indent="-180975">
              <a:lnSpc>
                <a:spcPct val="90000"/>
              </a:lnSpc>
              <a:spcAft>
                <a:spcPct val="40000"/>
              </a:spcAft>
            </a:pPr>
            <a:r>
              <a:rPr lang="zh-CN" altLang="en-US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</a:t>
            </a:r>
            <a:endParaRPr lang="zh-CN" altLang="en-US" sz="3600" b="1" dirty="0">
              <a:solidFill>
                <a:srgbClr val="CC3300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642910" y="1071546"/>
            <a:ext cx="77724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主题词规范的依据是主题词表：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ea typeface="黑体" panose="02010609060101010101" pitchFamily="2" charset="-122"/>
            </a:endParaRPr>
          </a:p>
          <a:p>
            <a:pPr marL="342900" indent="-342900" eaLnBrk="0" hangingPunct="0">
              <a:spcBef>
                <a:spcPct val="20000"/>
              </a:spcBef>
            </a:pP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《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汉语主题词表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》</a:t>
            </a:r>
            <a:endParaRPr lang="en-US" altLang="zh-CN" sz="3200" b="1" dirty="0">
              <a:solidFill>
                <a:schemeClr val="accent1">
                  <a:lumMod val="75000"/>
                </a:schemeClr>
              </a:solidFill>
              <a:ea typeface="黑体" panose="02010609060101010101" pitchFamily="2" charset="-122"/>
            </a:endParaRPr>
          </a:p>
          <a:p>
            <a:pPr marL="342900" indent="-342900" eaLnBrk="0" hangingPunct="0">
              <a:spcBef>
                <a:spcPct val="20000"/>
              </a:spcBef>
            </a:pP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《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中国中医药学主题词表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》</a:t>
            </a:r>
            <a:endParaRPr lang="en-US" altLang="zh-CN" sz="3200" b="1" dirty="0">
              <a:solidFill>
                <a:schemeClr val="accent1">
                  <a:lumMod val="75000"/>
                </a:schemeClr>
              </a:solidFill>
              <a:ea typeface="黑体" panose="02010609060101010101" pitchFamily="2" charset="-122"/>
            </a:endParaRPr>
          </a:p>
          <a:p>
            <a:pPr marL="342900" indent="-342900" eaLnBrk="0" hangingPunct="0">
              <a:spcBef>
                <a:spcPct val="20000"/>
              </a:spcBef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美国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《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医学主题词表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》</a:t>
            </a:r>
            <a:r>
              <a:rPr lang="zh-CN" altLang="en-US" sz="36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（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ＭｅＳＨ</a:t>
            </a:r>
            <a:r>
              <a:rPr lang="zh-CN" altLang="en-US" sz="3600" b="1" dirty="0">
                <a:solidFill>
                  <a:schemeClr val="accent1">
                    <a:lumMod val="75000"/>
                  </a:schemeClr>
                </a:solidFill>
                <a:ea typeface="黑体" panose="02010609060101010101" pitchFamily="2" charset="-122"/>
              </a:rPr>
              <a:t>）</a:t>
            </a:r>
            <a:endParaRPr lang="zh-CN" altLang="en-US" sz="3600" b="1" dirty="0">
              <a:solidFill>
                <a:schemeClr val="accent1">
                  <a:lumMod val="75000"/>
                </a:schemeClr>
              </a:solidFill>
              <a:ea typeface="黑体" panose="02010609060101010101" pitchFamily="2" charset="-122"/>
            </a:endParaRPr>
          </a:p>
          <a:p>
            <a:pPr marL="342900" indent="-342900" eaLnBrk="0" hangingPunct="0">
              <a:spcBef>
                <a:spcPct val="20000"/>
              </a:spcBef>
            </a:pPr>
            <a:endParaRPr lang="zh-CN" altLang="en-US" sz="3200" b="1" dirty="0">
              <a:solidFill>
                <a:schemeClr val="accent1">
                  <a:lumMod val="75000"/>
                </a:schemeClr>
              </a:solidFill>
              <a:ea typeface="宋体" panose="02010600030101010101" pitchFamily="2" charset="-122"/>
            </a:endParaRPr>
          </a:p>
          <a:p>
            <a:pPr marL="342900" indent="-342900" eaLnBrk="0" hangingPunct="0">
              <a:spcBef>
                <a:spcPct val="20000"/>
              </a:spcBef>
            </a:pP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ea typeface="宋体" panose="02010600030101010101" pitchFamily="2" charset="-122"/>
              </a:rPr>
              <a:t>       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CBM    </a:t>
            </a:r>
            <a:r>
              <a:rPr lang="en-US" altLang="zh-CN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pubmed</a:t>
            </a:r>
            <a:endParaRPr lang="en-US" altLang="zh-CN" sz="32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714348" y="428604"/>
            <a:ext cx="8208962" cy="3368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/>
          <a:lstStyle/>
          <a:p>
            <a:pPr marL="180975" indent="-180975">
              <a:lnSpc>
                <a:spcPct val="90000"/>
              </a:lnSpc>
              <a:spcAft>
                <a:spcPct val="40000"/>
              </a:spcAft>
              <a:defRPr/>
            </a:pPr>
            <a:r>
              <a:rPr lang="zh-CN" altLang="en-US" sz="3600" b="1" kern="0" dirty="0">
                <a:solidFill>
                  <a:schemeClr val="accent2"/>
                </a:solidFill>
                <a:latin typeface="黑体" panose="02010609060101010101" pitchFamily="2" charset="-122"/>
                <a:ea typeface="黑体" panose="02010609060101010101" pitchFamily="2" charset="-122"/>
                <a:cs typeface="+mn-cs"/>
              </a:rPr>
              <a:t> </a:t>
            </a:r>
            <a:r>
              <a:rPr lang="zh-CN" altLang="en-US" b="1" kern="0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+mn-cs"/>
              </a:rPr>
              <a:t>    </a:t>
            </a:r>
            <a:endParaRPr lang="en-US" altLang="zh-CN" b="1" kern="0" dirty="0">
              <a:solidFill>
                <a:schemeClr val="accent2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+mn-cs"/>
            </a:endParaRPr>
          </a:p>
          <a:p>
            <a:pPr marL="180975" indent="-180975">
              <a:lnSpc>
                <a:spcPct val="90000"/>
              </a:lnSpc>
              <a:spcAft>
                <a:spcPct val="40000"/>
              </a:spcAft>
              <a:defRPr/>
            </a:pPr>
            <a:r>
              <a:rPr lang="zh-CN" altLang="en-US" sz="3200" b="1" kern="0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+mn-cs"/>
              </a:rPr>
              <a:t>例如</a:t>
            </a:r>
            <a:r>
              <a:rPr lang="en-US" altLang="zh-CN" sz="3200" b="1" kern="0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+mn-cs"/>
              </a:rPr>
              <a:t>:</a:t>
            </a:r>
            <a:r>
              <a:rPr lang="zh-CN" altLang="en-US" sz="3200" b="1" kern="0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+mn-cs"/>
              </a:rPr>
              <a:t>维生素</a:t>
            </a:r>
            <a:r>
              <a:rPr lang="en-US" altLang="zh-CN" sz="3200" b="1" kern="0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+mn-cs"/>
              </a:rPr>
              <a:t>C </a:t>
            </a:r>
            <a:endParaRPr lang="en-US" altLang="zh-CN" sz="3200" b="1" kern="0" dirty="0">
              <a:solidFill>
                <a:schemeClr val="accent1">
                  <a:lumMod val="75000"/>
                </a:schemeClr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+mn-cs"/>
            </a:endParaRPr>
          </a:p>
          <a:p>
            <a:pPr marL="180975" indent="-180975">
              <a:lnSpc>
                <a:spcPct val="90000"/>
              </a:lnSpc>
              <a:spcAft>
                <a:spcPct val="40000"/>
              </a:spcAft>
              <a:defRPr/>
            </a:pPr>
            <a:r>
              <a:rPr lang="en-US" altLang="zh-CN" sz="3200" b="1" kern="0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+mn-cs"/>
              </a:rPr>
              <a:t>     </a:t>
            </a:r>
            <a:r>
              <a:rPr lang="zh-CN" altLang="en-US" sz="3200" b="1" kern="0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+mn-cs"/>
              </a:rPr>
              <a:t>维他命</a:t>
            </a:r>
            <a:r>
              <a:rPr lang="en-US" altLang="zh-CN" sz="3200" b="1" kern="0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+mn-cs"/>
              </a:rPr>
              <a:t>C</a:t>
            </a:r>
            <a:endParaRPr lang="en-US" altLang="zh-CN" sz="3200" b="1" kern="0" dirty="0">
              <a:solidFill>
                <a:schemeClr val="accent1">
                  <a:lumMod val="75000"/>
                </a:schemeClr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+mn-cs"/>
            </a:endParaRPr>
          </a:p>
          <a:p>
            <a:pPr marL="180975" indent="-180975">
              <a:lnSpc>
                <a:spcPct val="90000"/>
              </a:lnSpc>
              <a:spcAft>
                <a:spcPct val="40000"/>
              </a:spcAft>
              <a:defRPr/>
            </a:pPr>
            <a:r>
              <a:rPr lang="en-US" altLang="zh-CN" sz="3200" b="1" kern="0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+mn-cs"/>
              </a:rPr>
              <a:t>      </a:t>
            </a:r>
            <a:r>
              <a:rPr lang="en-US" altLang="zh-CN" sz="3200" b="1" kern="0" dirty="0" err="1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+mn-cs"/>
              </a:rPr>
              <a:t>Vc</a:t>
            </a:r>
            <a:r>
              <a:rPr lang="en-US" altLang="zh-CN" sz="3200" b="1" kern="0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+mn-cs"/>
              </a:rPr>
              <a:t>   </a:t>
            </a:r>
            <a:endParaRPr lang="en-US" altLang="zh-CN" sz="3200" b="1" kern="0" dirty="0">
              <a:solidFill>
                <a:schemeClr val="accent1">
                  <a:lumMod val="75000"/>
                </a:schemeClr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+mn-cs"/>
            </a:endParaRPr>
          </a:p>
          <a:p>
            <a:pPr marL="180975" indent="-180975">
              <a:lnSpc>
                <a:spcPct val="90000"/>
              </a:lnSpc>
              <a:spcAft>
                <a:spcPct val="40000"/>
              </a:spcAft>
              <a:defRPr/>
            </a:pPr>
            <a:r>
              <a:rPr lang="en-US" altLang="zh-CN" sz="3200" b="1" kern="0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+mn-cs"/>
              </a:rPr>
              <a:t>     </a:t>
            </a:r>
            <a:r>
              <a:rPr lang="zh-CN" altLang="en-US" sz="3200" b="1" kern="0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+mn-cs"/>
              </a:rPr>
              <a:t>抗坏血酸</a:t>
            </a:r>
            <a:endParaRPr lang="zh-CN" altLang="en-US" sz="3200" b="1" kern="0" dirty="0">
              <a:solidFill>
                <a:schemeClr val="accent1">
                  <a:lumMod val="75000"/>
                </a:schemeClr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+mn-cs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327143" y="3611563"/>
            <a:ext cx="2244725" cy="10779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阿司匹林 </a:t>
            </a:r>
            <a:endParaRPr lang="en-US" altLang="zh-CN" sz="3200" b="1" dirty="0">
              <a:solidFill>
                <a:schemeClr val="accent1">
                  <a:lumMod val="75000"/>
                </a:schemeClr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  <a:p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乙酰水杨酸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4" name="右箭头 3"/>
          <p:cNvSpPr/>
          <p:nvPr/>
        </p:nvSpPr>
        <p:spPr bwMode="auto">
          <a:xfrm>
            <a:off x="3929058" y="3929066"/>
            <a:ext cx="1357312" cy="484187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5643563" y="3830638"/>
            <a:ext cx="2528887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rgbClr val="6600CC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阿司匹林</a:t>
            </a:r>
            <a:endParaRPr lang="zh-CN" altLang="en-US" sz="3200" b="1" dirty="0">
              <a:solidFill>
                <a:srgbClr val="6600CC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6" name="右中括号 5"/>
          <p:cNvSpPr/>
          <p:nvPr/>
        </p:nvSpPr>
        <p:spPr bwMode="auto">
          <a:xfrm rot="10800000" flipH="1">
            <a:off x="3500430" y="1214422"/>
            <a:ext cx="192087" cy="2235200"/>
          </a:xfrm>
          <a:prstGeom prst="rightBracket">
            <a:avLst>
              <a:gd name="adj" fmla="val 8404"/>
            </a:avLst>
          </a:prstGeom>
          <a:noFill/>
          <a:ln w="25400" algn="ctr">
            <a:solidFill>
              <a:schemeClr val="accent1">
                <a:lumMod val="75000"/>
              </a:schemeClr>
            </a:solidFill>
            <a:round/>
          </a:ln>
        </p:spPr>
        <p:txBody>
          <a:bodyPr/>
          <a:lstStyle/>
          <a:p>
            <a:endParaRPr lang="zh-CN" altLang="en-US" dirty="0">
              <a:solidFill>
                <a:schemeClr val="accent1">
                  <a:lumMod val="75000"/>
                </a:schemeClr>
              </a:solidFill>
              <a:ea typeface="宋体" panose="02010600030101010101" pitchFamily="2" charset="-122"/>
            </a:endParaRPr>
          </a:p>
        </p:txBody>
      </p:sp>
      <p:sp>
        <p:nvSpPr>
          <p:cNvPr id="7" name="右箭头 6"/>
          <p:cNvSpPr/>
          <p:nvPr/>
        </p:nvSpPr>
        <p:spPr bwMode="auto">
          <a:xfrm>
            <a:off x="3752850" y="1939925"/>
            <a:ext cx="1357313" cy="484188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5514975" y="1822450"/>
            <a:ext cx="2671763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rgbClr val="6600CC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抗坏血酸</a:t>
            </a:r>
            <a:endParaRPr lang="zh-CN" altLang="en-US" sz="3200" b="1" dirty="0">
              <a:solidFill>
                <a:srgbClr val="6600CC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1681163" y="4960938"/>
            <a:ext cx="1389062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癌症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1657350" y="5468938"/>
            <a:ext cx="1511300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肿瘤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11" name="右中括号 9"/>
          <p:cNvSpPr/>
          <p:nvPr/>
        </p:nvSpPr>
        <p:spPr bwMode="auto">
          <a:xfrm>
            <a:off x="3230563" y="5189538"/>
            <a:ext cx="142875" cy="857250"/>
          </a:xfrm>
          <a:prstGeom prst="rightBracket">
            <a:avLst>
              <a:gd name="adj" fmla="val 8333"/>
            </a:avLst>
          </a:prstGeom>
          <a:noFill/>
          <a:ln w="25400" algn="ctr">
            <a:solidFill>
              <a:schemeClr val="accent1">
                <a:lumMod val="75000"/>
              </a:schemeClr>
            </a:solidFill>
            <a:round/>
          </a:ln>
        </p:spPr>
        <p:txBody>
          <a:bodyPr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12" name="右箭头 11"/>
          <p:cNvSpPr/>
          <p:nvPr/>
        </p:nvSpPr>
        <p:spPr bwMode="auto">
          <a:xfrm>
            <a:off x="3983038" y="5351463"/>
            <a:ext cx="1357312" cy="484187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5895975" y="5222875"/>
            <a:ext cx="1595438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rgbClr val="6600CC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肿瘤</a:t>
            </a:r>
            <a:endParaRPr lang="zh-CN" altLang="en-US" sz="3200" b="1" dirty="0">
              <a:solidFill>
                <a:srgbClr val="6600CC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14" name="右中括号 13"/>
          <p:cNvSpPr/>
          <p:nvPr/>
        </p:nvSpPr>
        <p:spPr bwMode="auto">
          <a:xfrm rot="10800000" flipH="1">
            <a:off x="3643307" y="3786190"/>
            <a:ext cx="71437" cy="642942"/>
          </a:xfrm>
          <a:prstGeom prst="rightBracket">
            <a:avLst>
              <a:gd name="adj" fmla="val 8404"/>
            </a:avLst>
          </a:prstGeom>
          <a:noFill/>
          <a:ln w="25400" algn="ctr">
            <a:solidFill>
              <a:schemeClr val="accent1">
                <a:lumMod val="75000"/>
              </a:schemeClr>
            </a:solidFill>
            <a:round/>
          </a:ln>
        </p:spPr>
        <p:txBody>
          <a:bodyPr/>
          <a:lstStyle/>
          <a:p>
            <a:endParaRPr lang="zh-CN" altLang="en-US" dirty="0">
              <a:solidFill>
                <a:schemeClr val="accent1">
                  <a:lumMod val="75000"/>
                </a:schemeClr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 animBg="1"/>
      <p:bldP spid="7" grpId="0" animBg="1"/>
      <p:bldP spid="8" grpId="0"/>
      <p:bldP spid="9" grpId="0"/>
      <p:bldP spid="10" grpId="0"/>
      <p:bldP spid="11" grpId="0" animBg="1"/>
      <p:bldP spid="12" grpId="0" animBg="1"/>
      <p:bldP spid="13" grpId="0"/>
      <p:bldP spid="14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zh-CN" smtClean="0"/>
              <a:t>Company  Logo</a:t>
            </a:r>
            <a:endParaRPr lang="en-US" altLang="zh-CN"/>
          </a:p>
        </p:txBody>
      </p:sp>
      <p:pic>
        <p:nvPicPr>
          <p:cNvPr id="118786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57158" y="1714488"/>
            <a:ext cx="250033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878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1643050"/>
            <a:ext cx="3071834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878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1714488"/>
            <a:ext cx="2928958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928662" y="928670"/>
            <a:ext cx="5786478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主题词有上位词、下位词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8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8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8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430213" y="1200150"/>
            <a:ext cx="7962900" cy="41322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zh-CN" altLang="en-US" sz="3600" b="1" dirty="0">
                <a:solidFill>
                  <a:schemeClr val="accent2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主题词的特点：</a:t>
            </a:r>
            <a:endParaRPr lang="en-US" altLang="zh-CN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 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唯一性，一个概念的多种表达形式只能用唯一一个主题词来表达，使内容相同或相近的文献更加集中，避免同义词的多次检索。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zh-CN" altLang="en-US" sz="3200" b="1" dirty="0">
                <a:solidFill>
                  <a:schemeClr val="accent2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</a:t>
            </a:r>
            <a:endParaRPr lang="zh-CN" altLang="en-US" sz="3200" b="1" dirty="0">
              <a:solidFill>
                <a:schemeClr val="accent2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zh-CN" altLang="en-US" sz="32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</a:t>
            </a:r>
            <a:endParaRPr lang="zh-CN" altLang="en-US" sz="3600" b="1" dirty="0">
              <a:solidFill>
                <a:srgbClr val="CC3300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3786188" y="1428750"/>
            <a:ext cx="1357312" cy="492918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592138" y="1042988"/>
            <a:ext cx="7772400" cy="901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/>
          <a:lstStyle/>
          <a:p>
            <a:pPr algn="ctr" eaLnBrk="0" hangingPunct="0">
              <a:spcAft>
                <a:spcPct val="40000"/>
              </a:spcAft>
            </a:pPr>
            <a:r>
              <a:rPr lang="zh-CN" altLang="en-US" sz="360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例题</a:t>
            </a:r>
            <a:r>
              <a:rPr lang="en-US" altLang="zh-CN" sz="360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1</a:t>
            </a:r>
            <a:r>
              <a:rPr lang="zh-CN" altLang="en-US" sz="360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：查找维生素</a:t>
            </a:r>
            <a:r>
              <a:rPr lang="en-US" altLang="zh-CN" sz="360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C</a:t>
            </a:r>
            <a:r>
              <a:rPr lang="zh-CN" altLang="en-US" sz="360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的文献</a:t>
            </a:r>
            <a:endParaRPr lang="zh-CN" altLang="en-US" sz="3600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935038" y="2212975"/>
            <a:ext cx="8048625" cy="15700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主题词表：</a:t>
            </a:r>
            <a:endParaRPr lang="zh-CN" altLang="en-US" sz="3200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r>
              <a:rPr lang="zh-CN" altLang="en-US" sz="320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</a:t>
            </a:r>
            <a:endParaRPr lang="zh-CN" altLang="en-US" sz="3200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r>
              <a:rPr lang="zh-CN" altLang="en-US" sz="320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维生素</a:t>
            </a:r>
            <a:r>
              <a:rPr lang="en-US" altLang="zh-CN" sz="320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C       </a:t>
            </a:r>
            <a:r>
              <a:rPr lang="zh-CN" altLang="en-US" sz="3200" dirty="0">
                <a:solidFill>
                  <a:srgbClr val="0033CC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抗坏血酸</a:t>
            </a:r>
            <a:endParaRPr lang="zh-CN" altLang="en-US" sz="3200" dirty="0">
              <a:solidFill>
                <a:srgbClr val="0033CC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cxnSp>
        <p:nvCxnSpPr>
          <p:cNvPr id="5" name="直接箭头连接符 4"/>
          <p:cNvCxnSpPr/>
          <p:nvPr/>
        </p:nvCxnSpPr>
        <p:spPr>
          <a:xfrm>
            <a:off x="3357554" y="3500438"/>
            <a:ext cx="1143008" cy="158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76325" y="1179513"/>
            <a:ext cx="7616825" cy="720725"/>
          </a:xfrm>
          <a:prstGeom prst="rect">
            <a:avLst/>
          </a:prstGeom>
        </p:spPr>
        <p:txBody>
          <a:bodyPr/>
          <a:lstStyle/>
          <a:p>
            <a:pPr marL="457200" marR="0" lvl="0" indent="-4572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（二）文献检索的原理</a:t>
            </a:r>
            <a:endParaRPr kumimoji="0" lang="en-US" altLang="zh-CN" sz="3200" b="1" i="0" u="none" strike="noStrike" kern="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2" charset="-122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defRPr/>
            </a:pPr>
            <a:endParaRPr kumimoji="0" lang="en-US" altLang="zh-CN" sz="36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gray">
          <a:xfrm>
            <a:off x="1011238" y="1927225"/>
            <a:ext cx="6985000" cy="172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 eaLnBrk="0" hangingPunct="0">
              <a:lnSpc>
                <a:spcPct val="90000"/>
              </a:lnSpc>
              <a:defRPr/>
            </a:pPr>
            <a:r>
              <a:rPr lang="zh-CN" altLang="en-US" sz="3200" b="1" kern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存储：收集大量无序信息，依据其特征加工处理，使之系统有序化，建成检索工具和检索系统；</a:t>
            </a:r>
            <a:endParaRPr lang="zh-CN" altLang="en-US" sz="3200" b="1" kern="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gray">
          <a:xfrm>
            <a:off x="931863" y="3683000"/>
            <a:ext cx="7053262" cy="16319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 eaLnBrk="0" hangingPunct="0">
              <a:lnSpc>
                <a:spcPct val="90000"/>
              </a:lnSpc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检索：使用检索工具和检索系统，依据其提供的检索方法，查找所需的特定信息。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571500"/>
            <a:ext cx="9144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3786188" y="4000500"/>
            <a:ext cx="1357312" cy="214313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6"/>
          <p:cNvSpPr>
            <a:spLocks noChangeArrowheads="1"/>
          </p:cNvSpPr>
          <p:nvPr/>
        </p:nvSpPr>
        <p:spPr bwMode="auto">
          <a:xfrm>
            <a:off x="1643063" y="3643313"/>
            <a:ext cx="1643062" cy="357187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0" y="3143248"/>
            <a:ext cx="4357718" cy="7143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/>
          <a:lstStyle/>
          <a:p>
            <a:pPr algn="ctr" eaLnBrk="0" hangingPunct="0">
              <a:spcAft>
                <a:spcPct val="40000"/>
              </a:spcAft>
            </a:pPr>
            <a:r>
              <a:rPr lang="zh-CN" altLang="en-US" sz="3600" dirty="0" smtClean="0">
                <a:solidFill>
                  <a:srgbClr val="0033CC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主题检索  查全</a:t>
            </a:r>
            <a:endParaRPr lang="zh-CN" altLang="en-US" sz="3600" dirty="0">
              <a:solidFill>
                <a:srgbClr val="0033CC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755650" y="1236663"/>
            <a:ext cx="7464425" cy="1536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/>
          <a:lstStyle/>
          <a:p>
            <a:pPr eaLnBrk="0" hangingPunct="0">
              <a:spcAft>
                <a:spcPct val="40000"/>
              </a:spcAft>
            </a:pPr>
            <a:r>
              <a:rPr lang="zh-CN" altLang="en-US" sz="320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例题</a:t>
            </a:r>
            <a:r>
              <a:rPr lang="en-US" altLang="zh-CN" sz="320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2</a:t>
            </a:r>
            <a:r>
              <a:rPr lang="zh-CN" altLang="en-US" sz="320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：查找维生素</a:t>
            </a:r>
            <a:r>
              <a:rPr lang="en-US" altLang="zh-CN" sz="320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C</a:t>
            </a:r>
            <a:r>
              <a:rPr lang="zh-CN" altLang="en-US" sz="320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服药剂量方面的文献</a:t>
            </a:r>
            <a:endParaRPr lang="zh-CN" altLang="en-US" sz="3200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algn="ctr" eaLnBrk="0" hangingPunct="0">
              <a:spcAft>
                <a:spcPct val="40000"/>
              </a:spcAft>
            </a:pPr>
            <a:endParaRPr lang="zh-CN" altLang="en-US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571500"/>
            <a:ext cx="9144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3786188" y="4000500"/>
            <a:ext cx="1357312" cy="214313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9144000" cy="671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6"/>
          <p:cNvSpPr>
            <a:spLocks noChangeArrowheads="1"/>
          </p:cNvSpPr>
          <p:nvPr/>
        </p:nvSpPr>
        <p:spPr bwMode="auto">
          <a:xfrm>
            <a:off x="285750" y="4643438"/>
            <a:ext cx="1643063" cy="28575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9144000" cy="671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0" y="3143250"/>
            <a:ext cx="1357313" cy="35718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500188" y="2571750"/>
            <a:ext cx="1250950" cy="519113"/>
          </a:xfrm>
          <a:prstGeom prst="rect">
            <a:avLst/>
          </a:prstGeom>
          <a:solidFill>
            <a:srgbClr val="740000"/>
          </a:solidFill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chemeClr val="bg1"/>
                </a:solidFill>
                <a:ea typeface="黑体" panose="02010609060101010101" pitchFamily="2" charset="-122"/>
              </a:rPr>
              <a:t>主题词</a:t>
            </a:r>
            <a:endParaRPr lang="zh-CN" altLang="en-US" sz="2800">
              <a:solidFill>
                <a:schemeClr val="bg1"/>
              </a:solidFill>
              <a:ea typeface="黑体" panose="02010609060101010101" pitchFamily="2" charset="-122"/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500063" y="4000500"/>
            <a:ext cx="3000375" cy="1643063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3571875" y="3357563"/>
            <a:ext cx="1606550" cy="519112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chemeClr val="bg1"/>
                </a:solidFill>
                <a:ea typeface="黑体" panose="02010609060101010101" pitchFamily="2" charset="-122"/>
              </a:rPr>
              <a:t>副主题词</a:t>
            </a:r>
            <a:endParaRPr lang="zh-CN" altLang="en-US" sz="2800">
              <a:solidFill>
                <a:schemeClr val="bg1"/>
              </a:solidFill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gray">
          <a:xfrm>
            <a:off x="849307" y="1142984"/>
            <a:ext cx="2936875" cy="5619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 eaLnBrk="0" hangingPunct="0">
              <a:lnSpc>
                <a:spcPct val="90000"/>
              </a:lnSpc>
              <a:defRPr/>
            </a:pPr>
            <a:r>
              <a:rPr lang="zh-CN" altLang="en-US" sz="3200" b="1" kern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副主题词</a:t>
            </a:r>
            <a:endParaRPr lang="zh-CN" altLang="en-US" sz="3200" b="1" kern="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71472" y="1857364"/>
            <a:ext cx="8099425" cy="373856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          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是限定主题概念的一类规范化的词语，对主题词起细分作用，以及解释多个主题词之间的关系。  </a:t>
            </a:r>
            <a:b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</a:br>
            <a:r>
              <a:rPr kumimoji="0" lang="en-US" altLang="zh-CN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                         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限定词</a:t>
            </a:r>
            <a:endParaRPr kumimoji="0" lang="zh-CN" altLang="en-US" sz="3200" b="1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84" end="8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charRg st="84" end="8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/>
          <p:cNvSpPr txBox="1"/>
          <p:nvPr/>
        </p:nvSpPr>
        <p:spPr>
          <a:xfrm>
            <a:off x="865188" y="1316038"/>
            <a:ext cx="7278712" cy="257968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1" u="none" strike="noStrike" kern="0" cap="none" spc="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       </a:t>
            </a:r>
            <a:r>
              <a:rPr kumimoji="0" lang="zh-CN" altLang="en-US" sz="3200" b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使用副主题词的目的是将一篇文献的主题限定在它所研究、讨论的一个或几个方面，从而缩小该主题的范围，增加主题概念的专指性，提高查准率。</a:t>
            </a:r>
            <a:br>
              <a:rPr kumimoji="0" lang="zh-CN" altLang="en-US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</a:br>
            <a:endParaRPr kumimoji="0" lang="zh-CN" altLang="en-US" sz="3200" b="1" i="1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>
              <a:ea typeface="宋体" panose="02010600030101010101" pitchFamily="2" charset="-122"/>
            </a:endParaRPr>
          </a:p>
        </p:txBody>
      </p:sp>
      <p:sp>
        <p:nvSpPr>
          <p:cNvPr id="9728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>
              <a:ea typeface="宋体" panose="02010600030101010101" pitchFamily="2" charset="-122"/>
            </a:endParaRPr>
          </a:p>
        </p:txBody>
      </p:sp>
      <p:pic>
        <p:nvPicPr>
          <p:cNvPr id="97284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23850" y="3286125"/>
            <a:ext cx="2819400" cy="15716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gray">
          <a:xfrm>
            <a:off x="1071563" y="955675"/>
            <a:ext cx="4464050" cy="777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/>
          <a:lstStyle/>
          <a:p>
            <a:pPr eaLnBrk="0" hangingPunct="0">
              <a:lnSpc>
                <a:spcPct val="90000"/>
              </a:lnSpc>
              <a:defRPr/>
            </a:pPr>
            <a:r>
              <a:rPr lang="zh-CN" altLang="en-US" sz="3200" b="1" kern="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说明：</a:t>
            </a:r>
            <a:endParaRPr lang="zh-CN" altLang="en-US" sz="3200" b="1" kern="0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714348" y="1643050"/>
            <a:ext cx="7715304" cy="2025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/>
          <a:lstStyle/>
          <a:p>
            <a:pPr eaLnBrk="0" hangingPunct="0">
              <a:spcAft>
                <a:spcPct val="40000"/>
              </a:spcAft>
              <a:defRPr/>
            </a:pPr>
            <a:r>
              <a:rPr lang="en-US" altLang="zh-CN" sz="3200" b="1" kern="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a.</a:t>
            </a:r>
            <a:r>
              <a:rPr lang="zh-CN" altLang="en-US" sz="3200" b="1" kern="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副主题词也是规范化的词语</a:t>
            </a:r>
            <a:endParaRPr lang="zh-CN" altLang="en-US" sz="3200" b="1" kern="0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  <a:p>
            <a:pPr eaLnBrk="0" hangingPunct="0">
              <a:spcAft>
                <a:spcPct val="40000"/>
              </a:spcAft>
              <a:defRPr/>
            </a:pPr>
            <a:r>
              <a:rPr lang="en-US" altLang="zh-CN" sz="3200" b="1" kern="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b.</a:t>
            </a:r>
            <a:r>
              <a:rPr lang="zh-CN" altLang="en-US" sz="3200" b="1" kern="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Arial" panose="020B0604020202020204" pitchFamily="34" charset="0"/>
              </a:rPr>
              <a:t>并不是所有的副主题词均能够和主题词相组配</a:t>
            </a:r>
            <a:endParaRPr lang="zh-CN" altLang="en-US" sz="3200" b="1" kern="0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19TGp_report_diagram_v2">
  <a:themeElements>
    <a:clrScheme name="sample 2">
      <a:dk1>
        <a:srgbClr val="113F71"/>
      </a:dk1>
      <a:lt1>
        <a:srgbClr val="FFFFFF"/>
      </a:lt1>
      <a:dk2>
        <a:srgbClr val="000000"/>
      </a:dk2>
      <a:lt2>
        <a:srgbClr val="C1D1D3"/>
      </a:lt2>
      <a:accent1>
        <a:srgbClr val="2D7ACF"/>
      </a:accent1>
      <a:accent2>
        <a:srgbClr val="99CC00"/>
      </a:accent2>
      <a:accent3>
        <a:srgbClr val="FFFFFF"/>
      </a:accent3>
      <a:accent4>
        <a:srgbClr val="0D345F"/>
      </a:accent4>
      <a:accent5>
        <a:srgbClr val="ADBEE4"/>
      </a:accent5>
      <a:accent6>
        <a:srgbClr val="8AB900"/>
      </a:accent6>
      <a:hlink>
        <a:srgbClr val="5AABCC"/>
      </a:hlink>
      <a:folHlink>
        <a:srgbClr val="BD9E61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 1">
        <a:dk1>
          <a:srgbClr val="1F52C0"/>
        </a:dk1>
        <a:lt1>
          <a:srgbClr val="FFFFFF"/>
        </a:lt1>
        <a:dk2>
          <a:srgbClr val="000000"/>
        </a:dk2>
        <a:lt2>
          <a:srgbClr val="D6E1E2"/>
        </a:lt2>
        <a:accent1>
          <a:srgbClr val="E38B55"/>
        </a:accent1>
        <a:accent2>
          <a:srgbClr val="CB81D5"/>
        </a:accent2>
        <a:accent3>
          <a:srgbClr val="FFFFFF"/>
        </a:accent3>
        <a:accent4>
          <a:srgbClr val="1945A4"/>
        </a:accent4>
        <a:accent5>
          <a:srgbClr val="EFC4B4"/>
        </a:accent5>
        <a:accent6>
          <a:srgbClr val="B874C1"/>
        </a:accent6>
        <a:hlink>
          <a:srgbClr val="705FC3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13F71"/>
        </a:dk1>
        <a:lt1>
          <a:srgbClr val="FFFFFF"/>
        </a:lt1>
        <a:dk2>
          <a:srgbClr val="000000"/>
        </a:dk2>
        <a:lt2>
          <a:srgbClr val="C1D1D3"/>
        </a:lt2>
        <a:accent1>
          <a:srgbClr val="2D7ACF"/>
        </a:accent1>
        <a:accent2>
          <a:srgbClr val="99CC00"/>
        </a:accent2>
        <a:accent3>
          <a:srgbClr val="FFFFFF"/>
        </a:accent3>
        <a:accent4>
          <a:srgbClr val="0D345F"/>
        </a:accent4>
        <a:accent5>
          <a:srgbClr val="ADBEE4"/>
        </a:accent5>
        <a:accent6>
          <a:srgbClr val="8AB900"/>
        </a:accent6>
        <a:hlink>
          <a:srgbClr val="5AABCC"/>
        </a:hlink>
        <a:folHlink>
          <a:srgbClr val="BD9E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F2163"/>
        </a:dk1>
        <a:lt1>
          <a:srgbClr val="FFFFFF"/>
        </a:lt1>
        <a:dk2>
          <a:srgbClr val="000000"/>
        </a:dk2>
        <a:lt2>
          <a:srgbClr val="CCD8DA"/>
        </a:lt2>
        <a:accent1>
          <a:srgbClr val="4067CA"/>
        </a:accent1>
        <a:accent2>
          <a:srgbClr val="00B4B0"/>
        </a:accent2>
        <a:accent3>
          <a:srgbClr val="FFFFFF"/>
        </a:accent3>
        <a:accent4>
          <a:srgbClr val="191B53"/>
        </a:accent4>
        <a:accent5>
          <a:srgbClr val="AFB8E1"/>
        </a:accent5>
        <a:accent6>
          <a:srgbClr val="00A39F"/>
        </a:accent6>
        <a:hlink>
          <a:srgbClr val="6DB1DF"/>
        </a:hlink>
        <a:folHlink>
          <a:srgbClr val="9292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定义设计方案">
      <a:majorFont>
        <a:latin typeface="Arial"/>
        <a:ea typeface="楷体_GB2312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0</TotalTime>
  <Words>4616</Words>
  <Application>WPS 演示</Application>
  <PresentationFormat>全屏显示(4:3)</PresentationFormat>
  <Paragraphs>425</Paragraphs>
  <Slides>108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108</vt:i4>
      </vt:variant>
    </vt:vector>
  </HeadingPairs>
  <TitlesOfParts>
    <vt:vector size="122" baseType="lpstr">
      <vt:lpstr>Arial</vt:lpstr>
      <vt:lpstr>宋体</vt:lpstr>
      <vt:lpstr>Wingdings</vt:lpstr>
      <vt:lpstr>Verdana</vt:lpstr>
      <vt:lpstr>黑体</vt:lpstr>
      <vt:lpstr>楷体_GB2312</vt:lpstr>
      <vt:lpstr>隶书</vt:lpstr>
      <vt:lpstr>微软雅黑</vt:lpstr>
      <vt:lpstr>Calibri</vt:lpstr>
      <vt:lpstr>楷体</vt:lpstr>
      <vt:lpstr>华文楷体</vt:lpstr>
      <vt:lpstr>Times New Roman</vt:lpstr>
      <vt:lpstr>119TGp_report_diagram_v2</vt:lpstr>
      <vt:lpstr>自定义设计方案</vt:lpstr>
      <vt:lpstr>医学文献检索</vt:lpstr>
      <vt:lpstr>PowerPoint 演示文稿</vt:lpstr>
      <vt:lpstr>文献检索基础知识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第四章 计算机检索技术 </dc:title>
  <dc:creator>微软用户</dc:creator>
  <cp:lastModifiedBy>Administrator</cp:lastModifiedBy>
  <cp:revision>833</cp:revision>
  <dcterms:created xsi:type="dcterms:W3CDTF">2014-11-26T00:50:00Z</dcterms:created>
  <dcterms:modified xsi:type="dcterms:W3CDTF">2016-12-20T00:46:14Z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2052-10.1.0.6135</vt:lpwstr>
  </property>
</Properties>
</file>