
<file path=[Content_Types].xml><?xml version="1.0" encoding="utf-8"?>
<Types xmlns="http://schemas.openxmlformats.org/package/2006/content-types">
  <Default Extension="jpeg" ContentType="image/jpeg"/>
  <Default Extension="vml" ContentType="application/vnd.openxmlformats-officedocument.vmlDrawing"/>
  <Default Extension="bin" ContentType="application/vnd.openxmlformats-officedocument.oleObject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4" r:id="rId3"/>
    <p:sldMasterId id="2147483676" r:id="rId4"/>
  </p:sldMasterIdLst>
  <p:notesMasterIdLst>
    <p:notesMasterId r:id="rId6"/>
  </p:notesMasterIdLst>
  <p:sldIdLst>
    <p:sldId id="626" r:id="rId5"/>
    <p:sldId id="512" r:id="rId7"/>
    <p:sldId id="513" r:id="rId8"/>
    <p:sldId id="613" r:id="rId9"/>
    <p:sldId id="515" r:id="rId10"/>
    <p:sldId id="615" r:id="rId11"/>
    <p:sldId id="518" r:id="rId12"/>
    <p:sldId id="519" r:id="rId13"/>
    <p:sldId id="521" r:id="rId14"/>
    <p:sldId id="527" r:id="rId15"/>
    <p:sldId id="618" r:id="rId16"/>
    <p:sldId id="531" r:id="rId17"/>
    <p:sldId id="532" r:id="rId18"/>
    <p:sldId id="533" r:id="rId19"/>
    <p:sldId id="534" r:id="rId20"/>
    <p:sldId id="612" r:id="rId21"/>
    <p:sldId id="561" r:id="rId22"/>
    <p:sldId id="562" r:id="rId23"/>
    <p:sldId id="621" r:id="rId24"/>
    <p:sldId id="564" r:id="rId25"/>
    <p:sldId id="568" r:id="rId26"/>
    <p:sldId id="570" r:id="rId27"/>
    <p:sldId id="576" r:id="rId28"/>
    <p:sldId id="577" r:id="rId29"/>
    <p:sldId id="622" r:id="rId30"/>
    <p:sldId id="623" r:id="rId31"/>
    <p:sldId id="566" r:id="rId32"/>
    <p:sldId id="567" r:id="rId33"/>
    <p:sldId id="624" r:id="rId34"/>
    <p:sldId id="585" r:id="rId35"/>
    <p:sldId id="586" r:id="rId36"/>
    <p:sldId id="587" r:id="rId37"/>
    <p:sldId id="591" r:id="rId38"/>
    <p:sldId id="595" r:id="rId39"/>
    <p:sldId id="596" r:id="rId40"/>
    <p:sldId id="600" r:id="rId41"/>
    <p:sldId id="601" r:id="rId42"/>
    <p:sldId id="602" r:id="rId43"/>
    <p:sldId id="603" r:id="rId44"/>
    <p:sldId id="607" r:id="rId45"/>
    <p:sldId id="608" r:id="rId46"/>
    <p:sldId id="609" r:id="rId47"/>
    <p:sldId id="610" r:id="rId48"/>
    <p:sldId id="625" r:id="rId4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clrMru>
    <a:srgbClr val="993300"/>
    <a:srgbClr val="0000FF"/>
    <a:srgbClr val="CC6600"/>
    <a:srgbClr val="FF9900"/>
    <a:srgbClr val="FFFF99"/>
    <a:srgbClr val="FF99FF"/>
    <a:srgbClr val="FFFF66"/>
    <a:srgbClr val="CC00FF"/>
    <a:srgbClr val="6699FF"/>
    <a:srgbClr val="E5D5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6" autoAdjust="0"/>
    <p:restoredTop sz="94660" autoAdjust="0"/>
  </p:normalViewPr>
  <p:slideViewPr>
    <p:cSldViewPr>
      <p:cViewPr varScale="1">
        <p:scale>
          <a:sx n="81" d="100"/>
          <a:sy n="81" d="100"/>
        </p:scale>
        <p:origin x="-600" y="-84"/>
      </p:cViewPr>
      <p:guideLst>
        <p:guide orient="horz" pos="2152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notesMaster" Target="notesMasters/notesMaster1.xml"/><Relationship Id="rId52" Type="http://schemas.openxmlformats.org/officeDocument/2006/relationships/tableStyles" Target="tableStyles.xml"/><Relationship Id="rId51" Type="http://schemas.openxmlformats.org/officeDocument/2006/relationships/viewProps" Target="viewProps.xml"/><Relationship Id="rId50" Type="http://schemas.openxmlformats.org/officeDocument/2006/relationships/presProps" Target="presProps.xml"/><Relationship Id="rId5" Type="http://schemas.openxmlformats.org/officeDocument/2006/relationships/slide" Target="slides/slide1.xml"/><Relationship Id="rId49" Type="http://schemas.openxmlformats.org/officeDocument/2006/relationships/slide" Target="slides/slide4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0" Type="http://schemas.openxmlformats.org/officeDocument/2006/relationships/slide" Target="slides/slide35.xml"/><Relationship Id="rId4" Type="http://schemas.openxmlformats.org/officeDocument/2006/relationships/slideMaster" Target="slideMasters/slideMaster3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05D738-21EE-4C12-8EE4-D687A3DC40A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E35D84-A560-4C5D-BCE1-36E96FB3A9C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E35D84-A560-4C5D-BCE1-36E96FB3A9C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bg bwMode="grayWhite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0" name="Rectangle 78"/>
          <p:cNvSpPr>
            <a:spLocks noChangeArrowheads="1"/>
          </p:cNvSpPr>
          <p:nvPr/>
        </p:nvSpPr>
        <p:spPr bwMode="gray">
          <a:xfrm rot="5400000">
            <a:off x="7904162" y="1163638"/>
            <a:ext cx="2098675" cy="3810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tint val="54510"/>
                  <a:invGamma/>
                </a:schemeClr>
              </a:gs>
            </a:gsLst>
            <a:lin ang="0" scaled="1"/>
          </a:gradFill>
          <a:ln w="9525">
            <a:noFill/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3103" name="Group 31"/>
          <p:cNvGrpSpPr/>
          <p:nvPr/>
        </p:nvGrpSpPr>
        <p:grpSpPr bwMode="auto">
          <a:xfrm rot="421294">
            <a:off x="971550" y="692150"/>
            <a:ext cx="1871663" cy="1944688"/>
            <a:chOff x="521" y="482"/>
            <a:chExt cx="1134" cy="1142"/>
          </a:xfrm>
        </p:grpSpPr>
        <p:sp>
          <p:nvSpPr>
            <p:cNvPr id="3104" name="Oval 32"/>
            <p:cNvSpPr>
              <a:spLocks noChangeArrowheads="1"/>
            </p:cNvSpPr>
            <p:nvPr userDrawn="1"/>
          </p:nvSpPr>
          <p:spPr bwMode="gray">
            <a:xfrm rot="-128649">
              <a:off x="851" y="811"/>
              <a:ext cx="479" cy="494"/>
            </a:xfrm>
            <a:prstGeom prst="ellipse">
              <a:avLst/>
            </a:prstGeom>
            <a:gradFill rotWithShape="1">
              <a:gsLst>
                <a:gs pos="0">
                  <a:schemeClr val="bg2">
                    <a:gamma/>
                    <a:tint val="0"/>
                    <a:invGamma/>
                  </a:schemeClr>
                </a:gs>
                <a:gs pos="100000">
                  <a:schemeClr val="bg2"/>
                </a:gs>
              </a:gsLst>
              <a:path path="shape">
                <a:fillToRect l="50000" t="50000" r="50000" b="50000"/>
              </a:path>
            </a:gradFill>
            <a:ln w="0" algn="ctr">
              <a:noFill/>
              <a:rou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3105" name="Group 33"/>
            <p:cNvGrpSpPr/>
            <p:nvPr userDrawn="1"/>
          </p:nvGrpSpPr>
          <p:grpSpPr bwMode="auto">
            <a:xfrm rot="56277">
              <a:off x="1311" y="1224"/>
              <a:ext cx="266" cy="218"/>
              <a:chOff x="3452" y="878"/>
              <a:chExt cx="402" cy="342"/>
            </a:xfrm>
          </p:grpSpPr>
          <p:sp>
            <p:nvSpPr>
              <p:cNvPr id="3106" name="Oval 34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107" name="Oval 35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108" name="Oval 36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3109" name="Group 37"/>
            <p:cNvGrpSpPr/>
            <p:nvPr userDrawn="1"/>
          </p:nvGrpSpPr>
          <p:grpSpPr bwMode="auto">
            <a:xfrm rot="-23983151">
              <a:off x="1390" y="942"/>
              <a:ext cx="265" cy="219"/>
              <a:chOff x="3452" y="878"/>
              <a:chExt cx="402" cy="342"/>
            </a:xfrm>
          </p:grpSpPr>
          <p:sp>
            <p:nvSpPr>
              <p:cNvPr id="3110" name="Oval 38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111" name="Oval 39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112" name="Oval 40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3113" name="Group 41"/>
            <p:cNvGrpSpPr/>
            <p:nvPr userDrawn="1"/>
          </p:nvGrpSpPr>
          <p:grpSpPr bwMode="auto">
            <a:xfrm rot="-4925197">
              <a:off x="1293" y="630"/>
              <a:ext cx="257" cy="226"/>
              <a:chOff x="3452" y="878"/>
              <a:chExt cx="402" cy="342"/>
            </a:xfrm>
          </p:grpSpPr>
          <p:sp>
            <p:nvSpPr>
              <p:cNvPr id="3114" name="Oval 42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115" name="Oval 43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116" name="Oval 44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3117" name="Group 45"/>
            <p:cNvGrpSpPr/>
            <p:nvPr userDrawn="1"/>
          </p:nvGrpSpPr>
          <p:grpSpPr bwMode="auto">
            <a:xfrm rot="3149186">
              <a:off x="985" y="1383"/>
              <a:ext cx="257" cy="226"/>
              <a:chOff x="3452" y="878"/>
              <a:chExt cx="402" cy="342"/>
            </a:xfrm>
          </p:grpSpPr>
          <p:sp>
            <p:nvSpPr>
              <p:cNvPr id="3118" name="Oval 46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119" name="Oval 47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120" name="Oval 48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3121" name="Group 49"/>
            <p:cNvGrpSpPr/>
            <p:nvPr userDrawn="1"/>
          </p:nvGrpSpPr>
          <p:grpSpPr bwMode="auto">
            <a:xfrm rot="-29276986">
              <a:off x="966" y="498"/>
              <a:ext cx="257" cy="226"/>
              <a:chOff x="3452" y="878"/>
              <a:chExt cx="402" cy="342"/>
            </a:xfrm>
          </p:grpSpPr>
          <p:sp>
            <p:nvSpPr>
              <p:cNvPr id="3122" name="Oval 50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123" name="Oval 51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124" name="Oval 52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3125" name="Group 53"/>
            <p:cNvGrpSpPr/>
            <p:nvPr userDrawn="1"/>
          </p:nvGrpSpPr>
          <p:grpSpPr bwMode="auto">
            <a:xfrm rot="-10348150">
              <a:off x="628" y="649"/>
              <a:ext cx="266" cy="219"/>
              <a:chOff x="3452" y="878"/>
              <a:chExt cx="402" cy="342"/>
            </a:xfrm>
          </p:grpSpPr>
          <p:sp>
            <p:nvSpPr>
              <p:cNvPr id="3126" name="Oval 54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127" name="Oval 55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128" name="Oval 56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3129" name="Group 57"/>
            <p:cNvGrpSpPr/>
            <p:nvPr userDrawn="1"/>
          </p:nvGrpSpPr>
          <p:grpSpPr bwMode="auto">
            <a:xfrm rot="-34593241">
              <a:off x="521" y="973"/>
              <a:ext cx="265" cy="218"/>
              <a:chOff x="3452" y="878"/>
              <a:chExt cx="402" cy="342"/>
            </a:xfrm>
          </p:grpSpPr>
          <p:sp>
            <p:nvSpPr>
              <p:cNvPr id="3130" name="Oval 58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131" name="Oval 59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132" name="Oval 60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3133" name="Group 61"/>
            <p:cNvGrpSpPr/>
            <p:nvPr userDrawn="1"/>
          </p:nvGrpSpPr>
          <p:grpSpPr bwMode="auto">
            <a:xfrm rot="-15320246">
              <a:off x="654" y="1263"/>
              <a:ext cx="257" cy="226"/>
              <a:chOff x="3452" y="878"/>
              <a:chExt cx="402" cy="342"/>
            </a:xfrm>
          </p:grpSpPr>
          <p:sp>
            <p:nvSpPr>
              <p:cNvPr id="3134" name="Oval 62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135" name="Oval 63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136" name="Oval 64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sp>
        <p:nvSpPr>
          <p:cNvPr id="3137" name="Rectangle 65"/>
          <p:cNvSpPr>
            <a:spLocks noChangeArrowheads="1"/>
          </p:cNvSpPr>
          <p:nvPr/>
        </p:nvSpPr>
        <p:spPr bwMode="gray">
          <a:xfrm>
            <a:off x="457200" y="0"/>
            <a:ext cx="7620000" cy="3048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tint val="24314"/>
                  <a:invGamma/>
                </a:schemeClr>
              </a:gs>
            </a:gsLst>
            <a:lin ang="0" scaled="1"/>
          </a:gradFill>
          <a:ln w="9525">
            <a:noFill/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138" name="Rectangle 66"/>
          <p:cNvSpPr>
            <a:spLocks noChangeArrowheads="1"/>
          </p:cNvSpPr>
          <p:nvPr/>
        </p:nvSpPr>
        <p:spPr bwMode="gray">
          <a:xfrm>
            <a:off x="6664325" y="-7938"/>
            <a:ext cx="2098675" cy="312738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3333"/>
                  <a:invGamma/>
                </a:schemeClr>
              </a:gs>
            </a:gsLst>
            <a:lin ang="0" scaled="1"/>
          </a:gradFill>
          <a:ln w="9525">
            <a:noFill/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140" name="Rectangle 68"/>
          <p:cNvSpPr>
            <a:spLocks noChangeArrowheads="1"/>
          </p:cNvSpPr>
          <p:nvPr/>
        </p:nvSpPr>
        <p:spPr bwMode="gray">
          <a:xfrm rot="10800000">
            <a:off x="2549525" y="6553200"/>
            <a:ext cx="6230938" cy="3175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3333"/>
                  <a:invGamma/>
                </a:schemeClr>
              </a:gs>
            </a:gsLst>
            <a:lin ang="0" scaled="1"/>
          </a:gradFill>
          <a:ln w="9525">
            <a:noFill/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141" name="Rectangle 69"/>
          <p:cNvSpPr>
            <a:spLocks noChangeArrowheads="1"/>
          </p:cNvSpPr>
          <p:nvPr/>
        </p:nvSpPr>
        <p:spPr bwMode="gray">
          <a:xfrm>
            <a:off x="8763000" y="-7938"/>
            <a:ext cx="381000" cy="314326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24314"/>
                  <a:invGamma/>
                </a:schemeClr>
              </a:gs>
            </a:gsLst>
            <a:lin ang="5400000" scaled="1"/>
          </a:gradFill>
          <a:ln w="9525">
            <a:noFill/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142" name="Rectangle 70"/>
          <p:cNvSpPr>
            <a:spLocks noChangeArrowheads="1"/>
          </p:cNvSpPr>
          <p:nvPr/>
        </p:nvSpPr>
        <p:spPr bwMode="gray">
          <a:xfrm>
            <a:off x="457200" y="6554788"/>
            <a:ext cx="2098675" cy="317500"/>
          </a:xfrm>
          <a:prstGeom prst="rect">
            <a:avLst/>
          </a:prstGeom>
          <a:gradFill rotWithShape="1">
            <a:gsLst>
              <a:gs pos="0">
                <a:schemeClr val="bg2">
                  <a:gamma/>
                  <a:tint val="36471"/>
                  <a:invGamma/>
                </a:schemeClr>
              </a:gs>
              <a:gs pos="100000">
                <a:schemeClr val="bg2"/>
              </a:gs>
            </a:gsLst>
            <a:lin ang="0" scaled="1"/>
          </a:gradFill>
          <a:ln w="9525">
            <a:noFill/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143" name="Rectangle 71"/>
          <p:cNvSpPr>
            <a:spLocks noChangeArrowheads="1"/>
          </p:cNvSpPr>
          <p:nvPr/>
        </p:nvSpPr>
        <p:spPr bwMode="gray">
          <a:xfrm>
            <a:off x="0" y="6553200"/>
            <a:ext cx="457200" cy="31908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144" name="Rectangle 72"/>
          <p:cNvSpPr>
            <a:spLocks noChangeArrowheads="1"/>
          </p:cNvSpPr>
          <p:nvPr/>
        </p:nvSpPr>
        <p:spPr bwMode="gray">
          <a:xfrm>
            <a:off x="0" y="0"/>
            <a:ext cx="457200" cy="3048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145" name="Rectangle 73"/>
          <p:cNvSpPr>
            <a:spLocks noChangeArrowheads="1"/>
          </p:cNvSpPr>
          <p:nvPr/>
        </p:nvSpPr>
        <p:spPr bwMode="gray">
          <a:xfrm rot="5400000">
            <a:off x="-2213769" y="2510631"/>
            <a:ext cx="4876800" cy="465138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3333"/>
                  <a:invGamma/>
                </a:schemeClr>
              </a:gs>
            </a:gsLst>
            <a:lin ang="0" scaled="1"/>
          </a:gradFill>
          <a:ln w="9525">
            <a:noFill/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146" name="Rectangle 74"/>
          <p:cNvSpPr>
            <a:spLocks noChangeArrowheads="1"/>
          </p:cNvSpPr>
          <p:nvPr/>
        </p:nvSpPr>
        <p:spPr bwMode="gray">
          <a:xfrm rot="5400000">
            <a:off x="-575469" y="5520531"/>
            <a:ext cx="1600200" cy="465138"/>
          </a:xfrm>
          <a:prstGeom prst="rect">
            <a:avLst/>
          </a:prstGeom>
          <a:gradFill rotWithShape="1">
            <a:gsLst>
              <a:gs pos="0">
                <a:schemeClr val="accent2">
                  <a:gamma/>
                  <a:tint val="57647"/>
                  <a:invGamma/>
                </a:schemeClr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147" name="Rectangle 75"/>
          <p:cNvSpPr>
            <a:spLocks noChangeArrowheads="1"/>
          </p:cNvSpPr>
          <p:nvPr/>
        </p:nvSpPr>
        <p:spPr bwMode="ltGray">
          <a:xfrm>
            <a:off x="8769350" y="6538913"/>
            <a:ext cx="374650" cy="32702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78824"/>
                  <a:invGamma/>
                </a:schemeClr>
              </a:gs>
            </a:gsLst>
            <a:lin ang="5400000" scaled="1"/>
          </a:gradFill>
          <a:ln w="9525">
            <a:noFill/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148" name="Rectangle 76"/>
          <p:cNvSpPr>
            <a:spLocks noChangeArrowheads="1"/>
          </p:cNvSpPr>
          <p:nvPr/>
        </p:nvSpPr>
        <p:spPr bwMode="gray">
          <a:xfrm rot="5400000">
            <a:off x="6557962" y="3967163"/>
            <a:ext cx="4791075" cy="381000"/>
          </a:xfrm>
          <a:prstGeom prst="rect">
            <a:avLst/>
          </a:prstGeom>
          <a:gradFill rotWithShape="1">
            <a:gsLst>
              <a:gs pos="0">
                <a:schemeClr val="accent2">
                  <a:gamma/>
                  <a:tint val="57647"/>
                  <a:invGamma/>
                </a:schemeClr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149" name="Rectangle 77"/>
          <p:cNvSpPr>
            <a:spLocks noChangeArrowheads="1"/>
          </p:cNvSpPr>
          <p:nvPr/>
        </p:nvSpPr>
        <p:spPr bwMode="gray">
          <a:xfrm>
            <a:off x="8763000" y="1752600"/>
            <a:ext cx="381000" cy="1524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tint val="72549"/>
                  <a:invGamma/>
                </a:schemeClr>
              </a:gs>
            </a:gsLst>
            <a:lin ang="5400000" scaled="1"/>
          </a:gradFill>
          <a:ln w="9525">
            <a:noFill/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152" name="Line 80"/>
          <p:cNvSpPr>
            <a:spLocks noChangeShapeType="1"/>
          </p:cNvSpPr>
          <p:nvPr/>
        </p:nvSpPr>
        <p:spPr bwMode="auto">
          <a:xfrm>
            <a:off x="0" y="3048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3153" name="Line 81"/>
          <p:cNvSpPr>
            <a:spLocks noChangeShapeType="1"/>
          </p:cNvSpPr>
          <p:nvPr/>
        </p:nvSpPr>
        <p:spPr bwMode="auto">
          <a:xfrm>
            <a:off x="0" y="65532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3154" name="Line 82"/>
          <p:cNvSpPr>
            <a:spLocks noChangeShapeType="1"/>
          </p:cNvSpPr>
          <p:nvPr/>
        </p:nvSpPr>
        <p:spPr bwMode="auto">
          <a:xfrm>
            <a:off x="457200" y="0"/>
            <a:ext cx="0" cy="685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3155" name="Line 83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3156" name="Line 84"/>
          <p:cNvSpPr>
            <a:spLocks noChangeShapeType="1"/>
          </p:cNvSpPr>
          <p:nvPr/>
        </p:nvSpPr>
        <p:spPr bwMode="auto">
          <a:xfrm flipH="1">
            <a:off x="0" y="49530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3157" name="Line 85"/>
          <p:cNvSpPr>
            <a:spLocks noChangeShapeType="1"/>
          </p:cNvSpPr>
          <p:nvPr/>
        </p:nvSpPr>
        <p:spPr bwMode="auto">
          <a:xfrm>
            <a:off x="8763000" y="17526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3158" name="Line 86"/>
          <p:cNvSpPr>
            <a:spLocks noChangeShapeType="1"/>
          </p:cNvSpPr>
          <p:nvPr/>
        </p:nvSpPr>
        <p:spPr bwMode="auto">
          <a:xfrm>
            <a:off x="8763000" y="19050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3159" name="Line 87"/>
          <p:cNvSpPr>
            <a:spLocks noChangeShapeType="1"/>
          </p:cNvSpPr>
          <p:nvPr/>
        </p:nvSpPr>
        <p:spPr bwMode="auto">
          <a:xfrm>
            <a:off x="2543175" y="65532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3160" name="Line 88"/>
          <p:cNvSpPr>
            <a:spLocks noChangeShapeType="1"/>
          </p:cNvSpPr>
          <p:nvPr/>
        </p:nvSpPr>
        <p:spPr bwMode="auto">
          <a:xfrm flipV="1">
            <a:off x="6672263" y="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页脚占位符 3"/>
          <p:cNvSpPr>
            <a:spLocks noGrp="1"/>
          </p:cNvSpPr>
          <p:nvPr>
            <p:ph type="ftr" sz="quarter" idx="10"/>
          </p:nvPr>
        </p:nvSpPr>
        <p:spPr>
          <a:xfrm>
            <a:off x="6858016" y="6248400"/>
            <a:ext cx="1828784" cy="334963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 smtClean="0"/>
              <a:t>文献检索教研室</a:t>
            </a:r>
            <a:endParaRPr lang="en-US" altLang="zh-CN" dirty="0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2"/>
          </p:nvPr>
        </p:nvSpPr>
        <p:spPr>
          <a:xfrm>
            <a:off x="500034" y="6286520"/>
            <a:ext cx="1643074" cy="35719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mtClean="0"/>
              <a:t>医学文献检索</a:t>
            </a:r>
            <a:endParaRPr lang="en-US" altLang="zh-CN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90600" y="122238"/>
            <a:ext cx="6705600" cy="563562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表格占位符 2"/>
          <p:cNvSpPr>
            <a:spLocks noGrp="1"/>
          </p:cNvSpPr>
          <p:nvPr>
            <p:ph type="tbl" idx="1" hasCustomPrompt="1"/>
          </p:nvPr>
        </p:nvSpPr>
        <p:spPr>
          <a:xfrm>
            <a:off x="609600" y="1228725"/>
            <a:ext cx="8023225" cy="4921250"/>
          </a:xfrm>
        </p:spPr>
        <p:txBody>
          <a:bodyPr/>
          <a:lstStyle/>
          <a:p>
            <a:r>
              <a:rPr lang="zh-CN" altLang="en-US" smtClean="0"/>
              <a:t>单击图标添加表格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7C6FD-3791-4595-8F10-E2BC0D54AD0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87C28-09DA-40C2-BC82-31E9F44E700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7C6FD-3791-4595-8F10-E2BC0D54AD0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87C28-09DA-40C2-BC82-31E9F44E700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7C6FD-3791-4595-8F10-E2BC0D54AD0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87C28-09DA-40C2-BC82-31E9F44E700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7C6FD-3791-4595-8F10-E2BC0D54AD0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87C28-09DA-40C2-BC82-31E9F44E700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7C6FD-3791-4595-8F10-E2BC0D54AD0B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87C28-09DA-40C2-BC82-31E9F44E700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7C6FD-3791-4595-8F10-E2BC0D54AD0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87C28-09DA-40C2-BC82-31E9F44E700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7C6FD-3791-4595-8F10-E2BC0D54AD0B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87C28-09DA-40C2-BC82-31E9F44E700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7C6FD-3791-4595-8F10-E2BC0D54AD0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87C28-09DA-40C2-BC82-31E9F44E700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7C6FD-3791-4595-8F10-E2BC0D54AD0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87C28-09DA-40C2-BC82-31E9F44E700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7C6FD-3791-4595-8F10-E2BC0D54AD0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87C28-09DA-40C2-BC82-31E9F44E700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7C6FD-3791-4595-8F10-E2BC0D54AD0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87C28-09DA-40C2-BC82-31E9F44E700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US" altLang="zh-CN" sz="1400" kern="12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en-US" altLang="zh-CN" sz="1400" kern="12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0E7B1A6C-9C21-4494-ABA7-C5695E7DFA97}" type="slidenum">
              <a:rPr lang="en-US" altLang="zh-CN" sz="1400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z="1400" kern="12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4648200" cy="5334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10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US" altLang="zh-CN" sz="1400" kern="12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en-US" altLang="zh-CN" sz="1400" kern="12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7AA17A08-4DBD-457B-9FBE-3642ABC70B4A}" type="slidenum">
              <a:rPr lang="en-US" altLang="zh-CN" sz="1400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z="1400" kern="12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US" altLang="zh-CN" sz="1400" kern="12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en-US" altLang="zh-CN" sz="1400" kern="12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F70EBC81-69AC-4ACB-977B-299B09049892}" type="slidenum">
              <a:rPr lang="en-US" altLang="zh-CN" sz="1400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z="1400" kern="12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4648200" cy="5334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US" altLang="zh-CN" sz="1400" kern="12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en-US" altLang="zh-CN" sz="1400" kern="12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A4D981FC-35E5-4F07-8656-02CDC3B6CBF6}" type="slidenum">
              <a:rPr lang="en-US" altLang="zh-CN" sz="1400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z="1400" kern="12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US" altLang="zh-CN" sz="1400" kern="12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en-US" altLang="zh-CN" sz="1400" kern="12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60D0276E-B57B-4CF3-80F0-8532F8AE0389}" type="slidenum">
              <a:rPr lang="en-US" altLang="zh-CN" sz="1400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z="1400" kern="12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4648200" cy="533400"/>
          </a:xfrm>
          <a:prstGeom prst="rect">
            <a:avLst/>
          </a:prstGeom>
        </p:spPr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US" altLang="zh-CN" sz="1400" kern="12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en-US" altLang="zh-CN" sz="1400" kern="12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55972121-7262-4149-9E07-A6F2D7D5F6FD}" type="slidenum">
              <a:rPr lang="en-US" altLang="zh-CN" sz="1400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z="1400" kern="12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03_副本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429256" y="1500174"/>
            <a:ext cx="2543530" cy="5239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US" altLang="zh-CN" sz="1400" kern="1200" dirty="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en-US" altLang="zh-CN" sz="1400" kern="1200" dirty="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2C6FFEEB-89FF-4FDE-8DCA-530937897B50}" type="slidenum">
              <a:rPr lang="en-US" altLang="zh-CN" sz="1400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z="1400" kern="1200" dirty="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US" altLang="zh-CN" sz="1400" kern="1200" dirty="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en-US" altLang="zh-CN" sz="1400" kern="1200" dirty="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0C824033-800A-4B77-B44F-DFDCAE6A8222}" type="slidenum">
              <a:rPr lang="en-US" altLang="zh-CN" sz="1400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z="1400" kern="1200" dirty="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4648200" cy="5334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810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US" altLang="zh-CN" sz="1400" kern="1200" dirty="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en-US" altLang="zh-CN" sz="1400" kern="1200" dirty="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EBF58BF2-D439-4698-8828-C8CC6E17F611}" type="slidenum">
              <a:rPr lang="en-US" altLang="zh-CN" sz="1400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z="1400" kern="1200" dirty="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15100" y="228600"/>
            <a:ext cx="2095500" cy="5897563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228600" y="228600"/>
            <a:ext cx="6134100" cy="58975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US" altLang="zh-CN" sz="1400" kern="1200" dirty="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en-US" altLang="zh-CN" sz="1400" kern="1200" dirty="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E1032AF9-B88D-42B7-AF1C-A186B50D31E0}" type="slidenum">
              <a:rPr lang="en-US" altLang="zh-CN" sz="1400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z="1400" kern="1200" dirty="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28725"/>
            <a:ext cx="3935413" cy="4921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97413" y="1228725"/>
            <a:ext cx="3935412" cy="4921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4.xml"/><Relationship Id="rId8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5.xml"/><Relationship Id="rId1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5.xml"/><Relationship Id="rId8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2.xml"/><Relationship Id="rId5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7" Type="http://schemas.openxmlformats.org/officeDocument/2006/relationships/theme" Target="../theme/theme3.xml"/><Relationship Id="rId16" Type="http://schemas.openxmlformats.org/officeDocument/2006/relationships/vmlDrawing" Target="../drawings/vmlDrawing1.vml"/><Relationship Id="rId15" Type="http://schemas.openxmlformats.org/officeDocument/2006/relationships/image" Target="../media/image3.png"/><Relationship Id="rId14" Type="http://schemas.openxmlformats.org/officeDocument/2006/relationships/image" Target="../media/image1.png"/><Relationship Id="rId13" Type="http://schemas.openxmlformats.org/officeDocument/2006/relationships/image" Target="../media/image2.png"/><Relationship Id="rId12" Type="http://schemas.openxmlformats.org/officeDocument/2006/relationships/oleObject" Target="../embeddings/oleObject1.bin"/><Relationship Id="rId11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6.xml"/><Relationship Id="rId1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3" name="Rectangle 69"/>
          <p:cNvSpPr>
            <a:spLocks noChangeArrowheads="1"/>
          </p:cNvSpPr>
          <p:nvPr/>
        </p:nvSpPr>
        <p:spPr bwMode="gray">
          <a:xfrm>
            <a:off x="457200" y="0"/>
            <a:ext cx="8477250" cy="768350"/>
          </a:xfrm>
          <a:prstGeom prst="rect">
            <a:avLst/>
          </a:prstGeom>
          <a:gradFill rotWithShape="1">
            <a:gsLst>
              <a:gs pos="0">
                <a:schemeClr val="bg2">
                  <a:gamma/>
                  <a:tint val="0"/>
                  <a:invGamma/>
                </a:schemeClr>
              </a:gs>
              <a:gs pos="100000">
                <a:schemeClr val="bg2"/>
              </a:gs>
            </a:gsLst>
            <a:lin ang="0" scaled="1"/>
          </a:gradFill>
          <a:ln w="9525">
            <a:noFill/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609600" y="1228725"/>
            <a:ext cx="8023225" cy="4921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altLang="zh-CN" smtClean="0"/>
          </a:p>
        </p:txBody>
      </p:sp>
      <p:sp>
        <p:nvSpPr>
          <p:cNvPr id="1052" name="Rectangle 28"/>
          <p:cNvSpPr>
            <a:spLocks noChangeArrowheads="1"/>
          </p:cNvSpPr>
          <p:nvPr/>
        </p:nvSpPr>
        <p:spPr bwMode="gray">
          <a:xfrm>
            <a:off x="0" y="0"/>
            <a:ext cx="457200" cy="768350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</a:ln>
          <a:effectLst/>
        </p:spPr>
        <p:txBody>
          <a:bodyPr wrap="none" anchor="ctr"/>
          <a:lstStyle/>
          <a:p>
            <a:pPr algn="ctr"/>
            <a:endParaRPr lang="zh-CN" altLang="zh-CN"/>
          </a:p>
        </p:txBody>
      </p:sp>
      <p:sp>
        <p:nvSpPr>
          <p:cNvPr id="1054" name="Rectangle 30"/>
          <p:cNvSpPr>
            <a:spLocks noChangeArrowheads="1"/>
          </p:cNvSpPr>
          <p:nvPr/>
        </p:nvSpPr>
        <p:spPr bwMode="gray">
          <a:xfrm>
            <a:off x="0" y="762000"/>
            <a:ext cx="457200" cy="1524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  <a:effectLst/>
        </p:spPr>
        <p:txBody>
          <a:bodyPr wrap="none" anchor="ctr"/>
          <a:lstStyle/>
          <a:p>
            <a:pPr algn="ctr"/>
            <a:endParaRPr lang="zh-CN" altLang="zh-CN"/>
          </a:p>
        </p:txBody>
      </p:sp>
      <p:sp>
        <p:nvSpPr>
          <p:cNvPr id="1056" name="Rectangle 32"/>
          <p:cNvSpPr>
            <a:spLocks noChangeArrowheads="1"/>
          </p:cNvSpPr>
          <p:nvPr/>
        </p:nvSpPr>
        <p:spPr bwMode="gray">
          <a:xfrm>
            <a:off x="0" y="914400"/>
            <a:ext cx="457200" cy="41910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tint val="42353"/>
                  <a:invGamma/>
                </a:schemeClr>
              </a:gs>
            </a:gsLst>
            <a:lin ang="5400000" scaled="1"/>
          </a:gradFill>
          <a:ln w="9525">
            <a:noFill/>
            <a:miter lim="800000"/>
          </a:ln>
          <a:effectLst/>
        </p:spPr>
        <p:txBody>
          <a:bodyPr wrap="none" anchor="ctr"/>
          <a:lstStyle/>
          <a:p>
            <a:pPr algn="ctr"/>
            <a:endParaRPr lang="zh-CN" altLang="zh-CN"/>
          </a:p>
        </p:txBody>
      </p:sp>
      <p:sp>
        <p:nvSpPr>
          <p:cNvPr id="1073" name="Rectangle 49"/>
          <p:cNvSpPr>
            <a:spLocks noChangeArrowheads="1"/>
          </p:cNvSpPr>
          <p:nvPr/>
        </p:nvSpPr>
        <p:spPr bwMode="gray">
          <a:xfrm>
            <a:off x="0" y="5105400"/>
            <a:ext cx="457200" cy="1544638"/>
          </a:xfrm>
          <a:prstGeom prst="rect">
            <a:avLst/>
          </a:prstGeom>
          <a:gradFill rotWithShape="1">
            <a:gsLst>
              <a:gs pos="0">
                <a:schemeClr val="accent2">
                  <a:gamma/>
                  <a:tint val="42353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miter lim="800000"/>
          </a:ln>
          <a:effectLst/>
        </p:spPr>
        <p:txBody>
          <a:bodyPr wrap="none" anchor="ctr"/>
          <a:lstStyle/>
          <a:p>
            <a:pPr algn="ctr"/>
            <a:endParaRPr lang="zh-CN" altLang="zh-CN"/>
          </a:p>
        </p:txBody>
      </p:sp>
      <p:sp>
        <p:nvSpPr>
          <p:cNvPr id="1079" name="Rectangle 55"/>
          <p:cNvSpPr>
            <a:spLocks noChangeArrowheads="1"/>
          </p:cNvSpPr>
          <p:nvPr/>
        </p:nvSpPr>
        <p:spPr bwMode="gray">
          <a:xfrm>
            <a:off x="0" y="6656388"/>
            <a:ext cx="457200" cy="20955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80" name="Rectangle 56"/>
          <p:cNvSpPr>
            <a:spLocks noChangeArrowheads="1"/>
          </p:cNvSpPr>
          <p:nvPr/>
        </p:nvSpPr>
        <p:spPr bwMode="gray">
          <a:xfrm>
            <a:off x="457200" y="6650038"/>
            <a:ext cx="1304925" cy="215900"/>
          </a:xfrm>
          <a:prstGeom prst="rect">
            <a:avLst/>
          </a:prstGeom>
          <a:gradFill rotWithShape="1">
            <a:gsLst>
              <a:gs pos="0">
                <a:schemeClr val="bg2">
                  <a:gamma/>
                  <a:tint val="0"/>
                  <a:invGamma/>
                </a:schemeClr>
              </a:gs>
              <a:gs pos="100000">
                <a:schemeClr val="bg2"/>
              </a:gs>
            </a:gsLst>
            <a:lin ang="0" scaled="1"/>
          </a:gradFill>
          <a:ln w="9525">
            <a:noFill/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84" name="Rectangle 60"/>
          <p:cNvSpPr>
            <a:spLocks noChangeArrowheads="1"/>
          </p:cNvSpPr>
          <p:nvPr/>
        </p:nvSpPr>
        <p:spPr bwMode="gray">
          <a:xfrm>
            <a:off x="1752600" y="6650038"/>
            <a:ext cx="7391400" cy="215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tint val="54510"/>
                  <a:invGamma/>
                </a:schemeClr>
              </a:gs>
              <a:gs pos="100000">
                <a:schemeClr val="folHlink"/>
              </a:gs>
            </a:gsLst>
            <a:lin ang="0" scaled="1"/>
          </a:gradFill>
          <a:ln w="9525">
            <a:noFill/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85" name="Rectangle 61"/>
          <p:cNvSpPr>
            <a:spLocks noChangeArrowheads="1"/>
          </p:cNvSpPr>
          <p:nvPr/>
        </p:nvSpPr>
        <p:spPr bwMode="gray">
          <a:xfrm>
            <a:off x="8777288" y="6656388"/>
            <a:ext cx="366712" cy="20955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4706"/>
                  <a:invGamma/>
                </a:schemeClr>
              </a:gs>
            </a:gsLst>
            <a:lin ang="5400000" scaled="1"/>
          </a:gradFill>
          <a:ln w="9525">
            <a:noFill/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87" name="Rectangle 63"/>
          <p:cNvSpPr>
            <a:spLocks noChangeArrowheads="1"/>
          </p:cNvSpPr>
          <p:nvPr/>
        </p:nvSpPr>
        <p:spPr bwMode="gray">
          <a:xfrm>
            <a:off x="8769350" y="6019800"/>
            <a:ext cx="374650" cy="64293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89" name="Rectangle 65"/>
          <p:cNvSpPr>
            <a:spLocks noChangeArrowheads="1"/>
          </p:cNvSpPr>
          <p:nvPr/>
        </p:nvSpPr>
        <p:spPr bwMode="gray">
          <a:xfrm>
            <a:off x="8763000" y="914400"/>
            <a:ext cx="381000" cy="51054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51373"/>
                  <a:invGamma/>
                </a:schemeClr>
              </a:gs>
            </a:gsLst>
            <a:lin ang="5400000" scaled="1"/>
          </a:gradFill>
          <a:ln w="9525">
            <a:noFill/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90" name="Rectangle 66"/>
          <p:cNvSpPr>
            <a:spLocks noChangeArrowheads="1"/>
          </p:cNvSpPr>
          <p:nvPr/>
        </p:nvSpPr>
        <p:spPr bwMode="gray">
          <a:xfrm>
            <a:off x="8763000" y="762000"/>
            <a:ext cx="381000" cy="152400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</a:ln>
          <a:effectLst/>
        </p:spPr>
        <p:txBody>
          <a:bodyPr wrap="none" anchor="ctr"/>
          <a:lstStyle/>
          <a:p>
            <a:pPr algn="ctr"/>
            <a:endParaRPr lang="zh-CN" altLang="zh-CN"/>
          </a:p>
        </p:txBody>
      </p:sp>
      <p:sp>
        <p:nvSpPr>
          <p:cNvPr id="1091" name="Rectangle 67"/>
          <p:cNvSpPr>
            <a:spLocks noChangeArrowheads="1"/>
          </p:cNvSpPr>
          <p:nvPr/>
        </p:nvSpPr>
        <p:spPr bwMode="gray">
          <a:xfrm>
            <a:off x="8770938" y="0"/>
            <a:ext cx="373062" cy="7620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0"/>
                  <a:invGamma/>
                </a:schemeClr>
              </a:gs>
            </a:gsLst>
            <a:lin ang="5400000" scaled="1"/>
          </a:gradFill>
          <a:ln w="9525">
            <a:noFill/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92" name="Rectangle 68"/>
          <p:cNvSpPr>
            <a:spLocks noChangeArrowheads="1"/>
          </p:cNvSpPr>
          <p:nvPr/>
        </p:nvSpPr>
        <p:spPr bwMode="gray">
          <a:xfrm>
            <a:off x="457200" y="762000"/>
            <a:ext cx="8315325" cy="1524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33333"/>
                  <a:invGamma/>
                </a:schemeClr>
              </a:gs>
            </a:gsLst>
            <a:lin ang="0" scaled="1"/>
          </a:gradFill>
          <a:ln w="9525">
            <a:noFill/>
            <a:miter lim="800000"/>
          </a:ln>
          <a:effectLst/>
        </p:spPr>
        <p:txBody>
          <a:bodyPr wrap="none" anchor="ctr"/>
          <a:lstStyle/>
          <a:p>
            <a:pPr algn="ctr"/>
            <a:endParaRPr lang="zh-CN" altLang="zh-CN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990600" y="122238"/>
            <a:ext cx="6705600" cy="56356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 smtClean="0"/>
              <a:t>单击此处编辑母版标题样式</a:t>
            </a:r>
            <a:endParaRPr lang="en-US" altLang="zh-CN" smtClean="0"/>
          </a:p>
        </p:txBody>
      </p:sp>
      <p:grpSp>
        <p:nvGrpSpPr>
          <p:cNvPr id="1128" name="Group 104"/>
          <p:cNvGrpSpPr/>
          <p:nvPr/>
        </p:nvGrpSpPr>
        <p:grpSpPr bwMode="auto">
          <a:xfrm>
            <a:off x="8002588" y="69850"/>
            <a:ext cx="657225" cy="636588"/>
            <a:chOff x="5041" y="44"/>
            <a:chExt cx="414" cy="401"/>
          </a:xfrm>
        </p:grpSpPr>
        <p:sp>
          <p:nvSpPr>
            <p:cNvPr id="1129" name="Oval 105"/>
            <p:cNvSpPr>
              <a:spLocks noChangeArrowheads="1"/>
            </p:cNvSpPr>
            <p:nvPr userDrawn="1"/>
          </p:nvSpPr>
          <p:spPr bwMode="gray">
            <a:xfrm rot="149948">
              <a:off x="5161" y="161"/>
              <a:ext cx="175" cy="170"/>
            </a:xfrm>
            <a:prstGeom prst="ellipse">
              <a:avLst/>
            </a:prstGeom>
            <a:gradFill rotWithShape="1">
              <a:gsLst>
                <a:gs pos="0">
                  <a:schemeClr val="bg2">
                    <a:gamma/>
                    <a:tint val="0"/>
                    <a:invGamma/>
                  </a:schemeClr>
                </a:gs>
                <a:gs pos="100000">
                  <a:schemeClr val="bg2"/>
                </a:gs>
              </a:gsLst>
              <a:path path="shape">
                <a:fillToRect l="50000" t="50000" r="50000" b="50000"/>
              </a:path>
            </a:gradFill>
            <a:ln w="0" algn="ctr">
              <a:noFill/>
              <a:rou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130" name="Group 106"/>
            <p:cNvGrpSpPr/>
            <p:nvPr userDrawn="1"/>
          </p:nvGrpSpPr>
          <p:grpSpPr bwMode="auto">
            <a:xfrm rot="334874">
              <a:off x="5321" y="313"/>
              <a:ext cx="98" cy="75"/>
              <a:chOff x="3452" y="878"/>
              <a:chExt cx="402" cy="342"/>
            </a:xfrm>
          </p:grpSpPr>
          <p:sp>
            <p:nvSpPr>
              <p:cNvPr id="1131" name="Oval 107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32" name="Oval 108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33" name="Oval 109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1134" name="Group 110"/>
            <p:cNvGrpSpPr/>
            <p:nvPr userDrawn="1"/>
          </p:nvGrpSpPr>
          <p:grpSpPr bwMode="auto">
            <a:xfrm rot="-23704554">
              <a:off x="5358" y="218"/>
              <a:ext cx="97" cy="75"/>
              <a:chOff x="3452" y="878"/>
              <a:chExt cx="402" cy="342"/>
            </a:xfrm>
          </p:grpSpPr>
          <p:sp>
            <p:nvSpPr>
              <p:cNvPr id="1135" name="Oval 111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36" name="Oval 112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37" name="Oval 113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1138" name="Group 114"/>
            <p:cNvGrpSpPr/>
            <p:nvPr userDrawn="1"/>
          </p:nvGrpSpPr>
          <p:grpSpPr bwMode="auto">
            <a:xfrm rot="-4646600">
              <a:off x="5335" y="107"/>
              <a:ext cx="88" cy="82"/>
              <a:chOff x="3452" y="878"/>
              <a:chExt cx="402" cy="342"/>
            </a:xfrm>
          </p:grpSpPr>
          <p:sp>
            <p:nvSpPr>
              <p:cNvPr id="1139" name="Oval 115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40" name="Oval 116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41" name="Oval 117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1142" name="Group 118"/>
            <p:cNvGrpSpPr/>
            <p:nvPr userDrawn="1"/>
          </p:nvGrpSpPr>
          <p:grpSpPr bwMode="auto">
            <a:xfrm rot="2913403">
              <a:off x="5210" y="359"/>
              <a:ext cx="88" cy="83"/>
              <a:chOff x="3452" y="878"/>
              <a:chExt cx="402" cy="342"/>
            </a:xfrm>
          </p:grpSpPr>
          <p:sp>
            <p:nvSpPr>
              <p:cNvPr id="1143" name="Oval 119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44" name="Oval 120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45" name="Oval 121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1146" name="Group 122"/>
            <p:cNvGrpSpPr/>
            <p:nvPr userDrawn="1"/>
          </p:nvGrpSpPr>
          <p:grpSpPr bwMode="auto">
            <a:xfrm rot="-29488389">
              <a:off x="5212" y="46"/>
              <a:ext cx="88" cy="83"/>
              <a:chOff x="3452" y="878"/>
              <a:chExt cx="402" cy="342"/>
            </a:xfrm>
          </p:grpSpPr>
          <p:sp>
            <p:nvSpPr>
              <p:cNvPr id="1147" name="Oval 123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48" name="Oval 124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49" name="Oval 125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1150" name="Group 126"/>
            <p:cNvGrpSpPr/>
            <p:nvPr userDrawn="1"/>
          </p:nvGrpSpPr>
          <p:grpSpPr bwMode="auto">
            <a:xfrm rot="-10069553">
              <a:off x="5089" y="95"/>
              <a:ext cx="97" cy="76"/>
              <a:chOff x="3452" y="878"/>
              <a:chExt cx="402" cy="342"/>
            </a:xfrm>
          </p:grpSpPr>
          <p:sp>
            <p:nvSpPr>
              <p:cNvPr id="1151" name="Oval 127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52" name="Oval 128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53" name="Oval 129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1154" name="Group 130"/>
            <p:cNvGrpSpPr/>
            <p:nvPr userDrawn="1"/>
          </p:nvGrpSpPr>
          <p:grpSpPr bwMode="auto">
            <a:xfrm rot="-34314642">
              <a:off x="5041" y="204"/>
              <a:ext cx="97" cy="75"/>
              <a:chOff x="3452" y="878"/>
              <a:chExt cx="402" cy="342"/>
            </a:xfrm>
          </p:grpSpPr>
          <p:sp>
            <p:nvSpPr>
              <p:cNvPr id="1155" name="Oval 131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56" name="Oval 132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57" name="Oval 133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1158" name="Group 134"/>
            <p:cNvGrpSpPr/>
            <p:nvPr userDrawn="1"/>
          </p:nvGrpSpPr>
          <p:grpSpPr bwMode="auto">
            <a:xfrm rot="-15041649">
              <a:off x="5085" y="304"/>
              <a:ext cx="88" cy="82"/>
              <a:chOff x="3452" y="878"/>
              <a:chExt cx="402" cy="342"/>
            </a:xfrm>
          </p:grpSpPr>
          <p:sp>
            <p:nvSpPr>
              <p:cNvPr id="1159" name="Oval 135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60" name="Oval 136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61" name="Oval 137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sp>
        <p:nvSpPr>
          <p:cNvPr id="1175" name="Line 151"/>
          <p:cNvSpPr>
            <a:spLocks noChangeShapeType="1"/>
          </p:cNvSpPr>
          <p:nvPr/>
        </p:nvSpPr>
        <p:spPr bwMode="auto">
          <a:xfrm>
            <a:off x="0" y="762000"/>
            <a:ext cx="9144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176" name="Line 152"/>
          <p:cNvSpPr>
            <a:spLocks noChangeShapeType="1"/>
          </p:cNvSpPr>
          <p:nvPr/>
        </p:nvSpPr>
        <p:spPr bwMode="auto">
          <a:xfrm>
            <a:off x="0" y="9144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177" name="Line 153"/>
          <p:cNvSpPr>
            <a:spLocks noChangeShapeType="1"/>
          </p:cNvSpPr>
          <p:nvPr/>
        </p:nvSpPr>
        <p:spPr bwMode="auto">
          <a:xfrm>
            <a:off x="0" y="664845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178" name="Line 154"/>
          <p:cNvSpPr>
            <a:spLocks noChangeShapeType="1"/>
          </p:cNvSpPr>
          <p:nvPr/>
        </p:nvSpPr>
        <p:spPr bwMode="auto">
          <a:xfrm>
            <a:off x="457200" y="0"/>
            <a:ext cx="0" cy="685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179" name="Line 15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181" name="Line 157"/>
          <p:cNvSpPr>
            <a:spLocks noChangeShapeType="1"/>
          </p:cNvSpPr>
          <p:nvPr/>
        </p:nvSpPr>
        <p:spPr bwMode="auto">
          <a:xfrm flipH="1">
            <a:off x="0" y="51054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182" name="Line 158"/>
          <p:cNvSpPr>
            <a:spLocks noChangeShapeType="1"/>
          </p:cNvSpPr>
          <p:nvPr/>
        </p:nvSpPr>
        <p:spPr bwMode="auto">
          <a:xfrm>
            <a:off x="1752600" y="6648450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183" name="Line 159"/>
          <p:cNvSpPr>
            <a:spLocks noChangeShapeType="1"/>
          </p:cNvSpPr>
          <p:nvPr/>
        </p:nvSpPr>
        <p:spPr bwMode="auto">
          <a:xfrm>
            <a:off x="8763000" y="60198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iming>
    <p:tnLst>
      <p:par>
        <p:cTn id="1" dur="indefinite" restart="never" nodeType="tmRoot"/>
      </p:par>
    </p:tnLst>
  </p:timing>
  <p:hf sldNum="0"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anose="020B060403050404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anose="020B060403050404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anose="020B060403050404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anose="020B060403050404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anose="020B060403050404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anose="020B060403050404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anose="020B060403050404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anose="020B060403050404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Arial" panose="020B0604020202020204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panose="020B0604020202020204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anose="020B0604020202020204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67C6FD-3791-4595-8F10-E2BC0D54AD0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D87C28-09DA-40C2-BC82-31E9F44E700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8" name="Rectangle 10"/>
          <p:cNvSpPr>
            <a:spLocks noChangeArrowheads="1"/>
          </p:cNvSpPr>
          <p:nvPr userDrawn="1"/>
        </p:nvSpPr>
        <p:spPr bwMode="auto">
          <a:xfrm>
            <a:off x="0" y="0"/>
            <a:ext cx="9144000" cy="914400"/>
          </a:xfrm>
          <a:prstGeom prst="rect">
            <a:avLst/>
          </a:prstGeom>
          <a:gradFill rotWithShape="1">
            <a:gsLst>
              <a:gs pos="0">
                <a:srgbClr val="1C226E"/>
              </a:gs>
              <a:gs pos="100000">
                <a:srgbClr val="6666FF"/>
              </a:gs>
            </a:gsLst>
            <a:lin ang="0" scaled="1"/>
          </a:gra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zh-CN" altLang="zh-CN" kern="12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US" altLang="zh-CN" kern="1200" dirty="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</a:pPr>
            <a:endParaRPr lang="en-US" altLang="zh-CN" kern="12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</a:pPr>
            <a:fld id="{03A1AB72-72F7-4F38-8B2D-04E56662DE9B}" type="slidenum">
              <a:rPr lang="en-US" altLang="zh-CN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kern="12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graphicFrame>
        <p:nvGraphicFramePr>
          <p:cNvPr id="7175" name="Object 7"/>
          <p:cNvGraphicFramePr>
            <a:graphicFrameLocks noChangeAspect="1"/>
          </p:cNvGraphicFramePr>
          <p:nvPr/>
        </p:nvGraphicFramePr>
        <p:xfrm>
          <a:off x="457200" y="4648200"/>
          <a:ext cx="1000125" cy="1492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Image" r:id="rId12" imgW="3733800" imgH="5575300" progId="">
                  <p:embed/>
                </p:oleObj>
              </mc:Choice>
              <mc:Fallback>
                <p:oleObj name="Image" r:id="rId12" imgW="3733800" imgH="5575300" progId="">
                  <p:embed/>
                  <p:pic>
                    <p:nvPicPr>
                      <p:cNvPr id="0" name="图片 1024" descr="image2"/>
                      <p:cNvPicPr>
                        <a:picLocks noChangeAspect="1"/>
                      </p:cNvPicPr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457200" y="4648200"/>
                        <a:ext cx="1000125" cy="149225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1" name="Text Box 13"/>
          <p:cNvSpPr txBox="1">
            <a:spLocks noChangeArrowheads="1"/>
          </p:cNvSpPr>
          <p:nvPr userDrawn="1"/>
        </p:nvSpPr>
        <p:spPr bwMode="auto">
          <a:xfrm>
            <a:off x="6400800" y="511175"/>
            <a:ext cx="2743200" cy="2746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l" rtl="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1200" b="1" kern="1200" dirty="0" smtClean="0">
                <a:solidFill>
                  <a:srgbClr val="FFFFFF"/>
                </a:solidFill>
                <a:latin typeface="黑体" panose="02010609060101010101" pitchFamily="2" charset="-122"/>
                <a:ea typeface="黑体" panose="02010609060101010101" pitchFamily="2" charset="-122"/>
                <a:cs typeface="+mn-cs"/>
              </a:rPr>
              <a:t>JILIN  MEDICAL UNIVERSITY</a:t>
            </a:r>
            <a:endParaRPr lang="en-US" altLang="zh-CN" sz="1200" b="1" kern="1200" dirty="0">
              <a:solidFill>
                <a:srgbClr val="FFFFFF"/>
              </a:solidFill>
              <a:latin typeface="黑体" panose="02010609060101010101" pitchFamily="2" charset="-122"/>
              <a:ea typeface="黑体" panose="02010609060101010101" pitchFamily="2" charset="-122"/>
              <a:cs typeface="+mn-cs"/>
            </a:endParaRPr>
          </a:p>
        </p:txBody>
      </p:sp>
      <p:sp>
        <p:nvSpPr>
          <p:cNvPr id="7182" name="Line 14"/>
          <p:cNvSpPr>
            <a:spLocks noChangeShapeType="1"/>
          </p:cNvSpPr>
          <p:nvPr userDrawn="1"/>
        </p:nvSpPr>
        <p:spPr bwMode="auto">
          <a:xfrm>
            <a:off x="6553200" y="511175"/>
            <a:ext cx="2286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</a:ln>
          <a:effectLst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zh-CN" altLang="en-US" kern="12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24" name="图片 23" descr="03_副本.pn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6572264" y="0"/>
            <a:ext cx="2286016" cy="470902"/>
          </a:xfrm>
          <a:prstGeom prst="rect">
            <a:avLst/>
          </a:prstGeom>
        </p:spPr>
      </p:pic>
      <p:pic>
        <p:nvPicPr>
          <p:cNvPr id="25" name="图片 24" descr="04_副本.png"/>
          <p:cNvPicPr>
            <a:picLocks noChangeAspect="1"/>
          </p:cNvPicPr>
          <p:nvPr userDrawn="1"/>
        </p:nvPicPr>
        <p:blipFill>
          <a:blip r:embed="rId15" cstate="print"/>
          <a:stretch>
            <a:fillRect/>
          </a:stretch>
        </p:blipFill>
        <p:spPr>
          <a:xfrm>
            <a:off x="5572132" y="0"/>
            <a:ext cx="847843" cy="80973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panose="020B0604020202020204" pitchFamily="34" charset="0"/>
          <a:ea typeface="楷体_GB2312" panose="02010609030101010101" pitchFamily="49" charset="-122"/>
        </a:defRPr>
      </a:lvl2pPr>
      <a:lvl3pPr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panose="020B0604020202020204" pitchFamily="34" charset="0"/>
          <a:ea typeface="楷体_GB2312" panose="02010609030101010101" pitchFamily="49" charset="-122"/>
        </a:defRPr>
      </a:lvl3pPr>
      <a:lvl4pPr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panose="020B0604020202020204" pitchFamily="34" charset="0"/>
          <a:ea typeface="楷体_GB2312" panose="02010609030101010101" pitchFamily="49" charset="-122"/>
        </a:defRPr>
      </a:lvl4pPr>
      <a:lvl5pPr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panose="020B0604020202020204" pitchFamily="34" charset="0"/>
          <a:ea typeface="楷体_GB2312" panose="02010609030101010101" pitchFamily="49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panose="020B0604020202020204" pitchFamily="34" charset="0"/>
          <a:ea typeface="楷体_GB2312" panose="02010609030101010101" pitchFamily="49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panose="020B0604020202020204" pitchFamily="34" charset="0"/>
          <a:ea typeface="楷体_GB2312" panose="02010609030101010101" pitchFamily="49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panose="020B0604020202020204" pitchFamily="34" charset="0"/>
          <a:ea typeface="楷体_GB2312" panose="02010609030101010101" pitchFamily="49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panose="020B0604020202020204" pitchFamily="34" charset="0"/>
          <a:ea typeface="楷体_GB2312" panose="02010609030101010101" pitchFamily="49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.png"/><Relationship Id="rId1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0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2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2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2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4.png"/><Relationship Id="rId1" Type="http://schemas.openxmlformats.org/officeDocument/2006/relationships/image" Target="../media/image22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5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2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7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8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9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2" descr="computer_connection_lg_nwm"/>
          <p:cNvPicPr>
            <a:picLocks noChangeAspect="1" noChangeArrowheads="1" noCrop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611560" y="4221088"/>
            <a:ext cx="2445529" cy="2276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矩形 3"/>
          <p:cNvSpPr/>
          <p:nvPr/>
        </p:nvSpPr>
        <p:spPr>
          <a:xfrm>
            <a:off x="3714744" y="5214950"/>
            <a:ext cx="2000264" cy="1000132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Picture 52" descr="컴퓨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052736"/>
            <a:ext cx="1224136" cy="1346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2"/>
          <p:cNvSpPr txBox="1">
            <a:spLocks noChangeArrowheads="1"/>
          </p:cNvSpPr>
          <p:nvPr/>
        </p:nvSpPr>
        <p:spPr bwMode="auto">
          <a:xfrm>
            <a:off x="1835696" y="1052736"/>
            <a:ext cx="7162800" cy="132343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zh-CN" altLang="en-US" sz="8000" b="1" dirty="0" smtClean="0">
                <a:ea typeface="微软雅黑" panose="020B0503020204020204" pitchFamily="34" charset="-122"/>
              </a:rPr>
              <a:t>文 献 检 索</a:t>
            </a:r>
            <a:endParaRPr lang="zh-CN" altLang="en-US" sz="8000" b="1" dirty="0">
              <a:ea typeface="微软雅黑" panose="020B0503020204020204" pitchFamily="34" charset="-122"/>
            </a:endParaRP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4211960" y="5085184"/>
            <a:ext cx="4331915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r"/>
            <a:r>
              <a:rPr lang="zh-CN" altLang="en-US" sz="3600" b="1" dirty="0">
                <a:latin typeface="隶书" panose="02010509060101010101" pitchFamily="49" charset="-122"/>
                <a:ea typeface="隶书" panose="02010509060101010101" pitchFamily="49" charset="-122"/>
              </a:rPr>
              <a:t>图书馆 </a:t>
            </a:r>
            <a:r>
              <a:rPr lang="zh-CN" altLang="en-US" sz="3600" b="1" dirty="0" smtClean="0">
                <a:latin typeface="隶书" panose="02010509060101010101" pitchFamily="49" charset="-122"/>
                <a:ea typeface="隶书" panose="02010509060101010101" pitchFamily="49" charset="-122"/>
              </a:rPr>
              <a:t>薛</a:t>
            </a:r>
            <a:r>
              <a:rPr lang="zh-CN" altLang="en-US" sz="3600" b="1" dirty="0">
                <a:latin typeface="隶书" panose="02010509060101010101" pitchFamily="49" charset="-122"/>
                <a:ea typeface="隶书" panose="02010509060101010101" pitchFamily="49" charset="-122"/>
              </a:rPr>
              <a:t>丹丹</a:t>
            </a:r>
            <a:endParaRPr lang="en-US" altLang="zh-CN" sz="3600" b="1" dirty="0"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</p:spTree>
  </p:cSld>
  <p:clrMapOvr>
    <a:masterClrMapping/>
  </p:clrMapOvr>
  <p:transition advTm="55037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44450"/>
            <a:ext cx="9144000" cy="6804025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90488" y="3284538"/>
            <a:ext cx="3905250" cy="2895600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4211960" y="4149080"/>
            <a:ext cx="3096344" cy="523220"/>
          </a:xfrm>
          <a:prstGeom prst="rect">
            <a:avLst/>
          </a:prstGeom>
          <a:solidFill>
            <a:srgbClr val="993300"/>
          </a:solidFill>
          <a:ln w="57150"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主题结构树</a:t>
            </a:r>
            <a:endParaRPr lang="zh-CN" altLang="en-US" sz="2800" b="1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Oval 5"/>
          <p:cNvSpPr>
            <a:spLocks noChangeArrowheads="1"/>
          </p:cNvSpPr>
          <p:nvPr/>
        </p:nvSpPr>
        <p:spPr bwMode="auto">
          <a:xfrm>
            <a:off x="0" y="2348880"/>
            <a:ext cx="827584" cy="288925"/>
          </a:xfrm>
          <a:prstGeom prst="ellipse">
            <a:avLst/>
          </a:prstGeom>
          <a:noFill/>
          <a:ln w="38100">
            <a:solidFill>
              <a:srgbClr val="C00000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971600" y="2132856"/>
            <a:ext cx="2664296" cy="523220"/>
          </a:xfrm>
          <a:prstGeom prst="rect">
            <a:avLst/>
          </a:prstGeom>
          <a:solidFill>
            <a:srgbClr val="993300"/>
          </a:solidFill>
          <a:ln w="57150"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副主题词表</a:t>
            </a:r>
            <a:endParaRPr lang="zh-CN" altLang="en-US" sz="2800" b="1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51521" y="2708920"/>
            <a:ext cx="5688631" cy="2736304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" name="Oval 5"/>
          <p:cNvSpPr>
            <a:spLocks noChangeArrowheads="1"/>
          </p:cNvSpPr>
          <p:nvPr/>
        </p:nvSpPr>
        <p:spPr bwMode="auto">
          <a:xfrm>
            <a:off x="395536" y="4149081"/>
            <a:ext cx="792088" cy="216024"/>
          </a:xfrm>
          <a:prstGeom prst="ellipse">
            <a:avLst/>
          </a:prstGeom>
          <a:noFill/>
          <a:ln w="38100">
            <a:solidFill>
              <a:srgbClr val="C00000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331640" y="4005064"/>
            <a:ext cx="2592288" cy="523220"/>
          </a:xfrm>
          <a:prstGeom prst="rect">
            <a:avLst/>
          </a:prstGeom>
          <a:solidFill>
            <a:srgbClr val="993300"/>
          </a:solidFill>
          <a:ln w="57150"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800" b="1" dirty="0" smtClean="0">
                <a:latin typeface="楷体_GB2312" panose="02010609030101010101" pitchFamily="49" charset="-122"/>
                <a:ea typeface="楷体_GB2312" panose="02010609030101010101" pitchFamily="49" charset="-122"/>
              </a:rPr>
              <a:t>组配副</a:t>
            </a:r>
            <a:r>
              <a:rPr lang="zh-CN" altLang="en-US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主题词</a:t>
            </a:r>
            <a:endParaRPr lang="zh-CN" altLang="en-US" sz="2800" b="1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3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53525" cy="6858000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</p:pic>
      <p:sp>
        <p:nvSpPr>
          <p:cNvPr id="4" name="Oval 5"/>
          <p:cNvSpPr>
            <a:spLocks noChangeArrowheads="1"/>
          </p:cNvSpPr>
          <p:nvPr/>
        </p:nvSpPr>
        <p:spPr bwMode="auto">
          <a:xfrm>
            <a:off x="6659563" y="2492375"/>
            <a:ext cx="1512887" cy="288553"/>
          </a:xfrm>
          <a:prstGeom prst="ellipse">
            <a:avLst/>
          </a:prstGeom>
          <a:noFill/>
          <a:ln w="38100">
            <a:solidFill>
              <a:srgbClr val="C00000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724128" y="2852936"/>
            <a:ext cx="3168352" cy="523220"/>
          </a:xfrm>
          <a:prstGeom prst="rect">
            <a:avLst/>
          </a:prstGeom>
          <a:solidFill>
            <a:srgbClr val="993300"/>
          </a:solidFill>
          <a:ln w="57150"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800" b="1" dirty="0" smtClean="0">
                <a:latin typeface="楷体_GB2312" panose="02010609030101010101" pitchFamily="49" charset="-122"/>
                <a:ea typeface="楷体_GB2312" panose="02010609030101010101" pitchFamily="49" charset="-122"/>
              </a:rPr>
              <a:t>发送到</a:t>
            </a:r>
            <a:r>
              <a:rPr lang="zh-CN" altLang="en-US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检索策略框</a:t>
            </a:r>
            <a:endParaRPr lang="zh-CN" altLang="en-US" sz="2800" b="1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31300" cy="6858000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</p:pic>
      <p:sp>
        <p:nvSpPr>
          <p:cNvPr id="750597" name="Rectangle 5"/>
          <p:cNvSpPr>
            <a:spLocks noChangeArrowheads="1"/>
          </p:cNvSpPr>
          <p:nvPr/>
        </p:nvSpPr>
        <p:spPr bwMode="auto">
          <a:xfrm>
            <a:off x="6804025" y="1484313"/>
            <a:ext cx="2160588" cy="936625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  <p:txBody>
          <a:bodyPr anchor="ctr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50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059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31300" cy="6858000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</p:pic>
      <p:sp>
        <p:nvSpPr>
          <p:cNvPr id="4" name="Oval 5"/>
          <p:cNvSpPr>
            <a:spLocks noChangeArrowheads="1"/>
          </p:cNvSpPr>
          <p:nvPr/>
        </p:nvSpPr>
        <p:spPr bwMode="auto">
          <a:xfrm>
            <a:off x="6516216" y="2780929"/>
            <a:ext cx="1512888" cy="288032"/>
          </a:xfrm>
          <a:prstGeom prst="ellipse">
            <a:avLst/>
          </a:prstGeom>
          <a:noFill/>
          <a:ln w="38100">
            <a:solidFill>
              <a:srgbClr val="C00000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" name="TextBox 7"/>
          <p:cNvSpPr txBox="1"/>
          <p:nvPr/>
        </p:nvSpPr>
        <p:spPr>
          <a:xfrm>
            <a:off x="6516216" y="3212976"/>
            <a:ext cx="1944216" cy="523220"/>
          </a:xfrm>
          <a:prstGeom prst="rect">
            <a:avLst/>
          </a:prstGeom>
          <a:solidFill>
            <a:srgbClr val="993300"/>
          </a:solidFill>
          <a:ln w="57150"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执行检索</a:t>
            </a:r>
            <a:endParaRPr lang="zh-CN" altLang="en-US" sz="2800" b="1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7" name="Picture 3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63050" cy="6858000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</p:pic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2267744" y="357336"/>
            <a:ext cx="2016224" cy="369332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  <p:txBody>
          <a:bodyPr wrap="square" anchor="ctr">
            <a:spAutoFit/>
          </a:bodyPr>
          <a:lstStyle/>
          <a:p>
            <a:endParaRPr lang="zh-CN" altLang="en-US"/>
          </a:p>
        </p:txBody>
      </p:sp>
      <p:sp>
        <p:nvSpPr>
          <p:cNvPr id="4" name="Oval 5"/>
          <p:cNvSpPr>
            <a:spLocks noChangeArrowheads="1"/>
          </p:cNvSpPr>
          <p:nvPr/>
        </p:nvSpPr>
        <p:spPr bwMode="auto">
          <a:xfrm>
            <a:off x="1475656" y="1484784"/>
            <a:ext cx="1656184" cy="432048"/>
          </a:xfrm>
          <a:prstGeom prst="ellipse">
            <a:avLst/>
          </a:prstGeom>
          <a:noFill/>
          <a:ln w="38100">
            <a:solidFill>
              <a:srgbClr val="C00000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347864" y="1412776"/>
            <a:ext cx="1944216" cy="523220"/>
          </a:xfrm>
          <a:prstGeom prst="rect">
            <a:avLst/>
          </a:prstGeom>
          <a:solidFill>
            <a:srgbClr val="993300"/>
          </a:solidFill>
          <a:ln w="57150"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800" b="1" dirty="0" smtClean="0">
                <a:latin typeface="楷体_GB2312" panose="02010609030101010101" pitchFamily="49" charset="-122"/>
                <a:ea typeface="楷体_GB2312" panose="02010609030101010101" pitchFamily="49" charset="-122"/>
              </a:rPr>
              <a:t>检索结果</a:t>
            </a:r>
            <a:endParaRPr lang="zh-CN" altLang="en-US" sz="2800" b="1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9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539750" y="188913"/>
            <a:ext cx="8077200" cy="10668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zh-CN" altLang="en-US" sz="3200" b="1" kern="0" dirty="0" smtClean="0">
                <a:latin typeface="黑体" panose="02010609060101010101" pitchFamily="2" charset="-122"/>
                <a:ea typeface="黑体" panose="02010609060101010101" pitchFamily="2" charset="-122"/>
                <a:cs typeface="+mj-cs"/>
              </a:rPr>
              <a:t>主</a:t>
            </a:r>
            <a:r>
              <a:rPr lang="zh-CN" altLang="en-US" sz="3200" b="1" kern="0" dirty="0">
                <a:latin typeface="黑体" panose="02010609060101010101" pitchFamily="2" charset="-122"/>
                <a:ea typeface="黑体" panose="02010609060101010101" pitchFamily="2" charset="-122"/>
                <a:cs typeface="+mj-cs"/>
              </a:rPr>
              <a:t>题检索步骤</a:t>
            </a:r>
            <a:endParaRPr lang="zh-CN" altLang="en-US" sz="3200" b="1" kern="0" dirty="0">
              <a:latin typeface="黑体" panose="02010609060101010101" pitchFamily="2" charset="-122"/>
              <a:ea typeface="黑体" panose="02010609060101010101" pitchFamily="2" charset="-122"/>
              <a:cs typeface="+mj-cs"/>
            </a:endParaRPr>
          </a:p>
        </p:txBody>
      </p:sp>
      <p:sp>
        <p:nvSpPr>
          <p:cNvPr id="4" name="Rectangle 4"/>
          <p:cNvSpPr>
            <a:spLocks noRot="1" noChangeArrowheads="1"/>
          </p:cNvSpPr>
          <p:nvPr/>
        </p:nvSpPr>
        <p:spPr bwMode="auto">
          <a:xfrm>
            <a:off x="251520" y="2060848"/>
            <a:ext cx="8136904" cy="12954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en-US" altLang="zh-CN" sz="3200" b="1" dirty="0">
                <a:solidFill>
                  <a:schemeClr val="tx2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</a:t>
            </a:r>
            <a:r>
              <a:rPr lang="en-US" altLang="zh-CN" sz="2800" dirty="0">
                <a:latin typeface="黑体" panose="02010609060101010101" pitchFamily="2" charset="-122"/>
                <a:ea typeface="黑体" panose="0201060906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800" dirty="0" smtClean="0">
                <a:latin typeface="黑体" panose="02010609060101010101" pitchFamily="2" charset="-122"/>
                <a:ea typeface="黑体" panose="0201060906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en-US" sz="2800" dirty="0" smtClean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确</a:t>
            </a:r>
            <a:r>
              <a:rPr lang="zh-CN" altLang="en-US" sz="28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定</a:t>
            </a:r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</a:rPr>
              <a:t>：点击初选主题词，浏览其定</a:t>
            </a:r>
            <a:r>
              <a:rPr lang="zh-CN" altLang="en-US" sz="2800" dirty="0" smtClean="0">
                <a:latin typeface="黑体" panose="02010609060101010101" pitchFamily="2" charset="-122"/>
                <a:ea typeface="黑体" panose="02010609060101010101" pitchFamily="2" charset="-122"/>
              </a:rPr>
              <a:t>义款</a:t>
            </a:r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</a:rPr>
              <a:t>目词</a:t>
            </a:r>
            <a:r>
              <a:rPr lang="zh-CN" altLang="en-US" sz="2800" dirty="0" smtClean="0">
                <a:latin typeface="黑体" panose="02010609060101010101" pitchFamily="2" charset="-122"/>
                <a:ea typeface="黑体" panose="02010609060101010101" pitchFamily="2" charset="-122"/>
              </a:rPr>
              <a:t>、 </a:t>
            </a:r>
            <a:endParaRPr lang="en-US" altLang="zh-CN" sz="2800" dirty="0" smtClean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en-US" altLang="zh-CN" sz="2800" dirty="0" smtClean="0">
                <a:latin typeface="黑体" panose="02010609060101010101" pitchFamily="2" charset="-122"/>
                <a:ea typeface="黑体" panose="02010609060101010101" pitchFamily="2" charset="-122"/>
              </a:rPr>
              <a:t>   </a:t>
            </a:r>
            <a:r>
              <a:rPr lang="zh-CN" altLang="en-US" sz="2800" dirty="0" smtClean="0">
                <a:latin typeface="黑体" panose="02010609060101010101" pitchFamily="2" charset="-122"/>
                <a:ea typeface="黑体" panose="02010609060101010101" pitchFamily="2" charset="-122"/>
              </a:rPr>
              <a:t>树</a:t>
            </a:r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</a:rPr>
              <a:t>状结构等信息，确定主题词；</a:t>
            </a:r>
            <a:endParaRPr lang="zh-CN" altLang="en-US" sz="28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5" name="Rectangle 3"/>
          <p:cNvSpPr txBox="1">
            <a:spLocks noRot="1" noChangeArrowheads="1"/>
          </p:cNvSpPr>
          <p:nvPr/>
        </p:nvSpPr>
        <p:spPr>
          <a:xfrm>
            <a:off x="467544" y="1052736"/>
            <a:ext cx="7920880" cy="4525963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Wingdings" panose="05000000000000000000" pitchFamily="2" charset="2"/>
              <a:buNone/>
              <a:defRPr/>
            </a:pPr>
            <a:r>
              <a:rPr lang="en-US" altLang="zh-CN" sz="2800" kern="0" dirty="0">
                <a:latin typeface="黑体" panose="02010609060101010101" pitchFamily="2" charset="-122"/>
                <a:ea typeface="黑体" panose="02010609060101010101" pitchFamily="2" charset="-122"/>
              </a:rPr>
              <a:t>1.</a:t>
            </a:r>
            <a:r>
              <a:rPr lang="zh-CN" altLang="en-US" sz="2800" kern="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查找</a:t>
            </a:r>
            <a:r>
              <a:rPr lang="zh-CN" altLang="en-US" sz="2800" kern="0" dirty="0">
                <a:latin typeface="黑体" panose="02010609060101010101" pitchFamily="2" charset="-122"/>
                <a:ea typeface="黑体" panose="02010609060101010101" pitchFamily="2" charset="-122"/>
              </a:rPr>
              <a:t>：打开</a:t>
            </a:r>
            <a:r>
              <a:rPr lang="en-US" altLang="zh-CN" sz="2800" kern="0" dirty="0" err="1">
                <a:latin typeface="黑体" panose="02010609060101010101" pitchFamily="2" charset="-122"/>
                <a:ea typeface="黑体" panose="02010609060101010101" pitchFamily="2" charset="-122"/>
              </a:rPr>
              <a:t>MeSH</a:t>
            </a:r>
            <a:r>
              <a:rPr lang="en-US" altLang="zh-CN" sz="2800" kern="0" dirty="0">
                <a:latin typeface="黑体" panose="02010609060101010101" pitchFamily="2" charset="-122"/>
                <a:ea typeface="黑体" panose="02010609060101010101" pitchFamily="2" charset="-122"/>
              </a:rPr>
              <a:t> Database</a:t>
            </a:r>
            <a:r>
              <a:rPr lang="zh-CN" altLang="en-US" sz="2800" kern="0" dirty="0">
                <a:latin typeface="黑体" panose="02010609060101010101" pitchFamily="2" charset="-122"/>
                <a:ea typeface="黑体" panose="02010609060101010101" pitchFamily="2" charset="-122"/>
              </a:rPr>
              <a:t>，输入检索词，查找对应主题词；</a:t>
            </a:r>
            <a:endParaRPr lang="zh-CN" altLang="en-US" sz="2800" kern="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6" name="Rectangle 5"/>
          <p:cNvSpPr>
            <a:spLocks noRot="1" noChangeArrowheads="1"/>
          </p:cNvSpPr>
          <p:nvPr/>
        </p:nvSpPr>
        <p:spPr bwMode="auto">
          <a:xfrm>
            <a:off x="251520" y="3212976"/>
            <a:ext cx="7993063" cy="6492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en-US" altLang="zh-CN" sz="3200" b="1" dirty="0">
                <a:solidFill>
                  <a:schemeClr val="tx2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</a:t>
            </a:r>
            <a:r>
              <a:rPr lang="en-US" altLang="zh-CN" sz="2800" dirty="0" smtClean="0">
                <a:latin typeface="黑体" panose="02010609060101010101" pitchFamily="2" charset="-122"/>
                <a:ea typeface="黑体" panose="02010609060101010101" pitchFamily="2" charset="-122"/>
                <a:cs typeface="Times New Roman" panose="02020603050405020304" pitchFamily="18" charset="0"/>
              </a:rPr>
              <a:t>3.</a:t>
            </a:r>
            <a:r>
              <a:rPr lang="zh-CN" altLang="en-US" sz="2800" dirty="0" smtClean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组</a:t>
            </a:r>
            <a:r>
              <a:rPr lang="zh-CN" altLang="en-US" sz="28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配</a:t>
            </a:r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</a:rPr>
              <a:t>：选择适当的副主题词进行组配；</a:t>
            </a:r>
            <a:endParaRPr lang="zh-CN" altLang="en-US" sz="28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7" name="Rectangle 7"/>
          <p:cNvSpPr>
            <a:spLocks noRot="1" noChangeArrowheads="1"/>
          </p:cNvSpPr>
          <p:nvPr/>
        </p:nvSpPr>
        <p:spPr bwMode="auto">
          <a:xfrm>
            <a:off x="467544" y="4077072"/>
            <a:ext cx="7993063" cy="10810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en-US" altLang="zh-CN" sz="2800" dirty="0">
                <a:latin typeface="黑体" panose="02010609060101010101" pitchFamily="2" charset="-122"/>
                <a:ea typeface="黑体" panose="02010609060101010101" pitchFamily="2" charset="-122"/>
                <a:cs typeface="Times New Roman" panose="02020603050405020304" pitchFamily="18" charset="0"/>
              </a:rPr>
              <a:t>4</a:t>
            </a:r>
            <a:r>
              <a:rPr lang="en-US" altLang="zh-CN" sz="2800" dirty="0" smtClean="0">
                <a:latin typeface="黑体" panose="02010609060101010101" pitchFamily="2" charset="-122"/>
                <a:ea typeface="黑体" panose="0201060906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en-US" sz="2800" dirty="0" smtClean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  <a:cs typeface="Times New Roman" panose="02020603050405020304" pitchFamily="18" charset="0"/>
              </a:rPr>
              <a:t>发</a:t>
            </a:r>
            <a:r>
              <a:rPr lang="zh-CN" altLang="en-US" sz="28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  <a:cs typeface="Times New Roman" panose="02020603050405020304" pitchFamily="18" charset="0"/>
              </a:rPr>
              <a:t>送</a:t>
            </a:r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  <a:cs typeface="Times New Roman" panose="02020603050405020304" pitchFamily="18" charset="0"/>
              </a:rPr>
              <a:t>：将选定的主题词与副主题词发送到检索策略框；</a:t>
            </a:r>
            <a:endParaRPr lang="zh-CN" altLang="en-US" sz="2800" dirty="0">
              <a:latin typeface="黑体" panose="02010609060101010101" pitchFamily="2" charset="-122"/>
              <a:ea typeface="黑体" panose="0201060906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Rectangle 6"/>
          <p:cNvSpPr>
            <a:spLocks noRot="1" noChangeArrowheads="1"/>
          </p:cNvSpPr>
          <p:nvPr/>
        </p:nvSpPr>
        <p:spPr bwMode="auto">
          <a:xfrm>
            <a:off x="467544" y="5013176"/>
            <a:ext cx="7993063" cy="10350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en-US" altLang="zh-CN" sz="2800" dirty="0">
                <a:latin typeface="黑体" panose="02010609060101010101" pitchFamily="2" charset="-122"/>
                <a:ea typeface="黑体" panose="02010609060101010101" pitchFamily="2" charset="-122"/>
                <a:cs typeface="Times New Roman" panose="02020603050405020304" pitchFamily="18" charset="0"/>
              </a:rPr>
              <a:t>5</a:t>
            </a:r>
            <a:r>
              <a:rPr lang="en-US" altLang="zh-CN" sz="2800" dirty="0" smtClean="0">
                <a:latin typeface="黑体" panose="02010609060101010101" pitchFamily="2" charset="-122"/>
                <a:ea typeface="黑体" panose="0201060906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en-US" sz="2800" dirty="0" smtClean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  <a:cs typeface="Times New Roman" panose="02020603050405020304" pitchFamily="18" charset="0"/>
              </a:rPr>
              <a:t>检</a:t>
            </a:r>
            <a:r>
              <a:rPr lang="zh-CN" altLang="en-US" sz="28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  <a:cs typeface="Times New Roman" panose="02020603050405020304" pitchFamily="18" charset="0"/>
              </a:rPr>
              <a:t>索</a:t>
            </a:r>
            <a:r>
              <a:rPr lang="zh-CN" altLang="en-US" sz="2800" dirty="0">
                <a:solidFill>
                  <a:srgbClr val="333333"/>
                </a:solidFill>
                <a:latin typeface="黑体" panose="02010609060101010101" pitchFamily="2" charset="-122"/>
                <a:ea typeface="黑体" panose="02010609060101010101" pitchFamily="2" charset="-122"/>
                <a:cs typeface="Times New Roman" panose="02020603050405020304" pitchFamily="18" charset="0"/>
              </a:rPr>
              <a:t>：</a:t>
            </a:r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  <a:cs typeface="Times New Roman" panose="02020603050405020304" pitchFamily="18" charset="0"/>
              </a:rPr>
              <a:t>核对检索式，点击</a:t>
            </a:r>
            <a:r>
              <a:rPr lang="en-US" altLang="zh-CN" sz="2800" dirty="0">
                <a:latin typeface="黑体" panose="02010609060101010101" pitchFamily="2" charset="-122"/>
                <a:ea typeface="黑体" panose="02010609060101010101" pitchFamily="2" charset="-122"/>
                <a:cs typeface="Times New Roman" panose="02020603050405020304" pitchFamily="18" charset="0"/>
              </a:rPr>
              <a:t>search </a:t>
            </a:r>
            <a:r>
              <a:rPr lang="en-US" altLang="zh-CN" sz="2800" dirty="0" err="1" smtClean="0">
                <a:latin typeface="黑体" panose="02010609060101010101" pitchFamily="2" charset="-122"/>
                <a:ea typeface="黑体" panose="02010609060101010101" pitchFamily="2" charset="-122"/>
                <a:cs typeface="Times New Roman" panose="02020603050405020304" pitchFamily="18" charset="0"/>
              </a:rPr>
              <a:t>PubMed</a:t>
            </a:r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  <a:cs typeface="Times New Roman" panose="02020603050405020304" pitchFamily="18" charset="0"/>
              </a:rPr>
              <a:t>执行检索。</a:t>
            </a:r>
            <a:endParaRPr lang="zh-CN" altLang="en-US" sz="2800" dirty="0">
              <a:latin typeface="黑体" panose="02010609060101010101" pitchFamily="2" charset="-122"/>
              <a:ea typeface="黑体" panose="0201060906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  <p:bldP spid="6" grpId="0"/>
      <p:bldP spid="7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矩形 4"/>
          <p:cNvSpPr>
            <a:spLocks noChangeArrowheads="1"/>
          </p:cNvSpPr>
          <p:nvPr/>
        </p:nvSpPr>
        <p:spPr bwMode="auto">
          <a:xfrm>
            <a:off x="2915816" y="1052736"/>
            <a:ext cx="3000375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 b="1" dirty="0">
                <a:ea typeface="黑体" panose="02010609060101010101" pitchFamily="2" charset="-122"/>
              </a:rPr>
              <a:t>主题检索优点</a:t>
            </a:r>
            <a:endParaRPr lang="zh-CN" altLang="en-US" sz="3200" dirty="0"/>
          </a:p>
        </p:txBody>
      </p:sp>
      <p:sp>
        <p:nvSpPr>
          <p:cNvPr id="54275" name="Rectangle 1"/>
          <p:cNvSpPr>
            <a:spLocks noChangeArrowheads="1"/>
          </p:cNvSpPr>
          <p:nvPr/>
        </p:nvSpPr>
        <p:spPr bwMode="auto">
          <a:xfrm>
            <a:off x="500063" y="1928813"/>
            <a:ext cx="8429625" cy="3540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>
            <a:spAutoFit/>
          </a:bodyPr>
          <a:lstStyle/>
          <a:p>
            <a:pPr indent="304800" eaLnBrk="0" hangingPunct="0"/>
            <a:r>
              <a:rPr lang="en-US" altLang="zh-CN" sz="28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  <a:cs typeface="Times New Roman" panose="02020603050405020304" pitchFamily="18" charset="0"/>
              </a:rPr>
              <a:t>1.</a:t>
            </a:r>
            <a:r>
              <a:rPr lang="zh-CN" altLang="en-US" sz="28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  <a:cs typeface="Times New Roman" panose="02020603050405020304" pitchFamily="18" charset="0"/>
              </a:rPr>
              <a:t>对同一概念的不同表达方式进行了规范；（全）</a:t>
            </a:r>
            <a:endParaRPr lang="en-US" altLang="zh-CN" sz="2800" dirty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  <a:cs typeface="Times New Roman" panose="02020603050405020304" pitchFamily="18" charset="0"/>
            </a:endParaRPr>
          </a:p>
          <a:p>
            <a:pPr indent="304800" eaLnBrk="0" hangingPunct="0"/>
            <a:endParaRPr lang="en-US" altLang="zh-CN" sz="2800" dirty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  <a:cs typeface="Times New Roman" panose="02020603050405020304" pitchFamily="18" charset="0"/>
            </a:endParaRPr>
          </a:p>
          <a:p>
            <a:pPr indent="304800" eaLnBrk="0" hangingPunct="0"/>
            <a:r>
              <a:rPr lang="en-US" altLang="zh-CN" sz="2800" dirty="0" smtClean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8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en-US" sz="28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  <a:cs typeface="Times New Roman" panose="02020603050405020304" pitchFamily="18" charset="0"/>
              </a:rPr>
              <a:t>可以组配副主题词，使检索结果更专指；（准）</a:t>
            </a:r>
            <a:endParaRPr lang="en-US" altLang="zh-CN" sz="2800" dirty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  <a:cs typeface="Times New Roman" panose="02020603050405020304" pitchFamily="18" charset="0"/>
            </a:endParaRPr>
          </a:p>
          <a:p>
            <a:pPr indent="304800" eaLnBrk="0" hangingPunct="0"/>
            <a:endParaRPr lang="en-US" altLang="zh-CN" sz="2800" dirty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  <a:cs typeface="Times New Roman" panose="02020603050405020304" pitchFamily="18" charset="0"/>
            </a:endParaRPr>
          </a:p>
          <a:p>
            <a:pPr indent="304800" eaLnBrk="0" hangingPunct="0"/>
            <a:r>
              <a:rPr lang="en-US" altLang="zh-CN" sz="2800" dirty="0" smtClean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 sz="28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en-US" sz="28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  <a:cs typeface="Times New Roman" panose="02020603050405020304" pitchFamily="18" charset="0"/>
              </a:rPr>
              <a:t>利用树状结构可以方便进行主题词扩展，提高查全率； （全）</a:t>
            </a:r>
            <a:endParaRPr lang="en-US" altLang="zh-CN" sz="2800" dirty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  <a:cs typeface="Times New Roman" panose="02020603050405020304" pitchFamily="18" charset="0"/>
            </a:endParaRPr>
          </a:p>
          <a:p>
            <a:pPr indent="304800" eaLnBrk="0" hangingPunct="0"/>
            <a:endParaRPr lang="en-US" altLang="zh-CN" sz="2800" dirty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  <a:cs typeface="Times New Roman" panose="02020603050405020304" pitchFamily="18" charset="0"/>
            </a:endParaRPr>
          </a:p>
          <a:p>
            <a:pPr indent="304800" eaLnBrk="0" hangingPunct="0"/>
            <a:r>
              <a:rPr lang="en-US" altLang="zh-CN" sz="28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  <a:cs typeface="Times New Roman" panose="02020603050405020304" pitchFamily="18" charset="0"/>
              </a:rPr>
              <a:t>4.</a:t>
            </a:r>
            <a:r>
              <a:rPr lang="zh-CN" altLang="en-US" sz="28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  <a:cs typeface="Times New Roman" panose="02020603050405020304" pitchFamily="18" charset="0"/>
              </a:rPr>
              <a:t>加权检索使检索结果更加准确。（准）</a:t>
            </a:r>
            <a:endParaRPr lang="zh-CN" altLang="en-US" sz="2800" dirty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矩形 4"/>
          <p:cNvSpPr>
            <a:spLocks noChangeArrowheads="1"/>
          </p:cNvSpPr>
          <p:nvPr/>
        </p:nvSpPr>
        <p:spPr bwMode="auto">
          <a:xfrm>
            <a:off x="2987824" y="1124744"/>
            <a:ext cx="3000375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 b="1" dirty="0">
                <a:ea typeface="黑体" panose="02010609060101010101" pitchFamily="2" charset="-122"/>
              </a:rPr>
              <a:t>主题检索缺点</a:t>
            </a:r>
            <a:endParaRPr lang="zh-CN" altLang="en-US" sz="3200" dirty="0"/>
          </a:p>
        </p:txBody>
      </p:sp>
      <p:sp>
        <p:nvSpPr>
          <p:cNvPr id="55299" name="Rectangle 1"/>
          <p:cNvSpPr>
            <a:spLocks noChangeArrowheads="1"/>
          </p:cNvSpPr>
          <p:nvPr/>
        </p:nvSpPr>
        <p:spPr bwMode="auto">
          <a:xfrm>
            <a:off x="899592" y="1988840"/>
            <a:ext cx="7560840" cy="397031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pPr indent="304800" eaLnBrk="0" hangingPunct="0"/>
            <a:r>
              <a:rPr lang="en-US" altLang="zh-CN" sz="2800" dirty="0" smtClean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  <a:cs typeface="Times New Roman" panose="02020603050405020304" pitchFamily="18" charset="0"/>
              </a:rPr>
              <a:t>  1.</a:t>
            </a:r>
            <a:r>
              <a:rPr lang="zh-CN" altLang="en-US" sz="2800" dirty="0" smtClean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  <a:cs typeface="Times New Roman" panose="02020603050405020304" pitchFamily="18" charset="0"/>
              </a:rPr>
              <a:t>只对来源于</a:t>
            </a:r>
            <a:r>
              <a:rPr lang="en-US" altLang="zh-CN" sz="2800" dirty="0" smtClean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  <a:cs typeface="Times New Roman" panose="02020603050405020304" pitchFamily="18" charset="0"/>
              </a:rPr>
              <a:t>Medline</a:t>
            </a:r>
            <a:r>
              <a:rPr lang="zh-CN" altLang="en-US" sz="2800" dirty="0" smtClean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  <a:cs typeface="Times New Roman" panose="02020603050405020304" pitchFamily="18" charset="0"/>
              </a:rPr>
              <a:t>的文献记录有效，其他来源的文献记录不支持主题词检索；</a:t>
            </a:r>
            <a:endParaRPr lang="en-US" altLang="zh-CN" sz="2800" dirty="0" smtClean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  <a:cs typeface="Times New Roman" panose="02020603050405020304" pitchFamily="18" charset="0"/>
            </a:endParaRPr>
          </a:p>
          <a:p>
            <a:pPr indent="304800" eaLnBrk="0" hangingPunct="0"/>
            <a:endParaRPr lang="en-US" altLang="zh-CN" sz="2800" dirty="0" smtClean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  <a:cs typeface="Times New Roman" panose="02020603050405020304" pitchFamily="18" charset="0"/>
            </a:endParaRPr>
          </a:p>
          <a:p>
            <a:pPr indent="304800" eaLnBrk="0" hangingPunct="0"/>
            <a:r>
              <a:rPr lang="en-US" altLang="zh-CN" sz="2800" dirty="0" smtClean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  <a:cs typeface="Times New Roman" panose="02020603050405020304" pitchFamily="18" charset="0"/>
              </a:rPr>
              <a:t>  2.</a:t>
            </a:r>
            <a:r>
              <a:rPr lang="zh-CN" altLang="en-US" sz="2800" dirty="0" smtClean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  <a:cs typeface="Times New Roman" panose="02020603050405020304" pitchFamily="18" charset="0"/>
              </a:rPr>
              <a:t>一些新出现的名词术语及概念不能及时收录；</a:t>
            </a:r>
            <a:endParaRPr lang="en-US" altLang="zh-CN" sz="2800" dirty="0" smtClean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  <a:cs typeface="Times New Roman" panose="02020603050405020304" pitchFamily="18" charset="0"/>
            </a:endParaRPr>
          </a:p>
          <a:p>
            <a:pPr indent="304800" eaLnBrk="0" hangingPunct="0"/>
            <a:endParaRPr lang="en-US" altLang="zh-CN" sz="2800" dirty="0" smtClean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  <a:cs typeface="Times New Roman" panose="02020603050405020304" pitchFamily="18" charset="0"/>
            </a:endParaRPr>
          </a:p>
          <a:p>
            <a:pPr indent="304800" eaLnBrk="0" hangingPunct="0"/>
            <a:r>
              <a:rPr lang="en-US" altLang="zh-CN" sz="2800" dirty="0" smtClean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  <a:cs typeface="Times New Roman" panose="02020603050405020304" pitchFamily="18" charset="0"/>
              </a:rPr>
              <a:t>  3.</a:t>
            </a:r>
            <a:r>
              <a:rPr lang="zh-CN" altLang="en-US" sz="2800" dirty="0" smtClean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  <a:cs typeface="Times New Roman" panose="02020603050405020304" pitchFamily="18" charset="0"/>
              </a:rPr>
              <a:t>词表中收录主题词</a:t>
            </a:r>
            <a:r>
              <a:rPr lang="en-US" altLang="zh-CN" sz="2800" dirty="0" smtClean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  <a:cs typeface="Times New Roman" panose="02020603050405020304" pitchFamily="18" charset="0"/>
              </a:rPr>
              <a:t>25000</a:t>
            </a:r>
            <a:r>
              <a:rPr lang="zh-CN" altLang="en-US" sz="2800" dirty="0" smtClean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  <a:cs typeface="Times New Roman" panose="02020603050405020304" pitchFamily="18" charset="0"/>
              </a:rPr>
              <a:t>多个，很多专指的概念没有相对应的主题词。</a:t>
            </a:r>
            <a:endParaRPr lang="en-US" altLang="zh-CN" sz="2800" dirty="0" smtClean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  <a:cs typeface="Times New Roman" panose="02020603050405020304" pitchFamily="18" charset="0"/>
            </a:endParaRPr>
          </a:p>
          <a:p>
            <a:pPr indent="304800" eaLnBrk="0" hangingPunct="0"/>
            <a:endParaRPr lang="en-US" altLang="zh-CN" sz="2800" b="1" dirty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3"/>
          <p:cNvSpPr txBox="1"/>
          <p:nvPr/>
        </p:nvSpPr>
        <p:spPr bwMode="auto">
          <a:xfrm>
            <a:off x="1306524" y="1340768"/>
            <a:ext cx="6145796" cy="646331"/>
          </a:xfrm>
          <a:prstGeom prst="rect">
            <a:avLst/>
          </a:prstGeom>
          <a:noFill/>
          <a:ln w="57150" cap="flat" cmpd="sng" algn="ctr">
            <a:noFill/>
            <a:prstDash val="solid"/>
            <a:miter lim="800000"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eaLnBrk="0" hangingPunct="0">
              <a:defRPr/>
            </a:pPr>
            <a:r>
              <a:rPr lang="zh-CN" altLang="en-US" sz="36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二、检索途径</a:t>
            </a:r>
            <a:r>
              <a:rPr lang="zh-CN" altLang="en-US" sz="3600" b="1" dirty="0" smtClean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与检索方法</a:t>
            </a:r>
            <a:r>
              <a:rPr lang="zh-CN" altLang="en-US" sz="3600" b="1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★</a:t>
            </a:r>
            <a:endParaRPr lang="zh-CN" altLang="en-US" sz="3600" b="1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5" name="Rectangle 3"/>
          <p:cNvSpPr txBox="1">
            <a:spLocks noRot="1" noChangeArrowheads="1"/>
          </p:cNvSpPr>
          <p:nvPr/>
        </p:nvSpPr>
        <p:spPr>
          <a:xfrm>
            <a:off x="1187624" y="2060848"/>
            <a:ext cx="3714750" cy="237648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None/>
              <a:defRPr/>
            </a:pPr>
            <a:r>
              <a:rPr lang="zh-CN" altLang="en-US" sz="3200" b="1" kern="0" dirty="0">
                <a:latin typeface="+mn-lt"/>
                <a:ea typeface="黑体" panose="02010609060101010101" pitchFamily="2" charset="-122"/>
              </a:rPr>
              <a:t>（一）基本检索</a:t>
            </a:r>
            <a:endParaRPr lang="zh-CN" altLang="en-US" sz="3200" b="1" kern="0" dirty="0">
              <a:latin typeface="+mn-lt"/>
              <a:ea typeface="黑体" panose="02010609060101010101" pitchFamily="2" charset="-122"/>
            </a:endParaRP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None/>
              <a:defRPr/>
            </a:pPr>
            <a:r>
              <a:rPr lang="zh-CN" altLang="en-US" sz="3200" b="1" kern="0" dirty="0">
                <a:latin typeface="+mn-lt"/>
                <a:ea typeface="黑体" panose="02010609060101010101" pitchFamily="2" charset="-122"/>
              </a:rPr>
              <a:t>（二）高级检索</a:t>
            </a:r>
            <a:endParaRPr lang="zh-CN" altLang="en-US" sz="3200" b="1" kern="0" dirty="0">
              <a:latin typeface="+mn-lt"/>
              <a:ea typeface="黑体" panose="02010609060101010101" pitchFamily="2" charset="-122"/>
            </a:endParaRP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None/>
              <a:defRPr/>
            </a:pPr>
            <a:r>
              <a:rPr lang="zh-CN" altLang="en-US" sz="3200" b="1" kern="0" dirty="0">
                <a:latin typeface="+mn-lt"/>
                <a:ea typeface="黑体" panose="02010609060101010101" pitchFamily="2" charset="-122"/>
              </a:rPr>
              <a:t>（三）主题检索</a:t>
            </a:r>
            <a:endParaRPr lang="zh-CN" altLang="en-US" sz="3200" b="1" kern="0" dirty="0">
              <a:latin typeface="+mn-lt"/>
              <a:ea typeface="黑体" panose="02010609060101010101" pitchFamily="2" charset="-122"/>
            </a:endParaRP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None/>
              <a:defRPr/>
            </a:pPr>
            <a:r>
              <a:rPr lang="zh-CN" altLang="en-US" sz="3200" b="1" kern="0" dirty="0">
                <a:latin typeface="+mn-lt"/>
                <a:ea typeface="黑体" panose="02010609060101010101" pitchFamily="2" charset="-122"/>
              </a:rPr>
              <a:t>（四）限定检索</a:t>
            </a:r>
            <a:endParaRPr lang="zh-CN" altLang="en-US" sz="3200" b="1" kern="0" dirty="0">
              <a:latin typeface="+mn-lt"/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3"/>
          <p:cNvSpPr>
            <a:spLocks noChangeArrowheads="1"/>
          </p:cNvSpPr>
          <p:nvPr/>
        </p:nvSpPr>
        <p:spPr bwMode="auto">
          <a:xfrm>
            <a:off x="1907704" y="2492896"/>
            <a:ext cx="5468938" cy="14700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algn="ctr"/>
            <a:r>
              <a:rPr lang="en-US" altLang="zh-CN" sz="6000" b="1" dirty="0" err="1">
                <a:ea typeface="微软雅黑" panose="020B0503020204020204" pitchFamily="34" charset="-122"/>
              </a:rPr>
              <a:t>PubMed</a:t>
            </a:r>
            <a:r>
              <a:rPr lang="zh-CN" altLang="en-US" sz="6000" b="1" dirty="0">
                <a:ea typeface="微软雅黑" panose="020B0503020204020204" pitchFamily="34" charset="-122"/>
              </a:rPr>
              <a:t>数据</a:t>
            </a:r>
            <a:r>
              <a:rPr lang="zh-CN" altLang="en-US" sz="6000" b="1" dirty="0" smtClean="0">
                <a:ea typeface="微软雅黑" panose="020B0503020204020204" pitchFamily="34" charset="-122"/>
              </a:rPr>
              <a:t>库</a:t>
            </a:r>
            <a:endParaRPr lang="en-US" altLang="zh-CN" sz="6000" b="1" dirty="0">
              <a:ea typeface="微软雅黑" panose="020B0503020204020204" pitchFamily="34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1560" y="1052736"/>
            <a:ext cx="18722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 smtClean="0">
                <a:latin typeface="Arial" panose="020B0604020202020204" pitchFamily="34" charset="0"/>
                <a:ea typeface="微软雅黑" panose="020B0503020204020204" pitchFamily="34" charset="-122"/>
              </a:rPr>
              <a:t>实习二</a:t>
            </a:r>
            <a:endParaRPr lang="en-US" altLang="zh-CN" sz="4400" b="1" dirty="0" smtClean="0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827584" y="1700809"/>
            <a:ext cx="9649072" cy="1224136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Wingdings" panose="05000000000000000000" pitchFamily="2" charset="2"/>
              <a:buNone/>
              <a:defRPr/>
            </a:pPr>
            <a:r>
              <a:rPr lang="zh-CN" altLang="en-US" sz="3200" b="1" kern="0" dirty="0">
                <a:latin typeface="黑体" panose="02010609060101010101" pitchFamily="2" charset="-122"/>
                <a:ea typeface="黑体" panose="02010609060101010101" pitchFamily="2" charset="-122"/>
              </a:rPr>
              <a:t>（四）限定检索</a:t>
            </a:r>
            <a:r>
              <a:rPr lang="en-US" altLang="zh-CN" sz="3200" b="1" kern="0" dirty="0">
                <a:latin typeface="黑体" panose="02010609060101010101" pitchFamily="2" charset="-122"/>
                <a:ea typeface="黑体" panose="02010609060101010101" pitchFamily="2" charset="-122"/>
              </a:rPr>
              <a:t>(limits)</a:t>
            </a:r>
            <a:endParaRPr lang="en-US" altLang="zh-CN" sz="3200" b="1" kern="0" dirty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342900" indent="-342900" eaLnBrk="0" hangingPunct="0">
              <a:spcBef>
                <a:spcPct val="20000"/>
              </a:spcBef>
              <a:buFont typeface="Wingdings" panose="05000000000000000000" pitchFamily="2" charset="2"/>
              <a:buNone/>
              <a:defRPr/>
            </a:pPr>
            <a:r>
              <a:rPr lang="zh-CN" altLang="en-US" sz="3600" b="1" kern="0" dirty="0">
                <a:latin typeface="黑体" panose="02010609060101010101" pitchFamily="2" charset="-122"/>
                <a:ea typeface="黑体" panose="02010609060101010101" pitchFamily="2" charset="-122"/>
              </a:rPr>
              <a:t> </a:t>
            </a:r>
            <a:r>
              <a:rPr lang="zh-CN" altLang="en-US" sz="2800" kern="0" dirty="0" smtClean="0">
                <a:latin typeface="黑体" panose="02010609060101010101" pitchFamily="2" charset="-122"/>
                <a:ea typeface="黑体" panose="02010609060101010101" pitchFamily="2" charset="-122"/>
              </a:rPr>
              <a:t>对</a:t>
            </a:r>
            <a:r>
              <a:rPr lang="zh-CN" altLang="en-US" sz="2800" kern="0" dirty="0">
                <a:latin typeface="黑体" panose="02010609060101010101" pitchFamily="2" charset="-122"/>
                <a:ea typeface="黑体" panose="02010609060101010101" pitchFamily="2" charset="-122"/>
              </a:rPr>
              <a:t>检索范围进行限</a:t>
            </a:r>
            <a:r>
              <a:rPr lang="zh-CN" altLang="en-US" sz="2800" kern="0" dirty="0" smtClean="0">
                <a:latin typeface="黑体" panose="02010609060101010101" pitchFamily="2" charset="-122"/>
                <a:ea typeface="黑体" panose="02010609060101010101" pitchFamily="2" charset="-122"/>
              </a:rPr>
              <a:t>定。</a:t>
            </a:r>
            <a:endParaRPr lang="zh-CN" altLang="en-US" sz="2800" kern="0" dirty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342900" indent="-342900" eaLnBrk="0" hangingPunct="0">
              <a:spcBef>
                <a:spcPct val="20000"/>
              </a:spcBef>
              <a:buFont typeface="Wingdings" panose="05000000000000000000" pitchFamily="2" charset="2"/>
              <a:buNone/>
              <a:defRPr/>
            </a:pPr>
            <a:r>
              <a:rPr lang="zh-CN" altLang="en-US" sz="2800" kern="0" dirty="0">
                <a:latin typeface="黑体" panose="02010609060101010101" pitchFamily="2" charset="-122"/>
                <a:ea typeface="黑体" panose="02010609060101010101" pitchFamily="2" charset="-122"/>
              </a:rPr>
              <a:t> </a:t>
            </a:r>
            <a:r>
              <a:rPr lang="zh-CN" altLang="en-US" sz="2800" kern="0" dirty="0" smtClean="0">
                <a:latin typeface="黑体" panose="02010609060101010101" pitchFamily="2" charset="-122"/>
                <a:ea typeface="黑体" panose="02010609060101010101" pitchFamily="2" charset="-122"/>
              </a:rPr>
              <a:t> </a:t>
            </a:r>
            <a:endParaRPr lang="zh-CN" altLang="en-US" sz="2800" kern="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3" name="标题 1"/>
          <p:cNvSpPr txBox="1"/>
          <p:nvPr/>
        </p:nvSpPr>
        <p:spPr>
          <a:xfrm>
            <a:off x="914400" y="980728"/>
            <a:ext cx="8229600" cy="962025"/>
          </a:xfrm>
          <a:prstGeom prst="rect">
            <a:avLst/>
          </a:prstGeom>
        </p:spPr>
        <p:txBody>
          <a:bodyPr/>
          <a:lstStyle/>
          <a:p>
            <a:pPr eaLnBrk="0" hangingPunct="0">
              <a:defRPr/>
            </a:pPr>
            <a:r>
              <a:rPr lang="zh-CN" altLang="en-US" sz="3600" b="1" dirty="0">
                <a:latin typeface="黑体" panose="02010609060101010101" pitchFamily="2" charset="-122"/>
                <a:ea typeface="黑体" panose="02010609060101010101" pitchFamily="2" charset="-122"/>
              </a:rPr>
              <a:t>二、检索途径与检索方法</a:t>
            </a:r>
            <a:endParaRPr lang="zh-CN" altLang="en-US" sz="36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43608" y="2996952"/>
            <a:ext cx="7704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eaLnBrk="0" hangingPunct="0">
              <a:spcBef>
                <a:spcPct val="20000"/>
              </a:spcBef>
              <a:buFont typeface="Wingdings" panose="05000000000000000000" pitchFamily="2" charset="2"/>
              <a:buNone/>
              <a:defRPr/>
            </a:pPr>
            <a:r>
              <a:rPr lang="zh-CN" altLang="en-US" sz="2800" kern="0" dirty="0" smtClean="0">
                <a:latin typeface="黑体" panose="02010609060101010101" pitchFamily="2" charset="-122"/>
                <a:ea typeface="黑体" panose="02010609060101010101" pitchFamily="2" charset="-122"/>
              </a:rPr>
              <a:t>如：时间、文献类型、性别、年龄组、文种等。</a:t>
            </a:r>
            <a:endParaRPr lang="zh-CN" altLang="en-US" sz="2800" kern="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666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67813" cy="6858000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</p:pic>
      <p:sp>
        <p:nvSpPr>
          <p:cNvPr id="3" name="Oval 5"/>
          <p:cNvSpPr>
            <a:spLocks noChangeArrowheads="1"/>
          </p:cNvSpPr>
          <p:nvPr/>
        </p:nvSpPr>
        <p:spPr bwMode="auto">
          <a:xfrm>
            <a:off x="1547664" y="1484784"/>
            <a:ext cx="1728192" cy="360040"/>
          </a:xfrm>
          <a:prstGeom prst="ellipse">
            <a:avLst/>
          </a:prstGeom>
          <a:noFill/>
          <a:ln w="38100">
            <a:solidFill>
              <a:srgbClr val="C00000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3491880" y="1412776"/>
            <a:ext cx="3888432" cy="523220"/>
          </a:xfrm>
          <a:prstGeom prst="rect">
            <a:avLst/>
          </a:prstGeom>
          <a:solidFill>
            <a:srgbClr val="993300"/>
          </a:solidFill>
          <a:ln w="57150"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800" b="1" dirty="0" smtClean="0">
                <a:latin typeface="楷体_GB2312" panose="02010609030101010101" pitchFamily="49" charset="-122"/>
                <a:ea typeface="楷体_GB2312" panose="02010609030101010101" pitchFamily="49" charset="-122"/>
              </a:rPr>
              <a:t>对检索结果进一步限定</a:t>
            </a:r>
            <a:endParaRPr lang="zh-CN" altLang="en-US" sz="2800" b="1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125538"/>
            <a:ext cx="1475655" cy="5327650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691680" y="2852936"/>
            <a:ext cx="1944216" cy="523220"/>
          </a:xfrm>
          <a:prstGeom prst="rect">
            <a:avLst/>
          </a:prstGeom>
          <a:solidFill>
            <a:srgbClr val="993300"/>
          </a:solidFill>
          <a:ln w="57150"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800" b="1" dirty="0" smtClean="0">
                <a:latin typeface="楷体_GB2312" panose="02010609030101010101" pitchFamily="49" charset="-122"/>
                <a:ea typeface="楷体_GB2312" panose="02010609030101010101" pitchFamily="49" charset="-122"/>
              </a:rPr>
              <a:t>限定条件</a:t>
            </a:r>
            <a:endParaRPr lang="zh-CN" altLang="en-US" sz="2800" b="1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41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067" name="Picture 3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6881813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90488" y="1412875"/>
            <a:ext cx="1889224" cy="863997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195736" y="1628800"/>
            <a:ext cx="1800200" cy="523220"/>
          </a:xfrm>
          <a:prstGeom prst="rect">
            <a:avLst/>
          </a:prstGeom>
          <a:solidFill>
            <a:srgbClr val="993300"/>
          </a:solidFill>
          <a:ln w="57150"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800" b="1" dirty="0" smtClean="0">
                <a:latin typeface="楷体_GB2312" panose="02010609030101010101" pitchFamily="49" charset="-122"/>
                <a:ea typeface="楷体_GB2312" panose="02010609030101010101" pitchFamily="49" charset="-122"/>
              </a:rPr>
              <a:t>文本类型</a:t>
            </a:r>
            <a:endParaRPr lang="zh-CN" altLang="en-US" sz="2800" b="1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76200" y="2349500"/>
            <a:ext cx="1903512" cy="863600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" name="TextBox 6"/>
          <p:cNvSpPr txBox="1"/>
          <p:nvPr/>
        </p:nvSpPr>
        <p:spPr>
          <a:xfrm>
            <a:off x="2195736" y="2564904"/>
            <a:ext cx="1800200" cy="523220"/>
          </a:xfrm>
          <a:prstGeom prst="rect">
            <a:avLst/>
          </a:prstGeom>
          <a:solidFill>
            <a:srgbClr val="993300"/>
          </a:solidFill>
          <a:ln w="57150"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出版日期</a:t>
            </a:r>
            <a:endParaRPr lang="zh-CN" altLang="en-US" sz="2800" b="1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76200" y="3314700"/>
            <a:ext cx="1903512" cy="647700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" name="TextBox 8"/>
          <p:cNvSpPr txBox="1"/>
          <p:nvPr/>
        </p:nvSpPr>
        <p:spPr>
          <a:xfrm>
            <a:off x="2195736" y="3356992"/>
            <a:ext cx="1800200" cy="523220"/>
          </a:xfrm>
          <a:prstGeom prst="rect">
            <a:avLst/>
          </a:prstGeom>
          <a:solidFill>
            <a:srgbClr val="993300"/>
          </a:solidFill>
          <a:ln w="57150"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物种</a:t>
            </a:r>
            <a:endParaRPr lang="zh-CN" altLang="en-US" sz="2800" b="1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107504" y="4077072"/>
            <a:ext cx="1872208" cy="1584176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2195736" y="4653136"/>
            <a:ext cx="1800200" cy="523220"/>
          </a:xfrm>
          <a:prstGeom prst="rect">
            <a:avLst/>
          </a:prstGeom>
          <a:solidFill>
            <a:srgbClr val="993300"/>
          </a:solidFill>
          <a:ln w="57150"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800" b="1" dirty="0" smtClean="0">
                <a:latin typeface="楷体_GB2312" panose="02010609030101010101" pitchFamily="49" charset="-122"/>
                <a:ea typeface="楷体_GB2312" panose="02010609030101010101" pitchFamily="49" charset="-122"/>
              </a:rPr>
              <a:t>文献类型</a:t>
            </a:r>
            <a:endParaRPr lang="zh-CN" altLang="en-US" sz="2800" b="1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107504" y="5733257"/>
            <a:ext cx="1872208" cy="648072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2195736" y="5805264"/>
            <a:ext cx="1800200" cy="523220"/>
          </a:xfrm>
          <a:prstGeom prst="rect">
            <a:avLst/>
          </a:prstGeom>
          <a:solidFill>
            <a:srgbClr val="993300"/>
          </a:solidFill>
          <a:ln w="57150"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语种</a:t>
            </a:r>
            <a:endParaRPr lang="zh-CN" altLang="en-US" sz="2800" b="1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500"/>
                                        <p:tgtEl>
                                          <p:spTgt spid="216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11" grpId="0" animBg="1"/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3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6881813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88900" y="1039813"/>
            <a:ext cx="1501775" cy="431800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" name="TextBox 6"/>
          <p:cNvSpPr txBox="1"/>
          <p:nvPr/>
        </p:nvSpPr>
        <p:spPr>
          <a:xfrm>
            <a:off x="1810556" y="1008492"/>
            <a:ext cx="3312368" cy="523220"/>
          </a:xfrm>
          <a:prstGeom prst="rect">
            <a:avLst/>
          </a:prstGeom>
          <a:solidFill>
            <a:srgbClr val="993300"/>
          </a:solidFill>
          <a:ln w="57150"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显示更多限定条件</a:t>
            </a:r>
            <a:endParaRPr lang="zh-CN" altLang="en-US" sz="2800" b="1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3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6881813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3050" y="1139825"/>
            <a:ext cx="2486025" cy="3941763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</p:pic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331913" y="1011238"/>
            <a:ext cx="2860675" cy="4217987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75656" y="2924944"/>
            <a:ext cx="1800200" cy="523220"/>
          </a:xfrm>
          <a:prstGeom prst="rect">
            <a:avLst/>
          </a:prstGeom>
          <a:solidFill>
            <a:srgbClr val="993300"/>
          </a:solidFill>
          <a:ln w="57150"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800" b="1" dirty="0" smtClean="0">
                <a:latin typeface="楷体_GB2312" panose="02010609030101010101" pitchFamily="49" charset="-122"/>
                <a:ea typeface="楷体_GB2312" panose="02010609030101010101" pitchFamily="49" charset="-122"/>
              </a:rPr>
              <a:t>性别</a:t>
            </a:r>
            <a:endParaRPr lang="zh-CN" altLang="en-US" sz="2800" b="1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07504" y="2924945"/>
            <a:ext cx="1152128" cy="504056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07504" y="3501008"/>
            <a:ext cx="1152128" cy="792088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" name="TextBox 6"/>
          <p:cNvSpPr txBox="1"/>
          <p:nvPr/>
        </p:nvSpPr>
        <p:spPr>
          <a:xfrm>
            <a:off x="1475656" y="3645024"/>
            <a:ext cx="1800200" cy="523220"/>
          </a:xfrm>
          <a:prstGeom prst="rect">
            <a:avLst/>
          </a:prstGeom>
          <a:solidFill>
            <a:srgbClr val="993300"/>
          </a:solidFill>
          <a:ln w="57150"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800" b="1" dirty="0" smtClean="0">
                <a:latin typeface="楷体_GB2312" panose="02010609030101010101" pitchFamily="49" charset="-122"/>
                <a:ea typeface="楷体_GB2312" panose="02010609030101010101" pitchFamily="49" charset="-122"/>
              </a:rPr>
              <a:t>主题</a:t>
            </a:r>
            <a:endParaRPr lang="zh-CN" altLang="en-US" sz="2800" b="1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07504" y="4365104"/>
            <a:ext cx="1152128" cy="792088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" name="TextBox 8"/>
          <p:cNvSpPr txBox="1"/>
          <p:nvPr/>
        </p:nvSpPr>
        <p:spPr>
          <a:xfrm>
            <a:off x="1475656" y="4509120"/>
            <a:ext cx="1800200" cy="523220"/>
          </a:xfrm>
          <a:prstGeom prst="rect">
            <a:avLst/>
          </a:prstGeom>
          <a:solidFill>
            <a:srgbClr val="993300"/>
          </a:solidFill>
          <a:ln w="57150"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800" b="1" dirty="0" smtClean="0">
                <a:latin typeface="楷体_GB2312" panose="02010609030101010101" pitchFamily="49" charset="-122"/>
                <a:ea typeface="楷体_GB2312" panose="02010609030101010101" pitchFamily="49" charset="-122"/>
              </a:rPr>
              <a:t>期刊种类</a:t>
            </a:r>
            <a:endParaRPr lang="zh-CN" altLang="en-US" sz="2800" b="1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107504" y="5229200"/>
            <a:ext cx="1152128" cy="1080120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1475656" y="5517232"/>
            <a:ext cx="1800200" cy="523220"/>
          </a:xfrm>
          <a:prstGeom prst="rect">
            <a:avLst/>
          </a:prstGeom>
          <a:solidFill>
            <a:srgbClr val="993300"/>
          </a:solidFill>
          <a:ln w="57150"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800" b="1" dirty="0" smtClean="0">
                <a:latin typeface="楷体_GB2312" panose="02010609030101010101" pitchFamily="49" charset="-122"/>
                <a:ea typeface="楷体_GB2312" panose="02010609030101010101" pitchFamily="49" charset="-122"/>
              </a:rPr>
              <a:t>年龄</a:t>
            </a:r>
            <a:endParaRPr lang="zh-CN" altLang="en-US" sz="2800" b="1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4"/>
          <p:cNvSpPr txBox="1">
            <a:spLocks noChangeArrowheads="1"/>
          </p:cNvSpPr>
          <p:nvPr/>
        </p:nvSpPr>
        <p:spPr bwMode="auto">
          <a:xfrm>
            <a:off x="611560" y="1340768"/>
            <a:ext cx="1728192" cy="579120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例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题</a:t>
            </a:r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9: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395536" y="2060848"/>
            <a:ext cx="7704980" cy="4525962"/>
          </a:xfrm>
          <a:prstGeom prst="rect">
            <a:avLst/>
          </a:prstGeom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None/>
              <a:defRPr/>
            </a:pPr>
            <a:r>
              <a:rPr lang="en-US" altLang="zh-CN" sz="2000" kern="0" dirty="0">
                <a:latin typeface="+mn-lt"/>
                <a:ea typeface="+mn-ea"/>
              </a:rPr>
              <a:t>             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查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找近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10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年来有关女性艾滋病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(AIDS)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预防方面有免费全文链接的并且是综述的英文文献。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342900" indent="-342900">
              <a:spcBef>
                <a:spcPct val="20000"/>
              </a:spcBef>
              <a:buFont typeface="Wingdings" panose="05000000000000000000" pitchFamily="2" charset="2"/>
              <a:buNone/>
              <a:defRPr/>
            </a:pPr>
            <a:endParaRPr lang="en-US" altLang="zh-CN" sz="3600" b="1" kern="0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69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-11113" y="0"/>
            <a:ext cx="9155113" cy="6858000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</p:pic>
      <p:sp>
        <p:nvSpPr>
          <p:cNvPr id="60419" name="Oval 5"/>
          <p:cNvSpPr>
            <a:spLocks noChangeArrowheads="1"/>
          </p:cNvSpPr>
          <p:nvPr/>
        </p:nvSpPr>
        <p:spPr bwMode="auto">
          <a:xfrm>
            <a:off x="1908175" y="404813"/>
            <a:ext cx="1944688" cy="260350"/>
          </a:xfrm>
          <a:prstGeom prst="ellipse">
            <a:avLst/>
          </a:prstGeom>
          <a:noFill/>
          <a:ln w="38100">
            <a:solidFill>
              <a:srgbClr val="C00000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0420" name="Oval 6"/>
          <p:cNvSpPr>
            <a:spLocks noChangeArrowheads="1"/>
          </p:cNvSpPr>
          <p:nvPr/>
        </p:nvSpPr>
        <p:spPr bwMode="auto">
          <a:xfrm>
            <a:off x="7380288" y="333375"/>
            <a:ext cx="792162" cy="431800"/>
          </a:xfrm>
          <a:prstGeom prst="ellipse">
            <a:avLst/>
          </a:prstGeom>
          <a:noFill/>
          <a:ln w="38100">
            <a:solidFill>
              <a:srgbClr val="C00000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0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9" grpId="0" animBg="1"/>
      <p:bldP spid="6042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1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51520" y="3861049"/>
            <a:ext cx="1008112" cy="216023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475656" y="3789040"/>
            <a:ext cx="1800200" cy="523220"/>
          </a:xfrm>
          <a:prstGeom prst="rect">
            <a:avLst/>
          </a:prstGeom>
          <a:solidFill>
            <a:srgbClr val="993300"/>
          </a:solidFill>
          <a:ln w="57150"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800" b="1" dirty="0" smtClean="0">
                <a:latin typeface="楷体_GB2312" panose="02010609030101010101" pitchFamily="49" charset="-122"/>
                <a:ea typeface="楷体_GB2312" panose="02010609030101010101" pitchFamily="49" charset="-122"/>
              </a:rPr>
              <a:t>女性</a:t>
            </a:r>
            <a:endParaRPr lang="zh-CN" altLang="en-US" sz="2800" b="1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51520" y="3284984"/>
            <a:ext cx="1008112" cy="216023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" name="TextBox 6"/>
          <p:cNvSpPr txBox="1"/>
          <p:nvPr/>
        </p:nvSpPr>
        <p:spPr>
          <a:xfrm>
            <a:off x="1475656" y="3140968"/>
            <a:ext cx="1800200" cy="523220"/>
          </a:xfrm>
          <a:prstGeom prst="rect">
            <a:avLst/>
          </a:prstGeom>
          <a:solidFill>
            <a:srgbClr val="993300"/>
          </a:solidFill>
          <a:ln w="57150"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800" b="1" dirty="0" smtClean="0">
                <a:latin typeface="楷体_GB2312" panose="02010609030101010101" pitchFamily="49" charset="-122"/>
                <a:ea typeface="楷体_GB2312" panose="02010609030101010101" pitchFamily="49" charset="-122"/>
              </a:rPr>
              <a:t>英文</a:t>
            </a:r>
            <a:endParaRPr lang="zh-CN" altLang="en-US" sz="2800" b="1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251520" y="2708920"/>
            <a:ext cx="1008112" cy="216023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" name="TextBox 8"/>
          <p:cNvSpPr txBox="1"/>
          <p:nvPr/>
        </p:nvSpPr>
        <p:spPr>
          <a:xfrm>
            <a:off x="1475656" y="2492896"/>
            <a:ext cx="1800200" cy="523220"/>
          </a:xfrm>
          <a:prstGeom prst="rect">
            <a:avLst/>
          </a:prstGeom>
          <a:solidFill>
            <a:srgbClr val="993300"/>
          </a:solidFill>
          <a:ln w="57150"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800" b="1" dirty="0" smtClean="0">
                <a:latin typeface="楷体_GB2312" panose="02010609030101010101" pitchFamily="49" charset="-122"/>
                <a:ea typeface="楷体_GB2312" panose="02010609030101010101" pitchFamily="49" charset="-122"/>
              </a:rPr>
              <a:t>近</a:t>
            </a:r>
            <a:r>
              <a:rPr lang="en-US" altLang="zh-CN" sz="2800" b="1" dirty="0" smtClean="0">
                <a:latin typeface="楷体_GB2312" panose="02010609030101010101" pitchFamily="49" charset="-122"/>
                <a:ea typeface="楷体_GB2312" panose="02010609030101010101" pitchFamily="49" charset="-122"/>
              </a:rPr>
              <a:t>10</a:t>
            </a:r>
            <a:r>
              <a:rPr lang="zh-CN" altLang="en-US" sz="2800" b="1" dirty="0" smtClean="0">
                <a:latin typeface="楷体_GB2312" panose="02010609030101010101" pitchFamily="49" charset="-122"/>
                <a:ea typeface="楷体_GB2312" panose="02010609030101010101" pitchFamily="49" charset="-122"/>
              </a:rPr>
              <a:t>年</a:t>
            </a:r>
            <a:endParaRPr lang="zh-CN" altLang="en-US" sz="2800" b="1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251520" y="1988840"/>
            <a:ext cx="1008112" cy="216023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1475656" y="1844824"/>
            <a:ext cx="1800200" cy="523220"/>
          </a:xfrm>
          <a:prstGeom prst="rect">
            <a:avLst/>
          </a:prstGeom>
          <a:solidFill>
            <a:srgbClr val="993300"/>
          </a:solidFill>
          <a:ln w="57150"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800" b="1" dirty="0" smtClean="0">
                <a:latin typeface="楷体_GB2312" panose="02010609030101010101" pitchFamily="49" charset="-122"/>
                <a:ea typeface="楷体_GB2312" panose="02010609030101010101" pitchFamily="49" charset="-122"/>
              </a:rPr>
              <a:t>免费全文</a:t>
            </a:r>
            <a:endParaRPr lang="zh-CN" altLang="en-US" sz="2800" b="1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251520" y="1268760"/>
            <a:ext cx="1008112" cy="216023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1475656" y="1124744"/>
            <a:ext cx="1800200" cy="523220"/>
          </a:xfrm>
          <a:prstGeom prst="rect">
            <a:avLst/>
          </a:prstGeom>
          <a:solidFill>
            <a:srgbClr val="993300"/>
          </a:solidFill>
          <a:ln w="57150"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800" b="1" dirty="0" smtClean="0">
                <a:latin typeface="楷体_GB2312" panose="02010609030101010101" pitchFamily="49" charset="-122"/>
                <a:ea typeface="楷体_GB2312" panose="02010609030101010101" pitchFamily="49" charset="-122"/>
              </a:rPr>
              <a:t>综述</a:t>
            </a:r>
            <a:endParaRPr lang="zh-CN" altLang="en-US" sz="2800" b="1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10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3"/>
          <p:cNvSpPr txBox="1"/>
          <p:nvPr/>
        </p:nvSpPr>
        <p:spPr bwMode="auto">
          <a:xfrm>
            <a:off x="1306524" y="1340768"/>
            <a:ext cx="6793868" cy="646331"/>
          </a:xfrm>
          <a:prstGeom prst="rect">
            <a:avLst/>
          </a:prstGeom>
          <a:noFill/>
          <a:ln w="57150" cap="flat" cmpd="sng" algn="ctr">
            <a:noFill/>
            <a:prstDash val="solid"/>
            <a:miter lim="800000"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eaLnBrk="0" hangingPunct="0">
              <a:defRPr/>
            </a:pPr>
            <a:r>
              <a:rPr lang="zh-CN" altLang="en-US" sz="36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二、检索途径</a:t>
            </a:r>
            <a:r>
              <a:rPr lang="zh-CN" altLang="en-US" sz="3600" b="1" dirty="0" smtClean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与检索方法</a:t>
            </a:r>
            <a:r>
              <a:rPr lang="zh-CN" altLang="en-US" sz="3600" b="1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★</a:t>
            </a:r>
            <a:endParaRPr lang="zh-CN" altLang="en-US" sz="3600" b="1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5" name="Rectangle 3"/>
          <p:cNvSpPr txBox="1">
            <a:spLocks noRot="1" noChangeArrowheads="1"/>
          </p:cNvSpPr>
          <p:nvPr/>
        </p:nvSpPr>
        <p:spPr>
          <a:xfrm>
            <a:off x="1187624" y="2060848"/>
            <a:ext cx="3714750" cy="237648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None/>
              <a:defRPr/>
            </a:pPr>
            <a:r>
              <a:rPr lang="zh-CN" altLang="en-US" sz="3200" b="1" kern="0" dirty="0">
                <a:latin typeface="+mn-lt"/>
                <a:ea typeface="黑体" panose="02010609060101010101" pitchFamily="2" charset="-122"/>
              </a:rPr>
              <a:t>（一）基本检索</a:t>
            </a:r>
            <a:endParaRPr lang="zh-CN" altLang="en-US" sz="3200" b="1" kern="0" dirty="0">
              <a:latin typeface="+mn-lt"/>
              <a:ea typeface="黑体" panose="02010609060101010101" pitchFamily="2" charset="-122"/>
            </a:endParaRP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None/>
              <a:defRPr/>
            </a:pPr>
            <a:r>
              <a:rPr lang="zh-CN" altLang="en-US" sz="3200" b="1" kern="0" dirty="0">
                <a:latin typeface="+mn-lt"/>
                <a:ea typeface="黑体" panose="02010609060101010101" pitchFamily="2" charset="-122"/>
              </a:rPr>
              <a:t>（二）高级检索</a:t>
            </a:r>
            <a:endParaRPr lang="zh-CN" altLang="en-US" sz="3200" b="1" kern="0" dirty="0">
              <a:latin typeface="+mn-lt"/>
              <a:ea typeface="黑体" panose="02010609060101010101" pitchFamily="2" charset="-122"/>
            </a:endParaRP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None/>
              <a:defRPr/>
            </a:pPr>
            <a:r>
              <a:rPr lang="zh-CN" altLang="en-US" sz="3200" b="1" kern="0" dirty="0">
                <a:latin typeface="+mn-lt"/>
                <a:ea typeface="黑体" panose="02010609060101010101" pitchFamily="2" charset="-122"/>
              </a:rPr>
              <a:t>（三）主题检索</a:t>
            </a:r>
            <a:endParaRPr lang="zh-CN" altLang="en-US" sz="3200" b="1" kern="0" dirty="0">
              <a:latin typeface="+mn-lt"/>
              <a:ea typeface="黑体" panose="02010609060101010101" pitchFamily="2" charset="-122"/>
            </a:endParaRP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None/>
              <a:defRPr/>
            </a:pPr>
            <a:r>
              <a:rPr lang="zh-CN" altLang="en-US" sz="3200" b="1" kern="0" dirty="0">
                <a:latin typeface="+mn-lt"/>
                <a:ea typeface="黑体" panose="02010609060101010101" pitchFamily="2" charset="-122"/>
              </a:rPr>
              <a:t>（四）限定检索</a:t>
            </a:r>
            <a:endParaRPr lang="zh-CN" altLang="en-US" sz="3200" b="1" kern="0" dirty="0">
              <a:latin typeface="+mn-lt"/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7175" cy="6858000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</p:pic>
      <p:sp>
        <p:nvSpPr>
          <p:cNvPr id="5" name="Oval 5"/>
          <p:cNvSpPr>
            <a:spLocks noChangeArrowheads="1"/>
          </p:cNvSpPr>
          <p:nvPr/>
        </p:nvSpPr>
        <p:spPr bwMode="auto">
          <a:xfrm>
            <a:off x="1331913" y="476250"/>
            <a:ext cx="2087562" cy="433388"/>
          </a:xfrm>
          <a:prstGeom prst="ellipse">
            <a:avLst/>
          </a:prstGeom>
          <a:noFill/>
          <a:ln w="38100">
            <a:solidFill>
              <a:srgbClr val="C00000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3563888" y="404664"/>
            <a:ext cx="1944216" cy="523220"/>
          </a:xfrm>
          <a:prstGeom prst="rect">
            <a:avLst/>
          </a:prstGeom>
          <a:solidFill>
            <a:srgbClr val="993300"/>
          </a:solidFill>
          <a:ln w="57150"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800" b="1" dirty="0" smtClean="0">
                <a:latin typeface="楷体_GB2312" panose="02010609030101010101" pitchFamily="49" charset="-122"/>
                <a:ea typeface="楷体_GB2312" panose="02010609030101010101" pitchFamily="49" charset="-122"/>
              </a:rPr>
              <a:t>检索结果</a:t>
            </a:r>
            <a:endParaRPr lang="zh-CN" altLang="en-US" sz="2800" b="1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3"/>
          <p:cNvSpPr txBox="1"/>
          <p:nvPr/>
        </p:nvSpPr>
        <p:spPr bwMode="auto">
          <a:xfrm>
            <a:off x="1187624" y="1268760"/>
            <a:ext cx="4643470" cy="646331"/>
          </a:xfrm>
          <a:prstGeom prst="rect">
            <a:avLst/>
          </a:prstGeom>
          <a:noFill/>
          <a:ln w="57150" cap="flat" cmpd="sng" algn="ctr">
            <a:noFill/>
            <a:prstDash val="solid"/>
            <a:miter lim="800000"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6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三、检索结果的处理</a:t>
            </a:r>
            <a:endParaRPr lang="zh-CN" altLang="en-US" sz="3600" b="1" dirty="0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5" name="Rectangle 3"/>
          <p:cNvSpPr txBox="1">
            <a:spLocks noRot="1" noChangeArrowheads="1"/>
          </p:cNvSpPr>
          <p:nvPr/>
        </p:nvSpPr>
        <p:spPr>
          <a:xfrm>
            <a:off x="1259632" y="1988840"/>
            <a:ext cx="6415087" cy="2376487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None/>
              <a:defRPr/>
            </a:pPr>
            <a:r>
              <a:rPr lang="zh-CN" altLang="en-US" sz="3200" b="1" kern="0" dirty="0">
                <a:latin typeface="+mn-lt"/>
                <a:ea typeface="黑体" panose="02010609060101010101" pitchFamily="2" charset="-122"/>
              </a:rPr>
              <a:t>（一）</a:t>
            </a:r>
            <a:r>
              <a:rPr lang="zh-CN" altLang="en-US" sz="3200" b="1" kern="0" dirty="0">
                <a:latin typeface="楷体_GB2312" panose="02010609030101010101" pitchFamily="49" charset="-122"/>
                <a:ea typeface="黑体" panose="02010609060101010101" pitchFamily="2" charset="-122"/>
              </a:rPr>
              <a:t>显示</a:t>
            </a:r>
            <a:endParaRPr lang="zh-CN" altLang="en-US" sz="3200" b="1" kern="0" dirty="0">
              <a:latin typeface="楷体_GB2312" panose="02010609030101010101" pitchFamily="49" charset="-122"/>
              <a:ea typeface="黑体" panose="02010609060101010101" pitchFamily="2" charset="-122"/>
            </a:endParaRP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None/>
              <a:defRPr/>
            </a:pPr>
            <a:r>
              <a:rPr lang="zh-CN" altLang="en-US" sz="3200" b="1" kern="0" dirty="0">
                <a:latin typeface="楷体_GB2312" panose="02010609030101010101" pitchFamily="49" charset="-122"/>
                <a:ea typeface="黑体" panose="02010609060101010101" pitchFamily="2" charset="-122"/>
              </a:rPr>
              <a:t>（二）输出</a:t>
            </a:r>
            <a:endParaRPr lang="zh-CN" altLang="en-US" sz="3200" b="1" kern="0" dirty="0">
              <a:latin typeface="楷体_GB2312" panose="02010609030101010101" pitchFamily="49" charset="-122"/>
              <a:ea typeface="黑体" panose="02010609060101010101" pitchFamily="2" charset="-122"/>
            </a:endParaRP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None/>
              <a:defRPr/>
            </a:pPr>
            <a:r>
              <a:rPr lang="zh-CN" altLang="en-US" sz="3200" b="1" kern="0" dirty="0">
                <a:latin typeface="楷体_GB2312" panose="02010609030101010101" pitchFamily="49" charset="-122"/>
                <a:ea typeface="黑体" panose="02010609060101010101" pitchFamily="2" charset="-122"/>
              </a:rPr>
              <a:t>（三）获取全文</a:t>
            </a:r>
            <a:endParaRPr lang="zh-CN" altLang="en-US" sz="3200" b="1" kern="0" dirty="0">
              <a:latin typeface="楷体_GB2312" panose="02010609030101010101" pitchFamily="49" charset="-122"/>
              <a:ea typeface="黑体" panose="02010609060101010101" pitchFamily="2" charset="-122"/>
            </a:endParaRP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None/>
              <a:defRPr/>
            </a:pPr>
            <a:endParaRPr lang="zh-CN" altLang="en-US" sz="2000" b="1" kern="0" dirty="0">
              <a:latin typeface="楷体_GB2312" panose="02010609030101010101" pitchFamily="49" charset="-122"/>
              <a:ea typeface="黑体" panose="02010609060101010101" pitchFamily="2" charset="-122"/>
            </a:endParaRP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None/>
              <a:defRPr/>
            </a:pPr>
            <a:endParaRPr lang="zh-CN" altLang="en-US" sz="3600" b="1" kern="0" dirty="0">
              <a:latin typeface="+mn-lt"/>
              <a:ea typeface="楷体_GB2312" panose="0201060903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868363"/>
            <a:ext cx="9147175" cy="5095875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</p:pic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179512" y="260648"/>
            <a:ext cx="2592288" cy="523220"/>
          </a:xfrm>
          <a:prstGeom prst="rect">
            <a:avLst/>
          </a:prstGeom>
          <a:solidFill>
            <a:srgbClr val="92D050"/>
          </a:solidFill>
          <a:ln w="57150">
            <a:solidFill>
              <a:srgbClr val="00B050"/>
            </a:solidFill>
            <a:headEnd type="none" w="sm" len="sm"/>
            <a:tailEnd type="none" w="sm" len="sm"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zh-CN" altLang="en-US" sz="2800" b="1" dirty="0" smtClean="0">
                <a:solidFill>
                  <a:srgbClr val="002060"/>
                </a:solidFill>
              </a:rPr>
              <a:t>（一）显示</a:t>
            </a:r>
            <a:endParaRPr lang="en-US" altLang="zh-CN" sz="2800" b="1" dirty="0">
              <a:solidFill>
                <a:srgbClr val="002060"/>
              </a:solidFill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704975" y="1787525"/>
            <a:ext cx="5040630" cy="328295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" name="TextBox 6"/>
          <p:cNvSpPr txBox="1"/>
          <p:nvPr/>
        </p:nvSpPr>
        <p:spPr>
          <a:xfrm>
            <a:off x="7668344" y="1628800"/>
            <a:ext cx="1253632" cy="523220"/>
          </a:xfrm>
          <a:prstGeom prst="rect">
            <a:avLst/>
          </a:prstGeom>
          <a:solidFill>
            <a:srgbClr val="993300"/>
          </a:solidFill>
          <a:ln w="57150"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篇名</a:t>
            </a:r>
            <a:endParaRPr lang="zh-CN" altLang="en-US" sz="2800" b="1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704975" y="2090738"/>
            <a:ext cx="2506663" cy="186134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" name="TextBox 8"/>
          <p:cNvSpPr txBox="1"/>
          <p:nvPr/>
        </p:nvSpPr>
        <p:spPr>
          <a:xfrm>
            <a:off x="0" y="1916832"/>
            <a:ext cx="1187624" cy="523220"/>
          </a:xfrm>
          <a:prstGeom prst="rect">
            <a:avLst/>
          </a:prstGeom>
          <a:solidFill>
            <a:srgbClr val="993300"/>
          </a:solidFill>
          <a:ln w="57150"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作者</a:t>
            </a:r>
            <a:endParaRPr lang="zh-CN" altLang="en-US" sz="2800" b="1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cxnSp>
        <p:nvCxnSpPr>
          <p:cNvPr id="10" name="直接箭头连接符 9"/>
          <p:cNvCxnSpPr>
            <a:cxnSpLocks noChangeShapeType="1"/>
          </p:cNvCxnSpPr>
          <p:nvPr/>
        </p:nvCxnSpPr>
        <p:spPr bwMode="auto">
          <a:xfrm>
            <a:off x="6516216" y="1916832"/>
            <a:ext cx="1008112" cy="0"/>
          </a:xfrm>
          <a:prstGeom prst="straightConnector1">
            <a:avLst/>
          </a:prstGeom>
          <a:noFill/>
          <a:ln w="28575" algn="ctr">
            <a:solidFill>
              <a:srgbClr val="C00000"/>
            </a:solidFill>
            <a:round/>
            <a:headEnd type="none" w="sm" len="sm"/>
            <a:tailEnd type="arrow" w="med" len="med"/>
          </a:ln>
        </p:spPr>
      </p:cxnSp>
      <p:cxnSp>
        <p:nvCxnSpPr>
          <p:cNvPr id="16" name="直接箭头连接符 15"/>
          <p:cNvCxnSpPr>
            <a:cxnSpLocks noChangeShapeType="1"/>
          </p:cNvCxnSpPr>
          <p:nvPr/>
        </p:nvCxnSpPr>
        <p:spPr bwMode="auto">
          <a:xfrm flipH="1">
            <a:off x="1331640" y="2204864"/>
            <a:ext cx="576064" cy="0"/>
          </a:xfrm>
          <a:prstGeom prst="straightConnector1">
            <a:avLst/>
          </a:prstGeom>
          <a:noFill/>
          <a:ln w="28575" algn="ctr">
            <a:solidFill>
              <a:srgbClr val="C00000"/>
            </a:solidFill>
            <a:round/>
            <a:headEnd type="none" w="sm" len="sm"/>
            <a:tailEnd type="arrow" w="med" len="med"/>
          </a:ln>
        </p:spPr>
      </p:cxnSp>
      <p:sp>
        <p:nvSpPr>
          <p:cNvPr id="21" name="Rectangle 3"/>
          <p:cNvSpPr>
            <a:spLocks noChangeArrowheads="1"/>
          </p:cNvSpPr>
          <p:nvPr/>
        </p:nvSpPr>
        <p:spPr bwMode="auto">
          <a:xfrm>
            <a:off x="1733550" y="2276475"/>
            <a:ext cx="3630613" cy="171450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cxnSp>
        <p:nvCxnSpPr>
          <p:cNvPr id="22" name="直接箭头连接符 21"/>
          <p:cNvCxnSpPr>
            <a:cxnSpLocks noChangeShapeType="1"/>
          </p:cNvCxnSpPr>
          <p:nvPr/>
        </p:nvCxnSpPr>
        <p:spPr bwMode="auto">
          <a:xfrm>
            <a:off x="5292080" y="2348880"/>
            <a:ext cx="648072" cy="0"/>
          </a:xfrm>
          <a:prstGeom prst="straightConnector1">
            <a:avLst/>
          </a:prstGeom>
          <a:noFill/>
          <a:ln w="28575" algn="ctr">
            <a:solidFill>
              <a:srgbClr val="C00000"/>
            </a:solidFill>
            <a:round/>
            <a:headEnd type="none" w="sm" len="sm"/>
            <a:tailEnd type="arrow" w="med" len="med"/>
          </a:ln>
        </p:spPr>
      </p:cxnSp>
      <p:sp>
        <p:nvSpPr>
          <p:cNvPr id="24" name="TextBox 23"/>
          <p:cNvSpPr txBox="1"/>
          <p:nvPr/>
        </p:nvSpPr>
        <p:spPr>
          <a:xfrm>
            <a:off x="6012160" y="2204864"/>
            <a:ext cx="1368152" cy="523220"/>
          </a:xfrm>
          <a:prstGeom prst="rect">
            <a:avLst/>
          </a:prstGeom>
          <a:solidFill>
            <a:srgbClr val="993300"/>
          </a:solidFill>
          <a:ln w="57150"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出处</a:t>
            </a:r>
            <a:endParaRPr lang="zh-CN" altLang="en-US" sz="2800" b="1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27" name="Rectangle 3"/>
          <p:cNvSpPr>
            <a:spLocks noChangeArrowheads="1"/>
          </p:cNvSpPr>
          <p:nvPr/>
        </p:nvSpPr>
        <p:spPr bwMode="auto">
          <a:xfrm>
            <a:off x="1733550" y="2400300"/>
            <a:ext cx="3630613" cy="171450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cxnSp>
        <p:nvCxnSpPr>
          <p:cNvPr id="29" name="直接箭头连接符 28"/>
          <p:cNvCxnSpPr>
            <a:cxnSpLocks noChangeShapeType="1"/>
          </p:cNvCxnSpPr>
          <p:nvPr/>
        </p:nvCxnSpPr>
        <p:spPr bwMode="auto">
          <a:xfrm>
            <a:off x="3131840" y="2492896"/>
            <a:ext cx="0" cy="432048"/>
          </a:xfrm>
          <a:prstGeom prst="straightConnector1">
            <a:avLst/>
          </a:prstGeom>
          <a:noFill/>
          <a:ln w="28575" algn="ctr">
            <a:solidFill>
              <a:srgbClr val="C00000"/>
            </a:solidFill>
            <a:round/>
            <a:headEnd type="none" w="sm" len="sm"/>
            <a:tailEnd type="arrow" w="med" len="med"/>
          </a:ln>
        </p:spPr>
      </p:cxnSp>
      <p:sp>
        <p:nvSpPr>
          <p:cNvPr id="33" name="TextBox 32"/>
          <p:cNvSpPr txBox="1"/>
          <p:nvPr/>
        </p:nvSpPr>
        <p:spPr>
          <a:xfrm>
            <a:off x="2267744" y="2996952"/>
            <a:ext cx="1800200" cy="523220"/>
          </a:xfrm>
          <a:prstGeom prst="rect">
            <a:avLst/>
          </a:prstGeom>
          <a:solidFill>
            <a:srgbClr val="993300"/>
          </a:solidFill>
          <a:ln w="57150"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文献标识</a:t>
            </a:r>
            <a:endParaRPr lang="zh-CN" altLang="en-US" sz="2800" b="1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8" grpId="0" animBg="1"/>
      <p:bldP spid="21" grpId="0" animBg="1"/>
      <p:bldP spid="2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868363"/>
            <a:ext cx="9147175" cy="5095875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</p:pic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179512" y="260648"/>
            <a:ext cx="2592288" cy="523220"/>
          </a:xfrm>
          <a:prstGeom prst="rect">
            <a:avLst/>
          </a:prstGeom>
          <a:solidFill>
            <a:srgbClr val="92D050"/>
          </a:solidFill>
          <a:ln w="57150">
            <a:solidFill>
              <a:srgbClr val="00B050"/>
            </a:solidFill>
            <a:headEnd type="none" w="sm" len="sm"/>
            <a:tailEnd type="none" w="sm" len="sm"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zh-CN" altLang="en-US" sz="2800" b="1" dirty="0" smtClean="0">
                <a:solidFill>
                  <a:srgbClr val="002060"/>
                </a:solidFill>
              </a:rPr>
              <a:t>（一）显示</a:t>
            </a:r>
            <a:endParaRPr lang="en-US" altLang="zh-CN" sz="2800" b="1" dirty="0">
              <a:solidFill>
                <a:srgbClr val="002060"/>
              </a:solidFill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6630988" y="1209675"/>
            <a:ext cx="2482850" cy="1368425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" name="TextBox 6"/>
          <p:cNvSpPr txBox="1"/>
          <p:nvPr/>
        </p:nvSpPr>
        <p:spPr>
          <a:xfrm>
            <a:off x="2195736" y="1628800"/>
            <a:ext cx="4320480" cy="523220"/>
          </a:xfrm>
          <a:prstGeom prst="rect">
            <a:avLst/>
          </a:prstGeom>
          <a:solidFill>
            <a:srgbClr val="993300"/>
          </a:solidFill>
          <a:ln w="57150"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标题中含有检索词的文献</a:t>
            </a:r>
            <a:endParaRPr lang="zh-CN" altLang="en-US" sz="2800" b="1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6630988" y="2708275"/>
            <a:ext cx="2482850" cy="1368425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" name="TextBox 8"/>
          <p:cNvSpPr txBox="1"/>
          <p:nvPr/>
        </p:nvSpPr>
        <p:spPr>
          <a:xfrm>
            <a:off x="611560" y="3121804"/>
            <a:ext cx="5904656" cy="523220"/>
          </a:xfrm>
          <a:prstGeom prst="rect">
            <a:avLst/>
          </a:prstGeom>
          <a:solidFill>
            <a:srgbClr val="993300"/>
          </a:solidFill>
          <a:ln w="57150"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altLang="zh-CN" sz="2800" b="1" dirty="0" err="1">
                <a:latin typeface="Times New Roman" panose="02020603050405020304" pitchFamily="18" charset="0"/>
                <a:ea typeface="楷体_GB2312" panose="02010609030101010101" pitchFamily="49" charset="-122"/>
                <a:cs typeface="Times New Roman" panose="02020603050405020304" pitchFamily="18" charset="0"/>
              </a:rPr>
              <a:t>PubMed</a:t>
            </a:r>
            <a:r>
              <a:rPr lang="en-US" altLang="zh-CN" sz="2800" b="1" dirty="0">
                <a:latin typeface="Times New Roman" panose="02020603050405020304" pitchFamily="18" charset="0"/>
                <a:ea typeface="楷体_GB2312" panose="02010609030101010101" pitchFamily="49" charset="-122"/>
                <a:cs typeface="Times New Roman" panose="02020603050405020304" pitchFamily="18" charset="0"/>
              </a:rPr>
              <a:t> Central</a:t>
            </a:r>
            <a:r>
              <a:rPr lang="zh-CN" altLang="en-US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中免费全文的文献</a:t>
            </a:r>
            <a:endParaRPr lang="zh-CN" altLang="en-US" sz="2800" b="1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6630988" y="4221163"/>
            <a:ext cx="2482850" cy="1008062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1331640" y="4489956"/>
            <a:ext cx="5184576" cy="523220"/>
          </a:xfrm>
          <a:prstGeom prst="rect">
            <a:avLst/>
          </a:prstGeom>
          <a:solidFill>
            <a:srgbClr val="993300"/>
          </a:solidFill>
          <a:ln w="57150"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在其他相关数据库中检索</a:t>
            </a:r>
            <a:endParaRPr lang="zh-CN" altLang="en-US" sz="2800" b="1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6630988" y="5157788"/>
            <a:ext cx="2482850" cy="1008062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3635896" y="5426060"/>
            <a:ext cx="2880320" cy="523220"/>
          </a:xfrm>
          <a:prstGeom prst="rect">
            <a:avLst/>
          </a:prstGeom>
          <a:solidFill>
            <a:srgbClr val="993300"/>
          </a:solidFill>
          <a:ln w="57150"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检索细节</a:t>
            </a:r>
            <a:endParaRPr lang="zh-CN" altLang="en-US" sz="2800" b="1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868363"/>
            <a:ext cx="9147175" cy="5095875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</p:pic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179512" y="260648"/>
            <a:ext cx="2592288" cy="523220"/>
          </a:xfrm>
          <a:prstGeom prst="rect">
            <a:avLst/>
          </a:prstGeom>
          <a:solidFill>
            <a:srgbClr val="92D050"/>
          </a:solidFill>
          <a:ln w="57150">
            <a:solidFill>
              <a:srgbClr val="00B050"/>
            </a:solidFill>
            <a:headEnd type="none" w="sm" len="sm"/>
            <a:tailEnd type="none" w="sm" len="sm"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zh-CN" altLang="en-US" sz="2800" b="1" dirty="0" smtClean="0">
                <a:solidFill>
                  <a:srgbClr val="002060"/>
                </a:solidFill>
              </a:rPr>
              <a:t>（一）显示</a:t>
            </a:r>
            <a:endParaRPr lang="en-US" altLang="zh-CN" sz="2800" b="1" dirty="0">
              <a:solidFill>
                <a:srgbClr val="002060"/>
              </a:solidFill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535113" y="893763"/>
            <a:ext cx="1008062" cy="360362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" name="TextBox 6"/>
          <p:cNvSpPr txBox="1"/>
          <p:nvPr/>
        </p:nvSpPr>
        <p:spPr>
          <a:xfrm>
            <a:off x="1475656" y="1537628"/>
            <a:ext cx="2880320" cy="523220"/>
          </a:xfrm>
          <a:prstGeom prst="rect">
            <a:avLst/>
          </a:prstGeom>
          <a:solidFill>
            <a:srgbClr val="993300"/>
          </a:solidFill>
          <a:ln w="57150"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结果显示设置</a:t>
            </a:r>
            <a:endParaRPr lang="zh-CN" altLang="en-US" sz="2800" b="1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868363"/>
            <a:ext cx="9147175" cy="5095875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</p:pic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179512" y="260648"/>
            <a:ext cx="2592288" cy="523220"/>
          </a:xfrm>
          <a:prstGeom prst="rect">
            <a:avLst/>
          </a:prstGeom>
          <a:solidFill>
            <a:srgbClr val="92D050"/>
          </a:solidFill>
          <a:ln w="57150">
            <a:solidFill>
              <a:srgbClr val="00B050"/>
            </a:solidFill>
            <a:headEnd type="none" w="sm" len="sm"/>
            <a:tailEnd type="none" w="sm" len="sm"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zh-CN" altLang="en-US" sz="2800" b="1" dirty="0" smtClean="0">
                <a:solidFill>
                  <a:srgbClr val="002060"/>
                </a:solidFill>
              </a:rPr>
              <a:t>（一）显示</a:t>
            </a:r>
            <a:endParaRPr lang="en-US" altLang="zh-CN" sz="2800" b="1" dirty="0">
              <a:solidFill>
                <a:srgbClr val="002060"/>
              </a:solidFill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357313" y="893763"/>
            <a:ext cx="5989637" cy="2247900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7488" y="1152525"/>
            <a:ext cx="5353050" cy="1800225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</p:pic>
      <p:cxnSp>
        <p:nvCxnSpPr>
          <p:cNvPr id="10" name="直接箭头连接符 9"/>
          <p:cNvCxnSpPr>
            <a:cxnSpLocks noChangeShapeType="1"/>
          </p:cNvCxnSpPr>
          <p:nvPr/>
        </p:nvCxnSpPr>
        <p:spPr bwMode="auto">
          <a:xfrm>
            <a:off x="1716088" y="2852738"/>
            <a:ext cx="0" cy="863600"/>
          </a:xfrm>
          <a:prstGeom prst="straightConnector1">
            <a:avLst/>
          </a:prstGeom>
          <a:noFill/>
          <a:ln w="28575" algn="ctr">
            <a:solidFill>
              <a:srgbClr val="C00000"/>
            </a:solidFill>
            <a:round/>
            <a:headEnd type="none" w="sm" len="sm"/>
            <a:tailEnd type="arrow" w="med" len="med"/>
          </a:ln>
        </p:spPr>
      </p:cxnSp>
      <p:sp>
        <p:nvSpPr>
          <p:cNvPr id="11" name="TextBox 10"/>
          <p:cNvSpPr txBox="1"/>
          <p:nvPr/>
        </p:nvSpPr>
        <p:spPr>
          <a:xfrm>
            <a:off x="707868" y="3776024"/>
            <a:ext cx="2088232" cy="523220"/>
          </a:xfrm>
          <a:prstGeom prst="rect">
            <a:avLst/>
          </a:prstGeom>
          <a:solidFill>
            <a:srgbClr val="993300"/>
          </a:solidFill>
          <a:ln w="57150"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显示格式</a:t>
            </a:r>
            <a:endParaRPr lang="zh-CN" altLang="en-US" sz="2800" b="1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cxnSp>
        <p:nvCxnSpPr>
          <p:cNvPr id="9" name="直接箭头连接符 8"/>
          <p:cNvCxnSpPr>
            <a:cxnSpLocks noChangeShapeType="1"/>
          </p:cNvCxnSpPr>
          <p:nvPr/>
        </p:nvCxnSpPr>
        <p:spPr bwMode="auto">
          <a:xfrm>
            <a:off x="3203575" y="2636838"/>
            <a:ext cx="273" cy="1944290"/>
          </a:xfrm>
          <a:prstGeom prst="straightConnector1">
            <a:avLst/>
          </a:prstGeom>
          <a:noFill/>
          <a:ln w="28575" algn="ctr">
            <a:solidFill>
              <a:srgbClr val="C00000"/>
            </a:solidFill>
            <a:round/>
            <a:headEnd type="none" w="sm" len="sm"/>
            <a:tailEnd type="arrow" w="med" len="med"/>
          </a:ln>
        </p:spPr>
      </p:cxnSp>
      <p:sp>
        <p:nvSpPr>
          <p:cNvPr id="13" name="TextBox 12"/>
          <p:cNvSpPr txBox="1"/>
          <p:nvPr/>
        </p:nvSpPr>
        <p:spPr>
          <a:xfrm>
            <a:off x="1691680" y="4653136"/>
            <a:ext cx="3024336" cy="523220"/>
          </a:xfrm>
          <a:prstGeom prst="rect">
            <a:avLst/>
          </a:prstGeom>
          <a:solidFill>
            <a:srgbClr val="993300"/>
          </a:solidFill>
          <a:ln w="57150"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每页显示条数</a:t>
            </a:r>
            <a:endParaRPr lang="zh-CN" altLang="en-US" sz="2800" b="1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cxnSp>
        <p:nvCxnSpPr>
          <p:cNvPr id="14" name="直接箭头连接符 13"/>
          <p:cNvCxnSpPr>
            <a:cxnSpLocks noChangeShapeType="1"/>
          </p:cNvCxnSpPr>
          <p:nvPr/>
        </p:nvCxnSpPr>
        <p:spPr bwMode="auto">
          <a:xfrm>
            <a:off x="4644008" y="2636912"/>
            <a:ext cx="0" cy="863600"/>
          </a:xfrm>
          <a:prstGeom prst="straightConnector1">
            <a:avLst/>
          </a:prstGeom>
          <a:noFill/>
          <a:ln w="28575" algn="ctr">
            <a:solidFill>
              <a:srgbClr val="C00000"/>
            </a:solidFill>
            <a:round/>
            <a:headEnd type="none" w="sm" len="sm"/>
            <a:tailEnd type="arrow" w="med" len="med"/>
          </a:ln>
        </p:spPr>
      </p:cxnSp>
      <p:sp>
        <p:nvSpPr>
          <p:cNvPr id="15" name="TextBox 14"/>
          <p:cNvSpPr txBox="1"/>
          <p:nvPr/>
        </p:nvSpPr>
        <p:spPr>
          <a:xfrm>
            <a:off x="3707904" y="3573016"/>
            <a:ext cx="2016224" cy="523220"/>
          </a:xfrm>
          <a:prstGeom prst="rect">
            <a:avLst/>
          </a:prstGeom>
          <a:solidFill>
            <a:srgbClr val="993300"/>
          </a:solidFill>
          <a:ln w="57150"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排序方式</a:t>
            </a:r>
            <a:endParaRPr lang="zh-CN" altLang="en-US" sz="2800" b="1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16" name="Oval 5"/>
          <p:cNvSpPr>
            <a:spLocks noChangeArrowheads="1"/>
          </p:cNvSpPr>
          <p:nvPr/>
        </p:nvSpPr>
        <p:spPr bwMode="auto">
          <a:xfrm>
            <a:off x="5796136" y="2492375"/>
            <a:ext cx="1336502" cy="431800"/>
          </a:xfrm>
          <a:prstGeom prst="ellipse">
            <a:avLst/>
          </a:prstGeom>
          <a:noFill/>
          <a:ln w="38100">
            <a:solidFill>
              <a:srgbClr val="C00000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cxnSp>
        <p:nvCxnSpPr>
          <p:cNvPr id="17" name="直接箭头连接符 16"/>
          <p:cNvCxnSpPr>
            <a:cxnSpLocks noChangeShapeType="1"/>
          </p:cNvCxnSpPr>
          <p:nvPr/>
        </p:nvCxnSpPr>
        <p:spPr bwMode="auto">
          <a:xfrm>
            <a:off x="6444208" y="2996952"/>
            <a:ext cx="0" cy="1152128"/>
          </a:xfrm>
          <a:prstGeom prst="straightConnector1">
            <a:avLst/>
          </a:prstGeom>
          <a:noFill/>
          <a:ln w="28575" algn="ctr">
            <a:solidFill>
              <a:srgbClr val="C00000"/>
            </a:solidFill>
            <a:round/>
            <a:headEnd type="none" w="sm" len="sm"/>
            <a:tailEnd type="arrow" w="med" len="med"/>
          </a:ln>
        </p:spPr>
      </p:cxnSp>
      <p:sp>
        <p:nvSpPr>
          <p:cNvPr id="18" name="TextBox 17"/>
          <p:cNvSpPr txBox="1"/>
          <p:nvPr/>
        </p:nvSpPr>
        <p:spPr>
          <a:xfrm>
            <a:off x="5652120" y="4221088"/>
            <a:ext cx="1656184" cy="523220"/>
          </a:xfrm>
          <a:prstGeom prst="rect">
            <a:avLst/>
          </a:prstGeom>
          <a:solidFill>
            <a:srgbClr val="993300"/>
          </a:solidFill>
          <a:ln w="57150"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800" b="1" dirty="0" smtClean="0">
                <a:latin typeface="楷体_GB2312" panose="02010609030101010101" pitchFamily="49" charset="-122"/>
                <a:ea typeface="楷体_GB2312" panose="02010609030101010101" pitchFamily="49" charset="-122"/>
              </a:rPr>
              <a:t>执行</a:t>
            </a:r>
            <a:endParaRPr lang="zh-CN" altLang="en-US" sz="2800" b="1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868363"/>
            <a:ext cx="9147175" cy="5095875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</p:pic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179512" y="260648"/>
            <a:ext cx="2592288" cy="523220"/>
          </a:xfrm>
          <a:prstGeom prst="rect">
            <a:avLst/>
          </a:prstGeom>
          <a:solidFill>
            <a:srgbClr val="92D050"/>
          </a:solidFill>
          <a:ln w="57150">
            <a:solidFill>
              <a:srgbClr val="00B050"/>
            </a:solidFill>
            <a:headEnd type="none" w="sm" len="sm"/>
            <a:tailEnd type="none" w="sm" len="sm"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zh-CN" altLang="en-US" sz="2800" b="1" dirty="0" smtClean="0">
                <a:solidFill>
                  <a:srgbClr val="002060"/>
                </a:solidFill>
              </a:rPr>
              <a:t>（二）输出</a:t>
            </a:r>
            <a:endParaRPr lang="en-US" altLang="zh-CN" sz="2800" b="1" dirty="0">
              <a:solidFill>
                <a:srgbClr val="002060"/>
              </a:solidFill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5969000" y="879475"/>
            <a:ext cx="936625" cy="431800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cxnSp>
        <p:nvCxnSpPr>
          <p:cNvPr id="5" name="直接箭头连接符 4"/>
          <p:cNvCxnSpPr>
            <a:cxnSpLocks noChangeShapeType="1"/>
          </p:cNvCxnSpPr>
          <p:nvPr/>
        </p:nvCxnSpPr>
        <p:spPr bwMode="auto">
          <a:xfrm>
            <a:off x="6444208" y="1412776"/>
            <a:ext cx="0" cy="863600"/>
          </a:xfrm>
          <a:prstGeom prst="straightConnector1">
            <a:avLst/>
          </a:prstGeom>
          <a:noFill/>
          <a:ln w="28575" algn="ctr">
            <a:solidFill>
              <a:srgbClr val="C00000"/>
            </a:solidFill>
            <a:round/>
            <a:headEnd type="none" w="sm" len="sm"/>
            <a:tailEnd type="arrow" w="med" len="med"/>
          </a:ln>
        </p:spPr>
      </p:cxnSp>
      <p:sp>
        <p:nvSpPr>
          <p:cNvPr id="7" name="TextBox 6"/>
          <p:cNvSpPr txBox="1"/>
          <p:nvPr/>
        </p:nvSpPr>
        <p:spPr>
          <a:xfrm>
            <a:off x="5724128" y="2420888"/>
            <a:ext cx="1656184" cy="523220"/>
          </a:xfrm>
          <a:prstGeom prst="rect">
            <a:avLst/>
          </a:prstGeom>
          <a:solidFill>
            <a:srgbClr val="993300"/>
          </a:solidFill>
          <a:ln w="57150"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800" b="1" dirty="0" smtClean="0">
                <a:latin typeface="楷体_GB2312" panose="02010609030101010101" pitchFamily="49" charset="-122"/>
                <a:ea typeface="楷体_GB2312" panose="02010609030101010101" pitchFamily="49" charset="-122"/>
              </a:rPr>
              <a:t>输出题录</a:t>
            </a:r>
            <a:endParaRPr lang="zh-CN" altLang="en-US" sz="2800" b="1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868363"/>
            <a:ext cx="9147175" cy="5095875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</p:pic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179512" y="260648"/>
            <a:ext cx="2592288" cy="523220"/>
          </a:xfrm>
          <a:prstGeom prst="rect">
            <a:avLst/>
          </a:prstGeom>
          <a:solidFill>
            <a:srgbClr val="92D050"/>
          </a:solidFill>
          <a:ln w="57150">
            <a:solidFill>
              <a:srgbClr val="00B050"/>
            </a:solidFill>
            <a:headEnd type="none" w="sm" len="sm"/>
            <a:tailEnd type="none" w="sm" len="sm"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zh-CN" altLang="en-US" sz="2800" b="1" dirty="0" smtClean="0">
                <a:solidFill>
                  <a:srgbClr val="002060"/>
                </a:solidFill>
              </a:rPr>
              <a:t>（二）输出</a:t>
            </a:r>
            <a:endParaRPr lang="en-US" altLang="zh-CN" sz="2800" b="1" dirty="0">
              <a:solidFill>
                <a:srgbClr val="002060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33963" y="1184275"/>
            <a:ext cx="2943225" cy="1162050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4787900" y="879475"/>
            <a:ext cx="3455988" cy="1541463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cxnSp>
        <p:nvCxnSpPr>
          <p:cNvPr id="7" name="直接箭头连接符 6"/>
          <p:cNvCxnSpPr>
            <a:cxnSpLocks noChangeShapeType="1"/>
          </p:cNvCxnSpPr>
          <p:nvPr/>
        </p:nvCxnSpPr>
        <p:spPr bwMode="auto">
          <a:xfrm>
            <a:off x="6372200" y="2276872"/>
            <a:ext cx="0" cy="863600"/>
          </a:xfrm>
          <a:prstGeom prst="straightConnector1">
            <a:avLst/>
          </a:prstGeom>
          <a:noFill/>
          <a:ln w="28575" algn="ctr">
            <a:solidFill>
              <a:srgbClr val="C00000"/>
            </a:solidFill>
            <a:round/>
            <a:headEnd type="none" w="sm" len="sm"/>
            <a:tailEnd type="arrow" w="med" len="med"/>
          </a:ln>
        </p:spPr>
      </p:cxnSp>
      <p:sp>
        <p:nvSpPr>
          <p:cNvPr id="8" name="TextBox 7"/>
          <p:cNvSpPr txBox="1"/>
          <p:nvPr/>
        </p:nvSpPr>
        <p:spPr>
          <a:xfrm>
            <a:off x="5580112" y="3212976"/>
            <a:ext cx="1656184" cy="523220"/>
          </a:xfrm>
          <a:prstGeom prst="rect">
            <a:avLst/>
          </a:prstGeom>
          <a:solidFill>
            <a:srgbClr val="993300"/>
          </a:solidFill>
          <a:ln w="57150"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800" b="1" dirty="0" smtClean="0">
                <a:latin typeface="楷体_GB2312" panose="02010609030101010101" pitchFamily="49" charset="-122"/>
                <a:ea typeface="楷体_GB2312" panose="02010609030101010101" pitchFamily="49" charset="-122"/>
              </a:rPr>
              <a:t>选择方式</a:t>
            </a:r>
            <a:endParaRPr lang="zh-CN" altLang="en-US" sz="2800" b="1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841375"/>
            <a:ext cx="9153525" cy="5113338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</p:pic>
      <p:sp>
        <p:nvSpPr>
          <p:cNvPr id="3" name="Text Box 8"/>
          <p:cNvSpPr txBox="1">
            <a:spLocks noChangeArrowheads="1"/>
          </p:cNvSpPr>
          <p:nvPr/>
        </p:nvSpPr>
        <p:spPr bwMode="auto">
          <a:xfrm>
            <a:off x="179512" y="260648"/>
            <a:ext cx="2592288" cy="523220"/>
          </a:xfrm>
          <a:prstGeom prst="rect">
            <a:avLst/>
          </a:prstGeom>
          <a:solidFill>
            <a:srgbClr val="92D050"/>
          </a:solidFill>
          <a:ln w="57150">
            <a:solidFill>
              <a:srgbClr val="00B050"/>
            </a:solidFill>
            <a:headEnd type="none" w="sm" len="sm"/>
            <a:tailEnd type="none" w="sm" len="sm"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zh-CN" altLang="en-US" sz="2800" b="1" dirty="0" smtClean="0">
                <a:solidFill>
                  <a:srgbClr val="002060"/>
                </a:solidFill>
              </a:rPr>
              <a:t>（二）输出</a:t>
            </a:r>
            <a:endParaRPr lang="en-US" altLang="zh-CN" sz="2800" b="1" dirty="0">
              <a:solidFill>
                <a:srgbClr val="002060"/>
              </a:solidFill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490663" y="2522538"/>
            <a:ext cx="503237" cy="1223962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5364163" y="2060575"/>
            <a:ext cx="503237" cy="215900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" name="Oval 5"/>
          <p:cNvSpPr>
            <a:spLocks noChangeArrowheads="1"/>
          </p:cNvSpPr>
          <p:nvPr/>
        </p:nvSpPr>
        <p:spPr bwMode="auto">
          <a:xfrm>
            <a:off x="5235575" y="3614738"/>
            <a:ext cx="1150938" cy="360362"/>
          </a:xfrm>
          <a:prstGeom prst="ellipse">
            <a:avLst/>
          </a:prstGeom>
          <a:noFill/>
          <a:ln w="38100">
            <a:solidFill>
              <a:srgbClr val="C00000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cxnSp>
        <p:nvCxnSpPr>
          <p:cNvPr id="8" name="直接箭头连接符 7"/>
          <p:cNvCxnSpPr>
            <a:cxnSpLocks noChangeShapeType="1"/>
          </p:cNvCxnSpPr>
          <p:nvPr/>
        </p:nvCxnSpPr>
        <p:spPr bwMode="auto">
          <a:xfrm>
            <a:off x="5796136" y="3861048"/>
            <a:ext cx="0" cy="863600"/>
          </a:xfrm>
          <a:prstGeom prst="straightConnector1">
            <a:avLst/>
          </a:prstGeom>
          <a:noFill/>
          <a:ln w="28575" algn="ctr">
            <a:solidFill>
              <a:srgbClr val="C00000"/>
            </a:solidFill>
            <a:round/>
            <a:headEnd type="none" w="sm" len="sm"/>
            <a:tailEnd type="arrow" w="med" len="med"/>
          </a:ln>
        </p:spPr>
      </p:cxnSp>
      <p:sp>
        <p:nvSpPr>
          <p:cNvPr id="9" name="TextBox 8"/>
          <p:cNvSpPr txBox="1"/>
          <p:nvPr/>
        </p:nvSpPr>
        <p:spPr>
          <a:xfrm>
            <a:off x="4572000" y="4797152"/>
            <a:ext cx="2520280" cy="523220"/>
          </a:xfrm>
          <a:prstGeom prst="rect">
            <a:avLst/>
          </a:prstGeom>
          <a:solidFill>
            <a:srgbClr val="993300"/>
          </a:solidFill>
          <a:ln w="57150"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800" b="1" dirty="0" smtClean="0">
                <a:latin typeface="楷体_GB2312" panose="02010609030101010101" pitchFamily="49" charset="-122"/>
                <a:ea typeface="楷体_GB2312" panose="02010609030101010101" pitchFamily="49" charset="-122"/>
              </a:rPr>
              <a:t>输出文本形式</a:t>
            </a:r>
            <a:endParaRPr lang="zh-CN" altLang="en-US" sz="2800" b="1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778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714375" y="1357313"/>
            <a:ext cx="8134350" cy="3810000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3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Rot="1" noChangeArrowheads="1"/>
          </p:cNvSpPr>
          <p:nvPr/>
        </p:nvSpPr>
        <p:spPr>
          <a:xfrm>
            <a:off x="683568" y="1700808"/>
            <a:ext cx="7258000" cy="1143000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zh-CN" altLang="en-US" sz="3200" b="1" kern="0" dirty="0">
                <a:latin typeface="黑体" panose="02010609060101010101" pitchFamily="2" charset="-122"/>
                <a:ea typeface="黑体" panose="02010609060101010101" pitchFamily="2" charset="-122"/>
                <a:cs typeface="+mj-cs"/>
              </a:rPr>
              <a:t>（三）主题检索（</a:t>
            </a:r>
            <a:r>
              <a:rPr lang="en-US" altLang="zh-CN" sz="3200" b="1" kern="0" dirty="0" err="1">
                <a:latin typeface="黑体" panose="02010609060101010101" pitchFamily="2" charset="-122"/>
                <a:ea typeface="黑体" panose="02010609060101010101" pitchFamily="2" charset="-122"/>
                <a:cs typeface="+mj-cs"/>
              </a:rPr>
              <a:t>MeSH</a:t>
            </a:r>
            <a:r>
              <a:rPr lang="en-US" altLang="zh-CN" sz="3200" b="1" kern="0" dirty="0">
                <a:latin typeface="黑体" panose="02010609060101010101" pitchFamily="2" charset="-122"/>
                <a:ea typeface="黑体" panose="02010609060101010101" pitchFamily="2" charset="-122"/>
                <a:cs typeface="+mj-cs"/>
              </a:rPr>
              <a:t> Database</a:t>
            </a:r>
            <a:r>
              <a:rPr lang="zh-CN" altLang="en-US" sz="3200" b="1" kern="0" dirty="0">
                <a:latin typeface="黑体" panose="02010609060101010101" pitchFamily="2" charset="-122"/>
                <a:ea typeface="黑体" panose="02010609060101010101" pitchFamily="2" charset="-122"/>
                <a:cs typeface="+mj-cs"/>
              </a:rPr>
              <a:t>）</a:t>
            </a:r>
            <a:r>
              <a:rPr lang="zh-CN" altLang="en-US" sz="320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★</a:t>
            </a:r>
            <a:endParaRPr lang="zh-CN" altLang="en-US" sz="3200" b="1" kern="0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  <a:cs typeface="+mj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755576" y="1916832"/>
            <a:ext cx="7632848" cy="3466728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20000"/>
              </a:spcBef>
              <a:buFont typeface="Wingdings" panose="05000000000000000000" pitchFamily="2" charset="2"/>
              <a:buNone/>
              <a:defRPr/>
            </a:pPr>
            <a:endParaRPr lang="zh-CN" altLang="en-US" sz="1600" b="1" kern="0" dirty="0">
              <a:solidFill>
                <a:srgbClr val="003366"/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None/>
              <a:defRPr/>
            </a:pPr>
            <a:r>
              <a:rPr lang="zh-CN" altLang="en-US" sz="2000" b="1" kern="0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        </a:t>
            </a:r>
            <a:r>
              <a:rPr lang="zh-CN" altLang="en-US" sz="2800" b="1" kern="0" dirty="0" smtClean="0">
                <a:latin typeface="黑体" panose="02010609060101010101" pitchFamily="2" charset="-122"/>
                <a:ea typeface="黑体" panose="02010609060101010101" pitchFamily="2" charset="-122"/>
              </a:rPr>
              <a:t>使</a:t>
            </a:r>
            <a:r>
              <a:rPr lang="zh-CN" altLang="en-US" sz="2800" b="1" kern="0" dirty="0">
                <a:latin typeface="黑体" panose="02010609060101010101" pitchFamily="2" charset="-122"/>
                <a:ea typeface="黑体" panose="02010609060101010101" pitchFamily="2" charset="-122"/>
              </a:rPr>
              <a:t>用</a:t>
            </a:r>
            <a:r>
              <a:rPr lang="en-US" altLang="zh-CN" sz="2800" b="1" kern="0" dirty="0" err="1">
                <a:latin typeface="黑体" panose="02010609060101010101" pitchFamily="2" charset="-122"/>
                <a:ea typeface="黑体" panose="02010609060101010101" pitchFamily="2" charset="-122"/>
              </a:rPr>
              <a:t>MeSH</a:t>
            </a:r>
            <a:r>
              <a:rPr lang="en-US" altLang="zh-CN" sz="2800" b="1" kern="0" dirty="0">
                <a:latin typeface="黑体" panose="02010609060101010101" pitchFamily="2" charset="-122"/>
                <a:ea typeface="黑体" panose="02010609060101010101" pitchFamily="2" charset="-122"/>
              </a:rPr>
              <a:t> Database</a:t>
            </a:r>
            <a:r>
              <a:rPr lang="zh-CN" altLang="en-US" sz="2800" b="1" kern="0" dirty="0">
                <a:latin typeface="黑体" panose="02010609060101010101" pitchFamily="2" charset="-122"/>
                <a:ea typeface="黑体" panose="02010609060101010101" pitchFamily="2" charset="-122"/>
              </a:rPr>
              <a:t>查找主题词、副主题词、词义详解、树状结构等，从而构建检索策略进行主题检索。</a:t>
            </a:r>
            <a:endParaRPr lang="zh-CN" altLang="en-US" sz="2800" b="1" kern="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6148" name="Text Box 7"/>
          <p:cNvSpPr txBox="1">
            <a:spLocks noChangeArrowheads="1"/>
          </p:cNvSpPr>
          <p:nvPr/>
        </p:nvSpPr>
        <p:spPr bwMode="auto">
          <a:xfrm>
            <a:off x="683568" y="4437112"/>
            <a:ext cx="7325370" cy="579120"/>
          </a:xfrm>
          <a:prstGeom prst="rect">
            <a:avLst/>
          </a:prstGeom>
          <a:noFill/>
          <a:ln w="19050" algn="ctr">
            <a:noFill/>
            <a:miter lim="800000"/>
          </a:ln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70000"/>
            </a:pP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例题</a:t>
            </a:r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8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：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查找慢性肝炎诊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断的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文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献。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标题 1"/>
          <p:cNvSpPr txBox="1"/>
          <p:nvPr/>
        </p:nvSpPr>
        <p:spPr>
          <a:xfrm>
            <a:off x="914400" y="980728"/>
            <a:ext cx="8229600" cy="962025"/>
          </a:xfrm>
          <a:prstGeom prst="rect">
            <a:avLst/>
          </a:prstGeom>
        </p:spPr>
        <p:txBody>
          <a:bodyPr/>
          <a:lstStyle/>
          <a:p>
            <a:pPr eaLnBrk="0" hangingPunct="0">
              <a:defRPr/>
            </a:pPr>
            <a:r>
              <a:rPr lang="zh-CN" altLang="en-US" sz="3600" b="1" dirty="0">
                <a:latin typeface="黑体" panose="02010609060101010101" pitchFamily="2" charset="-122"/>
                <a:ea typeface="黑体" panose="02010609060101010101" pitchFamily="2" charset="-122"/>
              </a:rPr>
              <a:t>二、检索途径与检索方法</a:t>
            </a:r>
            <a:endParaRPr lang="zh-CN" altLang="en-US" sz="36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868363"/>
            <a:ext cx="9147175" cy="5095875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</p:pic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179512" y="260648"/>
            <a:ext cx="3024336" cy="523220"/>
          </a:xfrm>
          <a:prstGeom prst="rect">
            <a:avLst/>
          </a:prstGeom>
          <a:solidFill>
            <a:srgbClr val="92D050"/>
          </a:solidFill>
          <a:ln w="57150">
            <a:solidFill>
              <a:srgbClr val="00B050"/>
            </a:solidFill>
            <a:headEnd type="none" w="sm" len="sm"/>
            <a:tailEnd type="none" w="sm" len="sm"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zh-CN" altLang="en-US" sz="2800" b="1" dirty="0" smtClean="0">
                <a:solidFill>
                  <a:srgbClr val="002060"/>
                </a:solidFill>
              </a:rPr>
              <a:t>（三）获取全文</a:t>
            </a:r>
            <a:endParaRPr lang="en-US" altLang="zh-CN" sz="2800" b="1" dirty="0">
              <a:solidFill>
                <a:srgbClr val="002060"/>
              </a:solidFill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763688" y="2780928"/>
            <a:ext cx="4163442" cy="216024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3995738" y="3198813"/>
            <a:ext cx="922337" cy="312737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3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923925"/>
            <a:ext cx="9144000" cy="5051425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7410450" y="1860550"/>
            <a:ext cx="1138238" cy="433388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4355976" y="2409604"/>
            <a:ext cx="4205960" cy="523220"/>
          </a:xfrm>
          <a:prstGeom prst="rect">
            <a:avLst/>
          </a:prstGeom>
          <a:solidFill>
            <a:srgbClr val="993300"/>
          </a:solidFill>
          <a:ln w="57150"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altLang="zh-CN" sz="2800" b="1" dirty="0">
                <a:latin typeface="Times New Roman" panose="02020603050405020304" pitchFamily="18" charset="0"/>
                <a:ea typeface="楷体_GB2312" panose="02010609030101010101" pitchFamily="49" charset="-122"/>
                <a:cs typeface="Times New Roman" panose="02020603050405020304" pitchFamily="18" charset="0"/>
              </a:rPr>
              <a:t>Free Full </a:t>
            </a:r>
            <a:r>
              <a:rPr lang="en-US" altLang="zh-CN" sz="2800" b="1" dirty="0" smtClean="0">
                <a:latin typeface="Times New Roman" panose="02020603050405020304" pitchFamily="18" charset="0"/>
                <a:ea typeface="楷体_GB2312" panose="02010609030101010101" pitchFamily="49" charset="-122"/>
                <a:cs typeface="Times New Roman" panose="02020603050405020304" pitchFamily="18" charset="0"/>
              </a:rPr>
              <a:t>Text</a:t>
            </a:r>
            <a:r>
              <a:rPr lang="zh-CN" altLang="en-US" sz="2800" b="1" dirty="0" smtClean="0">
                <a:latin typeface="Times New Roman" panose="02020603050405020304" pitchFamily="18" charset="0"/>
                <a:ea typeface="楷体_GB2312" panose="02010609030101010101" pitchFamily="49" charset="-122"/>
                <a:cs typeface="Times New Roman" panose="02020603050405020304" pitchFamily="18" charset="0"/>
              </a:rPr>
              <a:t>链接图</a:t>
            </a:r>
            <a:r>
              <a:rPr lang="zh-CN" altLang="en-US" sz="2800" b="1" dirty="0">
                <a:latin typeface="Times New Roman" panose="02020603050405020304" pitchFamily="18" charset="0"/>
                <a:ea typeface="楷体_GB2312" panose="02010609030101010101" pitchFamily="49" charset="-122"/>
                <a:cs typeface="Times New Roman" panose="02020603050405020304" pitchFamily="18" charset="0"/>
              </a:rPr>
              <a:t>标</a:t>
            </a:r>
            <a:endParaRPr lang="zh-CN" altLang="en-US" sz="2800" b="1" dirty="0">
              <a:latin typeface="Times New Roman" panose="02020603050405020304" pitchFamily="18" charset="0"/>
              <a:ea typeface="楷体_GB2312" panose="0201060903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179512" y="260648"/>
            <a:ext cx="3024336" cy="523220"/>
          </a:xfrm>
          <a:prstGeom prst="rect">
            <a:avLst/>
          </a:prstGeom>
          <a:solidFill>
            <a:srgbClr val="92D050"/>
          </a:solidFill>
          <a:ln w="57150">
            <a:solidFill>
              <a:srgbClr val="00B050"/>
            </a:solidFill>
            <a:headEnd type="none" w="sm" len="sm"/>
            <a:tailEnd type="none" w="sm" len="sm"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zh-CN" altLang="en-US" sz="2800" b="1" dirty="0" smtClean="0">
                <a:solidFill>
                  <a:srgbClr val="002060"/>
                </a:solidFill>
              </a:rPr>
              <a:t>（三）获取全文</a:t>
            </a:r>
            <a:endParaRPr lang="en-US" altLang="zh-CN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871538"/>
            <a:ext cx="9159875" cy="5092700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</p:pic>
      <p:sp>
        <p:nvSpPr>
          <p:cNvPr id="3" name="Text Box 8"/>
          <p:cNvSpPr txBox="1">
            <a:spLocks noChangeArrowheads="1"/>
          </p:cNvSpPr>
          <p:nvPr/>
        </p:nvSpPr>
        <p:spPr bwMode="auto">
          <a:xfrm>
            <a:off x="179512" y="260648"/>
            <a:ext cx="3024336" cy="523220"/>
          </a:xfrm>
          <a:prstGeom prst="rect">
            <a:avLst/>
          </a:prstGeom>
          <a:solidFill>
            <a:srgbClr val="92D050"/>
          </a:solidFill>
          <a:ln w="57150">
            <a:solidFill>
              <a:srgbClr val="00B050"/>
            </a:solidFill>
            <a:headEnd type="none" w="sm" len="sm"/>
            <a:tailEnd type="none" w="sm" len="sm"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zh-CN" altLang="en-US" sz="2800" b="1" dirty="0" smtClean="0">
                <a:solidFill>
                  <a:srgbClr val="002060"/>
                </a:solidFill>
              </a:rPr>
              <a:t>（三）获取全文</a:t>
            </a:r>
            <a:endParaRPr lang="en-US" altLang="zh-CN" sz="2800" b="1" dirty="0">
              <a:solidFill>
                <a:srgbClr val="002060"/>
              </a:solidFill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7019925" y="1916113"/>
            <a:ext cx="792163" cy="377825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779912" y="2409604"/>
            <a:ext cx="4205960" cy="523220"/>
          </a:xfrm>
          <a:prstGeom prst="rect">
            <a:avLst/>
          </a:prstGeom>
          <a:solidFill>
            <a:srgbClr val="993300"/>
          </a:solidFill>
          <a:ln w="57150"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800" b="1" dirty="0">
                <a:latin typeface="Times New Roman" panose="02020603050405020304" pitchFamily="18" charset="0"/>
                <a:ea typeface="楷体_GB2312" panose="02010609030101010101" pitchFamily="49" charset="-122"/>
                <a:cs typeface="Times New Roman" panose="02020603050405020304" pitchFamily="18" charset="0"/>
              </a:rPr>
              <a:t>下载</a:t>
            </a:r>
            <a:r>
              <a:rPr lang="en-US" altLang="zh-CN" sz="2800" b="1" dirty="0">
                <a:latin typeface="Times New Roman" panose="02020603050405020304" pitchFamily="18" charset="0"/>
                <a:ea typeface="楷体_GB2312" panose="02010609030101010101" pitchFamily="49" charset="-122"/>
                <a:cs typeface="Times New Roman" panose="02020603050405020304" pitchFamily="18" charset="0"/>
              </a:rPr>
              <a:t>PDF</a:t>
            </a:r>
            <a:r>
              <a:rPr lang="zh-CN" altLang="en-US" sz="2800" b="1" dirty="0">
                <a:latin typeface="Times New Roman" panose="02020603050405020304" pitchFamily="18" charset="0"/>
                <a:ea typeface="楷体_GB2312" panose="02010609030101010101" pitchFamily="49" charset="-122"/>
                <a:cs typeface="Times New Roman" panose="02020603050405020304" pitchFamily="18" charset="0"/>
              </a:rPr>
              <a:t>格式全文</a:t>
            </a:r>
            <a:endParaRPr lang="zh-CN" altLang="en-US" sz="2800" b="1" dirty="0">
              <a:latin typeface="Times New Roman" panose="02020603050405020304" pitchFamily="18" charset="0"/>
              <a:ea typeface="楷体_GB2312" panose="0201060903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38100" y="188913"/>
            <a:ext cx="9067800" cy="6324600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699792" y="0"/>
            <a:ext cx="2643187" cy="764704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r>
              <a:rPr lang="zh-CN" altLang="en-US" sz="3600" b="1" kern="0" dirty="0">
                <a:latin typeface="黑体" panose="02010609060101010101" pitchFamily="2" charset="-122"/>
                <a:ea typeface="黑体" panose="02010609060101010101" pitchFamily="2" charset="-122"/>
                <a:cs typeface="+mj-cs"/>
              </a:rPr>
              <a:t>练 习 题</a:t>
            </a:r>
            <a:endParaRPr lang="zh-CN" altLang="en-US" sz="3600" b="1" kern="0" dirty="0">
              <a:latin typeface="黑体" panose="02010609060101010101" pitchFamily="2" charset="-122"/>
              <a:ea typeface="黑体" panose="02010609060101010101" pitchFamily="2" charset="-122"/>
              <a:cs typeface="+mj-cs"/>
            </a:endParaRPr>
          </a:p>
        </p:txBody>
      </p:sp>
      <p:sp>
        <p:nvSpPr>
          <p:cNvPr id="3" name="Rectangle 4"/>
          <p:cNvSpPr txBox="1">
            <a:spLocks noChangeArrowheads="1"/>
          </p:cNvSpPr>
          <p:nvPr/>
        </p:nvSpPr>
        <p:spPr>
          <a:xfrm>
            <a:off x="611560" y="1124744"/>
            <a:ext cx="7920880" cy="4824412"/>
          </a:xfrm>
          <a:prstGeom prst="rect">
            <a:avLst/>
          </a:prstGeom>
          <a:noFill/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defRPr/>
            </a:pPr>
            <a:r>
              <a:rPr lang="zh-CN" altLang="en-US" sz="2800" b="1" kern="0" dirty="0">
                <a:solidFill>
                  <a:srgbClr val="7030A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</a:t>
            </a:r>
            <a:r>
              <a:rPr lang="zh-CN" altLang="en-US" sz="3200" b="1" kern="0" dirty="0" smtClean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使</a:t>
            </a:r>
            <a:r>
              <a:rPr lang="zh-CN" altLang="en-US" sz="3200" b="1" kern="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用主题检索途径检索下列课题：</a:t>
            </a:r>
            <a:endParaRPr lang="en-US" altLang="zh-CN" sz="3200" b="1" kern="0" dirty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en-US" altLang="zh-CN" sz="2800" b="1" kern="0" dirty="0" smtClean="0">
                <a:latin typeface="黑体" panose="02010609060101010101" pitchFamily="2" charset="-122"/>
                <a:ea typeface="黑体" panose="02010609060101010101" pitchFamily="2" charset="-122"/>
              </a:rPr>
              <a:t>  1.</a:t>
            </a:r>
            <a:r>
              <a:rPr lang="zh-CN" altLang="en-US" sz="2800" b="1" kern="0" dirty="0" smtClean="0">
                <a:latin typeface="黑体" panose="02010609060101010101" pitchFamily="2" charset="-122"/>
                <a:ea typeface="黑体" panose="02010609060101010101" pitchFamily="2" charset="-122"/>
              </a:rPr>
              <a:t>近</a:t>
            </a:r>
            <a:r>
              <a:rPr lang="en-US" altLang="zh-CN" sz="2800" b="1" kern="0" dirty="0" smtClean="0">
                <a:latin typeface="黑体" panose="02010609060101010101" pitchFamily="2" charset="-122"/>
                <a:ea typeface="黑体" panose="02010609060101010101" pitchFamily="2" charset="-122"/>
              </a:rPr>
              <a:t>5</a:t>
            </a:r>
            <a:r>
              <a:rPr lang="zh-CN" altLang="en-US" sz="2800" b="1" kern="0" dirty="0" smtClean="0">
                <a:latin typeface="黑体" panose="02010609060101010101" pitchFamily="2" charset="-122"/>
                <a:ea typeface="黑体" panose="02010609060101010101" pitchFamily="2" charset="-122"/>
              </a:rPr>
              <a:t>年阿司匹林</a:t>
            </a:r>
            <a:r>
              <a:rPr lang="en-US" altLang="zh-CN" sz="2800" b="1" kern="0" dirty="0" smtClean="0">
                <a:latin typeface="黑体" panose="02010609060101010101" pitchFamily="2" charset="-122"/>
                <a:ea typeface="黑体" panose="02010609060101010101" pitchFamily="2" charset="-122"/>
              </a:rPr>
              <a:t>(aspirin)</a:t>
            </a:r>
            <a:r>
              <a:rPr lang="zh-CN" altLang="en-US" sz="2800" b="1" kern="0" dirty="0" smtClean="0">
                <a:latin typeface="黑体" panose="02010609060101010101" pitchFamily="2" charset="-122"/>
                <a:ea typeface="黑体" panose="02010609060101010101" pitchFamily="2" charset="-122"/>
              </a:rPr>
              <a:t>副作用</a:t>
            </a:r>
            <a:r>
              <a:rPr lang="en-US" altLang="zh-CN" sz="2800" b="1" kern="0" dirty="0" smtClean="0">
                <a:latin typeface="黑体" panose="02010609060101010101" pitchFamily="2" charset="-122"/>
                <a:ea typeface="黑体" panose="02010609060101010101" pitchFamily="2" charset="-122"/>
              </a:rPr>
              <a:t>(adverse effects) </a:t>
            </a:r>
            <a:r>
              <a:rPr lang="zh-CN" altLang="en-US" sz="2800" b="1" kern="0" dirty="0" smtClean="0">
                <a:latin typeface="黑体" panose="02010609060101010101" pitchFamily="2" charset="-122"/>
                <a:ea typeface="黑体" panose="02010609060101010101" pitchFamily="2" charset="-122"/>
              </a:rPr>
              <a:t>的综述文献。</a:t>
            </a:r>
            <a:endParaRPr lang="en-US" altLang="zh-CN" sz="2800" b="1" kern="0" dirty="0" smtClean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en-US" altLang="zh-CN" sz="2800" b="1" kern="0" dirty="0" smtClean="0">
                <a:latin typeface="黑体" panose="02010609060101010101" pitchFamily="2" charset="-122"/>
                <a:ea typeface="黑体" panose="02010609060101010101" pitchFamily="2" charset="-122"/>
              </a:rPr>
              <a:t>  2.2005</a:t>
            </a:r>
            <a:r>
              <a:rPr lang="zh-CN" altLang="en-US" sz="2800" b="1" kern="0" dirty="0" smtClean="0">
                <a:latin typeface="黑体" panose="02010609060101010101" pitchFamily="2" charset="-122"/>
                <a:ea typeface="黑体" panose="02010609060101010101" pitchFamily="2" charset="-122"/>
              </a:rPr>
              <a:t>年以来慢性肝炎（</a:t>
            </a:r>
            <a:r>
              <a:rPr lang="en-US" altLang="zh-CN" sz="2800" b="1" kern="0" dirty="0" smtClean="0">
                <a:latin typeface="黑体" panose="02010609060101010101" pitchFamily="2" charset="-122"/>
                <a:ea typeface="黑体" panose="02010609060101010101" pitchFamily="2" charset="-122"/>
              </a:rPr>
              <a:t>chronic hepatitis</a:t>
            </a:r>
            <a:r>
              <a:rPr lang="zh-CN" altLang="en-US" sz="2800" b="1" kern="0" dirty="0" smtClean="0">
                <a:latin typeface="黑体" panose="02010609060101010101" pitchFamily="2" charset="-122"/>
                <a:ea typeface="黑体" panose="02010609060101010101" pitchFamily="2" charset="-122"/>
              </a:rPr>
              <a:t>）诊断（</a:t>
            </a:r>
            <a:r>
              <a:rPr lang="en-US" altLang="zh-CN" sz="2800" b="1" kern="0" dirty="0" smtClean="0">
                <a:latin typeface="黑体" panose="02010609060101010101" pitchFamily="2" charset="-122"/>
                <a:ea typeface="黑体" panose="02010609060101010101" pitchFamily="2" charset="-122"/>
              </a:rPr>
              <a:t>diagnosis</a:t>
            </a:r>
            <a:r>
              <a:rPr lang="zh-CN" altLang="en-US" sz="2800" b="1" kern="0" dirty="0" smtClean="0">
                <a:latin typeface="黑体" panose="02010609060101010101" pitchFamily="2" charset="-122"/>
                <a:ea typeface="黑体" panose="02010609060101010101" pitchFamily="2" charset="-122"/>
              </a:rPr>
              <a:t>）或治疗（</a:t>
            </a:r>
            <a:r>
              <a:rPr lang="en-US" altLang="zh-CN" sz="2800" b="1" kern="0" dirty="0" smtClean="0">
                <a:latin typeface="黑体" panose="02010609060101010101" pitchFamily="2" charset="-122"/>
                <a:ea typeface="黑体" panose="02010609060101010101" pitchFamily="2" charset="-122"/>
              </a:rPr>
              <a:t>therapy</a:t>
            </a:r>
            <a:r>
              <a:rPr lang="zh-CN" altLang="en-US" sz="2800" b="1" kern="0" dirty="0" smtClean="0">
                <a:latin typeface="黑体" panose="02010609060101010101" pitchFamily="2" charset="-122"/>
                <a:ea typeface="黑体" panose="02010609060101010101" pitchFamily="2" charset="-122"/>
              </a:rPr>
              <a:t>）的能链接免费全文的英文文献。</a:t>
            </a:r>
            <a:endParaRPr lang="en-US" altLang="zh-CN" sz="2800" b="1" kern="0" dirty="0" smtClean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en-US" altLang="zh-CN" sz="2800" b="1" kern="0" dirty="0" smtClean="0">
                <a:latin typeface="黑体" panose="02010609060101010101" pitchFamily="2" charset="-122"/>
                <a:ea typeface="黑体" panose="02010609060101010101" pitchFamily="2" charset="-122"/>
              </a:rPr>
              <a:t>  3.</a:t>
            </a:r>
            <a:r>
              <a:rPr lang="zh-CN" altLang="en-US" sz="2800" b="1" kern="0" dirty="0" smtClean="0">
                <a:latin typeface="黑体" panose="02010609060101010101" pitchFamily="2" charset="-122"/>
                <a:ea typeface="黑体" panose="02010609060101010101" pitchFamily="2" charset="-122"/>
              </a:rPr>
              <a:t>近</a:t>
            </a:r>
            <a:r>
              <a:rPr lang="en-US" altLang="zh-CN" sz="2800" b="1" kern="0" dirty="0" smtClean="0">
                <a:latin typeface="黑体" panose="02010609060101010101" pitchFamily="2" charset="-122"/>
                <a:ea typeface="黑体" panose="02010609060101010101" pitchFamily="2" charset="-122"/>
              </a:rPr>
              <a:t>10</a:t>
            </a:r>
            <a:r>
              <a:rPr lang="zh-CN" altLang="en-US" sz="2800" b="1" kern="0" dirty="0" smtClean="0">
                <a:latin typeface="黑体" panose="02010609060101010101" pitchFamily="2" charset="-122"/>
                <a:ea typeface="黑体" panose="02010609060101010101" pitchFamily="2" charset="-122"/>
              </a:rPr>
              <a:t>年有关青少年鼻咽癌 （</a:t>
            </a:r>
            <a:r>
              <a:rPr lang="en-US" altLang="zh-CN" sz="2800" b="1" kern="0" dirty="0" smtClean="0">
                <a:latin typeface="黑体" panose="02010609060101010101" pitchFamily="2" charset="-122"/>
                <a:ea typeface="黑体" panose="02010609060101010101" pitchFamily="2" charset="-122"/>
              </a:rPr>
              <a:t>nasopharyngeal cancer</a:t>
            </a:r>
            <a:r>
              <a:rPr lang="zh-CN" altLang="en-US" sz="2800" b="1" kern="0" dirty="0" smtClean="0">
                <a:latin typeface="黑体" panose="02010609060101010101" pitchFamily="2" charset="-122"/>
                <a:ea typeface="黑体" panose="02010609060101010101" pitchFamily="2" charset="-122"/>
              </a:rPr>
              <a:t>）放射疗法（</a:t>
            </a:r>
            <a:r>
              <a:rPr lang="en-US" altLang="zh-CN" sz="2800" b="1" kern="0" dirty="0" smtClean="0">
                <a:latin typeface="黑体" panose="02010609060101010101" pitchFamily="2" charset="-122"/>
                <a:ea typeface="黑体" panose="02010609060101010101" pitchFamily="2" charset="-122"/>
              </a:rPr>
              <a:t>radiotherapy</a:t>
            </a:r>
            <a:r>
              <a:rPr lang="zh-CN" altLang="en-US" sz="2800" b="1" kern="0" dirty="0" smtClean="0">
                <a:latin typeface="黑体" panose="02010609060101010101" pitchFamily="2" charset="-122"/>
                <a:ea typeface="黑体" panose="02010609060101010101" pitchFamily="2" charset="-122"/>
              </a:rPr>
              <a:t>）的文献。</a:t>
            </a:r>
            <a:endParaRPr lang="en-US" altLang="zh-CN" sz="2800" b="1" kern="0" dirty="0" smtClean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69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5867400" y="3213100"/>
            <a:ext cx="1595438" cy="361950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" name="TextBox 7"/>
          <p:cNvSpPr txBox="1"/>
          <p:nvPr/>
        </p:nvSpPr>
        <p:spPr>
          <a:xfrm>
            <a:off x="5580112" y="3861048"/>
            <a:ext cx="2467407" cy="523220"/>
          </a:xfrm>
          <a:prstGeom prst="rect">
            <a:avLst/>
          </a:prstGeom>
          <a:solidFill>
            <a:srgbClr val="993300"/>
          </a:solidFill>
          <a:ln w="57150"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主题检索</a:t>
            </a:r>
            <a:endParaRPr lang="zh-CN" altLang="en-US" sz="2800" b="1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 descr="1.png"/>
          <p:cNvPicPr>
            <a:picLocks noGrp="1" noChangeAspect="1"/>
          </p:cNvPicPr>
          <p:nvPr>
            <p:ph idx="1"/>
          </p:nvPr>
        </p:nvPicPr>
        <p:blipFill>
          <a:blip r:embed="rId1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259631" y="332655"/>
            <a:ext cx="6768753" cy="216025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" name="TextBox 5"/>
          <p:cNvSpPr txBox="1"/>
          <p:nvPr/>
        </p:nvSpPr>
        <p:spPr>
          <a:xfrm>
            <a:off x="3275856" y="692696"/>
            <a:ext cx="2830284" cy="523220"/>
          </a:xfrm>
          <a:prstGeom prst="rect">
            <a:avLst/>
          </a:prstGeom>
          <a:solidFill>
            <a:srgbClr val="993300"/>
          </a:solidFill>
          <a:ln w="57150"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查找主题词</a:t>
            </a:r>
            <a:endParaRPr lang="zh-CN" altLang="en-US" sz="2800" b="1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0825" cy="6858000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</p:pic>
      <p:sp>
        <p:nvSpPr>
          <p:cNvPr id="724997" name="Oval 5"/>
          <p:cNvSpPr>
            <a:spLocks noChangeArrowheads="1"/>
          </p:cNvSpPr>
          <p:nvPr/>
        </p:nvSpPr>
        <p:spPr bwMode="auto">
          <a:xfrm>
            <a:off x="2051050" y="404813"/>
            <a:ext cx="1368425" cy="260350"/>
          </a:xfrm>
          <a:prstGeom prst="ellipse">
            <a:avLst/>
          </a:prstGeom>
          <a:noFill/>
          <a:ln w="38100">
            <a:solidFill>
              <a:srgbClr val="C00000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24998" name="Oval 6"/>
          <p:cNvSpPr>
            <a:spLocks noChangeArrowheads="1"/>
          </p:cNvSpPr>
          <p:nvPr/>
        </p:nvSpPr>
        <p:spPr bwMode="auto">
          <a:xfrm>
            <a:off x="7380288" y="333375"/>
            <a:ext cx="792162" cy="431800"/>
          </a:xfrm>
          <a:prstGeom prst="ellipse">
            <a:avLst/>
          </a:prstGeom>
          <a:noFill/>
          <a:ln w="38100">
            <a:solidFill>
              <a:srgbClr val="C00000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24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24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4997" grpId="0" animBg="1"/>
      <p:bldP spid="72499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6" name="Picture 4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213850" cy="6858000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</p:pic>
      <p:sp>
        <p:nvSpPr>
          <p:cNvPr id="737285" name="Oval 5"/>
          <p:cNvSpPr>
            <a:spLocks noChangeArrowheads="1"/>
          </p:cNvSpPr>
          <p:nvPr/>
        </p:nvSpPr>
        <p:spPr bwMode="auto">
          <a:xfrm>
            <a:off x="323850" y="1903413"/>
            <a:ext cx="1512888" cy="301451"/>
          </a:xfrm>
          <a:prstGeom prst="ellipse">
            <a:avLst/>
          </a:prstGeom>
          <a:noFill/>
          <a:ln w="38100">
            <a:solidFill>
              <a:srgbClr val="C00000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323528" y="2276872"/>
            <a:ext cx="2830284" cy="523220"/>
          </a:xfrm>
          <a:prstGeom prst="rect">
            <a:avLst/>
          </a:prstGeom>
          <a:solidFill>
            <a:srgbClr val="993300"/>
          </a:solidFill>
          <a:ln w="57150"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确定主题词</a:t>
            </a:r>
            <a:endParaRPr lang="zh-CN" altLang="en-US" sz="2800" b="1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0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37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28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402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258300" cy="6858000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20650" y="1557338"/>
            <a:ext cx="8843963" cy="576262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051720" y="2276872"/>
            <a:ext cx="3456384" cy="523220"/>
          </a:xfrm>
          <a:prstGeom prst="rect">
            <a:avLst/>
          </a:prstGeom>
          <a:solidFill>
            <a:srgbClr val="993300"/>
          </a:solidFill>
          <a:ln w="57150"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主题词解释说明</a:t>
            </a:r>
            <a:endParaRPr lang="zh-CN" altLang="en-US" sz="2800" b="1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500"/>
                                        <p:tgtEl>
                                          <p:spTgt spid="230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119TGp_report_diagram_v2">
  <a:themeElements>
    <a:clrScheme name="sample 2">
      <a:dk1>
        <a:srgbClr val="113F71"/>
      </a:dk1>
      <a:lt1>
        <a:srgbClr val="FFFFFF"/>
      </a:lt1>
      <a:dk2>
        <a:srgbClr val="000000"/>
      </a:dk2>
      <a:lt2>
        <a:srgbClr val="C1D1D3"/>
      </a:lt2>
      <a:accent1>
        <a:srgbClr val="2D7ACF"/>
      </a:accent1>
      <a:accent2>
        <a:srgbClr val="99CC00"/>
      </a:accent2>
      <a:accent3>
        <a:srgbClr val="FFFFFF"/>
      </a:accent3>
      <a:accent4>
        <a:srgbClr val="0D345F"/>
      </a:accent4>
      <a:accent5>
        <a:srgbClr val="ADBEE4"/>
      </a:accent5>
      <a:accent6>
        <a:srgbClr val="8AB900"/>
      </a:accent6>
      <a:hlink>
        <a:srgbClr val="5AABCC"/>
      </a:hlink>
      <a:folHlink>
        <a:srgbClr val="BD9E61"/>
      </a:folHlink>
    </a:clrScheme>
    <a:fontScheme name="samp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38100">
          <a:solidFill>
            <a:srgbClr val="CC00FF"/>
          </a:solidFill>
        </a:ln>
      </a:spPr>
      <a:bodyPr anchor="ctr"/>
      <a:lstStyle>
        <a:defPPr algn="ctr">
          <a:defRPr dirty="0">
            <a:solidFill>
              <a:srgbClr val="92D050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sample 1">
        <a:dk1>
          <a:srgbClr val="1F52C0"/>
        </a:dk1>
        <a:lt1>
          <a:srgbClr val="FFFFFF"/>
        </a:lt1>
        <a:dk2>
          <a:srgbClr val="000000"/>
        </a:dk2>
        <a:lt2>
          <a:srgbClr val="D6E1E2"/>
        </a:lt2>
        <a:accent1>
          <a:srgbClr val="E38B55"/>
        </a:accent1>
        <a:accent2>
          <a:srgbClr val="CB81D5"/>
        </a:accent2>
        <a:accent3>
          <a:srgbClr val="FFFFFF"/>
        </a:accent3>
        <a:accent4>
          <a:srgbClr val="1945A4"/>
        </a:accent4>
        <a:accent5>
          <a:srgbClr val="EFC4B4"/>
        </a:accent5>
        <a:accent6>
          <a:srgbClr val="B874C1"/>
        </a:accent6>
        <a:hlink>
          <a:srgbClr val="705FC3"/>
        </a:hlink>
        <a:folHlink>
          <a:srgbClr val="83A6A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113F71"/>
        </a:dk1>
        <a:lt1>
          <a:srgbClr val="FFFFFF"/>
        </a:lt1>
        <a:dk2>
          <a:srgbClr val="000000"/>
        </a:dk2>
        <a:lt2>
          <a:srgbClr val="C1D1D3"/>
        </a:lt2>
        <a:accent1>
          <a:srgbClr val="2D7ACF"/>
        </a:accent1>
        <a:accent2>
          <a:srgbClr val="99CC00"/>
        </a:accent2>
        <a:accent3>
          <a:srgbClr val="FFFFFF"/>
        </a:accent3>
        <a:accent4>
          <a:srgbClr val="0D345F"/>
        </a:accent4>
        <a:accent5>
          <a:srgbClr val="ADBEE4"/>
        </a:accent5>
        <a:accent6>
          <a:srgbClr val="8AB900"/>
        </a:accent6>
        <a:hlink>
          <a:srgbClr val="5AABCC"/>
        </a:hlink>
        <a:folHlink>
          <a:srgbClr val="BD9E6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1F2163"/>
        </a:dk1>
        <a:lt1>
          <a:srgbClr val="FFFFFF"/>
        </a:lt1>
        <a:dk2>
          <a:srgbClr val="000000"/>
        </a:dk2>
        <a:lt2>
          <a:srgbClr val="CCD8DA"/>
        </a:lt2>
        <a:accent1>
          <a:srgbClr val="4067CA"/>
        </a:accent1>
        <a:accent2>
          <a:srgbClr val="00B4B0"/>
        </a:accent2>
        <a:accent3>
          <a:srgbClr val="FFFFFF"/>
        </a:accent3>
        <a:accent4>
          <a:srgbClr val="191B53"/>
        </a:accent4>
        <a:accent5>
          <a:srgbClr val="AFB8E1"/>
        </a:accent5>
        <a:accent6>
          <a:srgbClr val="00A39F"/>
        </a:accent6>
        <a:hlink>
          <a:srgbClr val="6DB1DF"/>
        </a:hlink>
        <a:folHlink>
          <a:srgbClr val="9292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自定义设计方案">
  <a:themeElements>
    <a:clrScheme name="自定义设计方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自定义设计方案">
      <a:majorFont>
        <a:latin typeface="Arial"/>
        <a:ea typeface="楷体_GB2312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自定义设计方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0</TotalTime>
  <Words>1232</Words>
  <Application>WPS 演示</Application>
  <PresentationFormat>全屏显示(4:3)</PresentationFormat>
  <Paragraphs>202</Paragraphs>
  <Slides>44</Slides>
  <Notes>1</Notes>
  <HiddenSlides>0</HiddenSlides>
  <MMClips>0</MMClips>
  <ScaleCrop>false</ScaleCrop>
  <HeadingPairs>
    <vt:vector size="8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3</vt:i4>
      </vt:variant>
      <vt:variant>
        <vt:lpstr>嵌入 OLE 服务器</vt:lpstr>
      </vt:variant>
      <vt:variant>
        <vt:i4>0</vt:i4>
      </vt:variant>
      <vt:variant>
        <vt:lpstr>幻灯片标题</vt:lpstr>
      </vt:variant>
      <vt:variant>
        <vt:i4>44</vt:i4>
      </vt:variant>
    </vt:vector>
  </HeadingPairs>
  <TitlesOfParts>
    <vt:vector size="58" baseType="lpstr">
      <vt:lpstr>Arial</vt:lpstr>
      <vt:lpstr>宋体</vt:lpstr>
      <vt:lpstr>Wingdings</vt:lpstr>
      <vt:lpstr>Verdana</vt:lpstr>
      <vt:lpstr>微软雅黑</vt:lpstr>
      <vt:lpstr>黑体</vt:lpstr>
      <vt:lpstr>楷体_GB2312</vt:lpstr>
      <vt:lpstr>隶书</vt:lpstr>
      <vt:lpstr>楷体</vt:lpstr>
      <vt:lpstr>Times New Roman</vt:lpstr>
      <vt:lpstr>Calibri</vt:lpstr>
      <vt:lpstr>119TGp_report_diagram_v2</vt:lpstr>
      <vt:lpstr>1_自定义设计方案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第四章 计算机检索技术 </dc:title>
  <dc:creator>微软用户</dc:creator>
  <cp:lastModifiedBy>Administrator</cp:lastModifiedBy>
  <cp:revision>840</cp:revision>
  <dcterms:created xsi:type="dcterms:W3CDTF">2014-11-26T00:50:00Z</dcterms:created>
  <dcterms:modified xsi:type="dcterms:W3CDTF">2016-11-08T06:10:05Z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2052-10.1.0.6029</vt:lpwstr>
  </property>
</Properties>
</file>