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png" ContentType="image/png"/>
  <Default Extension="wmf" ContentType="image/x-wmf"/>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5"/>
  </p:notesMasterIdLst>
  <p:sldIdLst>
    <p:sldId id="707" r:id="rId4"/>
    <p:sldId id="591" r:id="rId6"/>
    <p:sldId id="710" r:id="rId7"/>
    <p:sldId id="592" r:id="rId8"/>
    <p:sldId id="593" r:id="rId9"/>
    <p:sldId id="594" r:id="rId10"/>
    <p:sldId id="595" r:id="rId11"/>
    <p:sldId id="596" r:id="rId12"/>
    <p:sldId id="597" r:id="rId13"/>
    <p:sldId id="711" r:id="rId14"/>
    <p:sldId id="712" r:id="rId15"/>
    <p:sldId id="714" r:id="rId16"/>
    <p:sldId id="715" r:id="rId17"/>
    <p:sldId id="716" r:id="rId18"/>
    <p:sldId id="601" r:id="rId19"/>
    <p:sldId id="713" r:id="rId20"/>
    <p:sldId id="603" r:id="rId21"/>
    <p:sldId id="605" r:id="rId22"/>
    <p:sldId id="606" r:id="rId23"/>
    <p:sldId id="607" r:id="rId24"/>
    <p:sldId id="608" r:id="rId25"/>
    <p:sldId id="609" r:id="rId26"/>
    <p:sldId id="610" r:id="rId27"/>
    <p:sldId id="717" r:id="rId28"/>
    <p:sldId id="611" r:id="rId29"/>
    <p:sldId id="612" r:id="rId30"/>
    <p:sldId id="613" r:id="rId31"/>
    <p:sldId id="614" r:id="rId32"/>
    <p:sldId id="615" r:id="rId33"/>
    <p:sldId id="616" r:id="rId34"/>
    <p:sldId id="617" r:id="rId35"/>
    <p:sldId id="618" r:id="rId36"/>
    <p:sldId id="619" r:id="rId37"/>
    <p:sldId id="620" r:id="rId38"/>
    <p:sldId id="621" r:id="rId39"/>
    <p:sldId id="622" r:id="rId40"/>
    <p:sldId id="623" r:id="rId41"/>
    <p:sldId id="624" r:id="rId42"/>
    <p:sldId id="625" r:id="rId43"/>
    <p:sldId id="626" r:id="rId44"/>
    <p:sldId id="627" r:id="rId45"/>
    <p:sldId id="628" r:id="rId46"/>
    <p:sldId id="629" r:id="rId47"/>
    <p:sldId id="630" r:id="rId48"/>
    <p:sldId id="632" r:id="rId49"/>
    <p:sldId id="633" r:id="rId50"/>
    <p:sldId id="634" r:id="rId51"/>
    <p:sldId id="718" r:id="rId52"/>
    <p:sldId id="635" r:id="rId53"/>
    <p:sldId id="636" r:id="rId54"/>
    <p:sldId id="642" r:id="rId55"/>
    <p:sldId id="643" r:id="rId56"/>
    <p:sldId id="644" r:id="rId57"/>
    <p:sldId id="645" r:id="rId58"/>
    <p:sldId id="646" r:id="rId59"/>
    <p:sldId id="647" r:id="rId60"/>
    <p:sldId id="648" r:id="rId61"/>
    <p:sldId id="649" r:id="rId62"/>
    <p:sldId id="650" r:id="rId63"/>
    <p:sldId id="708" r:id="rId64"/>
    <p:sldId id="652" r:id="rId65"/>
    <p:sldId id="653" r:id="rId66"/>
    <p:sldId id="654" r:id="rId67"/>
    <p:sldId id="655" r:id="rId68"/>
    <p:sldId id="656" r:id="rId69"/>
    <p:sldId id="657" r:id="rId70"/>
    <p:sldId id="658" r:id="rId71"/>
    <p:sldId id="659" r:id="rId72"/>
    <p:sldId id="660" r:id="rId73"/>
    <p:sldId id="662" r:id="rId74"/>
    <p:sldId id="709" r:id="rId75"/>
    <p:sldId id="664" r:id="rId76"/>
    <p:sldId id="665" r:id="rId77"/>
    <p:sldId id="667" r:id="rId78"/>
    <p:sldId id="668" r:id="rId79"/>
    <p:sldId id="669" r:id="rId80"/>
    <p:sldId id="670" r:id="rId81"/>
    <p:sldId id="671" r:id="rId82"/>
    <p:sldId id="672" r:id="rId83"/>
    <p:sldId id="673" r:id="rId84"/>
    <p:sldId id="674" r:id="rId85"/>
    <p:sldId id="675" r:id="rId86"/>
    <p:sldId id="676" r:id="rId87"/>
    <p:sldId id="677" r:id="rId88"/>
    <p:sldId id="678" r:id="rId89"/>
    <p:sldId id="679" r:id="rId90"/>
    <p:sldId id="680" r:id="rId91"/>
    <p:sldId id="681" r:id="rId92"/>
    <p:sldId id="682" r:id="rId93"/>
    <p:sldId id="683" r:id="rId94"/>
    <p:sldId id="684" r:id="rId95"/>
    <p:sldId id="685" r:id="rId96"/>
    <p:sldId id="686" r:id="rId97"/>
    <p:sldId id="687" r:id="rId98"/>
    <p:sldId id="688" r:id="rId99"/>
    <p:sldId id="689" r:id="rId100"/>
    <p:sldId id="690" r:id="rId101"/>
    <p:sldId id="691" r:id="rId102"/>
    <p:sldId id="692" r:id="rId103"/>
    <p:sldId id="693" r:id="rId104"/>
    <p:sldId id="694" r:id="rId105"/>
    <p:sldId id="695" r:id="rId106"/>
    <p:sldId id="696" r:id="rId107"/>
    <p:sldId id="697" r:id="rId108"/>
    <p:sldId id="698" r:id="rId109"/>
    <p:sldId id="699" r:id="rId110"/>
    <p:sldId id="700" r:id="rId111"/>
    <p:sldId id="701" r:id="rId112"/>
    <p:sldId id="702" r:id="rId113"/>
    <p:sldId id="703" r:id="rId114"/>
    <p:sldId id="704" r:id="rId115"/>
    <p:sldId id="705" r:id="rId1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2FDB2607-1784-4EEB-B798-7EB5836EED8A}">
        <p14:showMediaCtrls xmlns:p14="http://schemas.microsoft.com/office/powerpoint/2010/main" val="1"/>
      </p:ext>
    </p:extLst>
  </p:showPr>
  <p:clrMru>
    <a:srgbClr val="0033CC"/>
    <a:srgbClr val="7A0000"/>
    <a:srgbClr val="920000"/>
    <a:srgbClr val="1966B3"/>
    <a:srgbClr val="FFFF66"/>
    <a:srgbClr val="FAF408"/>
    <a:srgbClr val="5AABCC"/>
    <a:srgbClr val="000000"/>
    <a:srgbClr val="F4F3CD"/>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4912" autoAdjust="0"/>
    <p:restoredTop sz="94660" autoAdjust="0"/>
  </p:normalViewPr>
  <p:slideViewPr>
    <p:cSldViewPr>
      <p:cViewPr varScale="1">
        <p:scale>
          <a:sx n="63" d="100"/>
          <a:sy n="63" d="100"/>
        </p:scale>
        <p:origin x="-105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596"/>
    </p:cViewPr>
  </p:sorterViewPr>
  <p:gridSpacing cx="72008" cy="72008"/>
</p:viewPr>
</file>

<file path=ppt/_rels/presentation.xml.rels><?xml version="1.0" encoding="UTF-8" standalone="yes"?>
<Relationships xmlns="http://schemas.openxmlformats.org/package/2006/relationships"><Relationship Id="rId99" Type="http://schemas.openxmlformats.org/officeDocument/2006/relationships/slide" Target="slides/slide95.xml"/><Relationship Id="rId98" Type="http://schemas.openxmlformats.org/officeDocument/2006/relationships/slide" Target="slides/slide94.xml"/><Relationship Id="rId97" Type="http://schemas.openxmlformats.org/officeDocument/2006/relationships/slide" Target="slides/slide93.xml"/><Relationship Id="rId96" Type="http://schemas.openxmlformats.org/officeDocument/2006/relationships/slide" Target="slides/slide92.xml"/><Relationship Id="rId95" Type="http://schemas.openxmlformats.org/officeDocument/2006/relationships/slide" Target="slides/slide91.xml"/><Relationship Id="rId94" Type="http://schemas.openxmlformats.org/officeDocument/2006/relationships/slide" Target="slides/slide90.xml"/><Relationship Id="rId93" Type="http://schemas.openxmlformats.org/officeDocument/2006/relationships/slide" Target="slides/slide89.xml"/><Relationship Id="rId92" Type="http://schemas.openxmlformats.org/officeDocument/2006/relationships/slide" Target="slides/slide88.xml"/><Relationship Id="rId91" Type="http://schemas.openxmlformats.org/officeDocument/2006/relationships/slide" Target="slides/slide87.xml"/><Relationship Id="rId90" Type="http://schemas.openxmlformats.org/officeDocument/2006/relationships/slide" Target="slides/slide86.xml"/><Relationship Id="rId9" Type="http://schemas.openxmlformats.org/officeDocument/2006/relationships/slide" Target="slides/slide5.xml"/><Relationship Id="rId89" Type="http://schemas.openxmlformats.org/officeDocument/2006/relationships/slide" Target="slides/slide85.xml"/><Relationship Id="rId88" Type="http://schemas.openxmlformats.org/officeDocument/2006/relationships/slide" Target="slides/slide84.xml"/><Relationship Id="rId87" Type="http://schemas.openxmlformats.org/officeDocument/2006/relationships/slide" Target="slides/slide83.xml"/><Relationship Id="rId86" Type="http://schemas.openxmlformats.org/officeDocument/2006/relationships/slide" Target="slides/slide82.xml"/><Relationship Id="rId85" Type="http://schemas.openxmlformats.org/officeDocument/2006/relationships/slide" Target="slides/slide81.xml"/><Relationship Id="rId84" Type="http://schemas.openxmlformats.org/officeDocument/2006/relationships/slide" Target="slides/slide80.xml"/><Relationship Id="rId83" Type="http://schemas.openxmlformats.org/officeDocument/2006/relationships/slide" Target="slides/slide79.xml"/><Relationship Id="rId82" Type="http://schemas.openxmlformats.org/officeDocument/2006/relationships/slide" Target="slides/slide78.xml"/><Relationship Id="rId81" Type="http://schemas.openxmlformats.org/officeDocument/2006/relationships/slide" Target="slides/slide77.xml"/><Relationship Id="rId80" Type="http://schemas.openxmlformats.org/officeDocument/2006/relationships/slide" Target="slides/slide76.xml"/><Relationship Id="rId8" Type="http://schemas.openxmlformats.org/officeDocument/2006/relationships/slide" Target="slides/slide4.xml"/><Relationship Id="rId79" Type="http://schemas.openxmlformats.org/officeDocument/2006/relationships/slide" Target="slides/slide75.xml"/><Relationship Id="rId78" Type="http://schemas.openxmlformats.org/officeDocument/2006/relationships/slide" Target="slides/slide74.xml"/><Relationship Id="rId77" Type="http://schemas.openxmlformats.org/officeDocument/2006/relationships/slide" Target="slides/slide73.xml"/><Relationship Id="rId76" Type="http://schemas.openxmlformats.org/officeDocument/2006/relationships/slide" Target="slides/slide72.xml"/><Relationship Id="rId75" Type="http://schemas.openxmlformats.org/officeDocument/2006/relationships/slide" Target="slides/slide71.xml"/><Relationship Id="rId74" Type="http://schemas.openxmlformats.org/officeDocument/2006/relationships/slide" Target="slides/slide70.xml"/><Relationship Id="rId73" Type="http://schemas.openxmlformats.org/officeDocument/2006/relationships/slide" Target="slides/slide69.xml"/><Relationship Id="rId72" Type="http://schemas.openxmlformats.org/officeDocument/2006/relationships/slide" Target="slides/slide68.xml"/><Relationship Id="rId71" Type="http://schemas.openxmlformats.org/officeDocument/2006/relationships/slide" Target="slides/slide67.xml"/><Relationship Id="rId70" Type="http://schemas.openxmlformats.org/officeDocument/2006/relationships/slide" Target="slides/slide66.xml"/><Relationship Id="rId7" Type="http://schemas.openxmlformats.org/officeDocument/2006/relationships/slide" Target="slides/slide3.xml"/><Relationship Id="rId69" Type="http://schemas.openxmlformats.org/officeDocument/2006/relationships/slide" Target="slides/slide65.xml"/><Relationship Id="rId68" Type="http://schemas.openxmlformats.org/officeDocument/2006/relationships/slide" Target="slides/slide64.xml"/><Relationship Id="rId67" Type="http://schemas.openxmlformats.org/officeDocument/2006/relationships/slide" Target="slides/slide63.xml"/><Relationship Id="rId66" Type="http://schemas.openxmlformats.org/officeDocument/2006/relationships/slide" Target="slides/slide62.xml"/><Relationship Id="rId65" Type="http://schemas.openxmlformats.org/officeDocument/2006/relationships/slide" Target="slides/slide61.xml"/><Relationship Id="rId64" Type="http://schemas.openxmlformats.org/officeDocument/2006/relationships/slide" Target="slides/slide60.xml"/><Relationship Id="rId63" Type="http://schemas.openxmlformats.org/officeDocument/2006/relationships/slide" Target="slides/slide59.xml"/><Relationship Id="rId62" Type="http://schemas.openxmlformats.org/officeDocument/2006/relationships/slide" Target="slides/slide58.xml"/><Relationship Id="rId61" Type="http://schemas.openxmlformats.org/officeDocument/2006/relationships/slide" Target="slides/slide57.xml"/><Relationship Id="rId60" Type="http://schemas.openxmlformats.org/officeDocument/2006/relationships/slide" Target="slides/slide56.xml"/><Relationship Id="rId6" Type="http://schemas.openxmlformats.org/officeDocument/2006/relationships/slide" Target="slides/slide2.xml"/><Relationship Id="rId59" Type="http://schemas.openxmlformats.org/officeDocument/2006/relationships/slide" Target="slides/slide55.xml"/><Relationship Id="rId58" Type="http://schemas.openxmlformats.org/officeDocument/2006/relationships/slide" Target="slides/slide54.xml"/><Relationship Id="rId57" Type="http://schemas.openxmlformats.org/officeDocument/2006/relationships/slide" Target="slides/slide53.xml"/><Relationship Id="rId56" Type="http://schemas.openxmlformats.org/officeDocument/2006/relationships/slide" Target="slides/slide52.xml"/><Relationship Id="rId55" Type="http://schemas.openxmlformats.org/officeDocument/2006/relationships/slide" Target="slides/slide51.xml"/><Relationship Id="rId54" Type="http://schemas.openxmlformats.org/officeDocument/2006/relationships/slide" Target="slides/slide50.xml"/><Relationship Id="rId53" Type="http://schemas.openxmlformats.org/officeDocument/2006/relationships/slide" Target="slides/slide49.xml"/><Relationship Id="rId52" Type="http://schemas.openxmlformats.org/officeDocument/2006/relationships/slide" Target="slides/slide48.xml"/><Relationship Id="rId51" Type="http://schemas.openxmlformats.org/officeDocument/2006/relationships/slide" Target="slides/slide47.xml"/><Relationship Id="rId50" Type="http://schemas.openxmlformats.org/officeDocument/2006/relationships/slide" Target="slides/slide46.xml"/><Relationship Id="rId5" Type="http://schemas.openxmlformats.org/officeDocument/2006/relationships/notesMaster" Target="notesMasters/notesMaster1.xml"/><Relationship Id="rId49" Type="http://schemas.openxmlformats.org/officeDocument/2006/relationships/slide" Target="slides/slide45.xml"/><Relationship Id="rId48" Type="http://schemas.openxmlformats.org/officeDocument/2006/relationships/slide" Target="slides/slide44.xml"/><Relationship Id="rId47" Type="http://schemas.openxmlformats.org/officeDocument/2006/relationships/slide" Target="slides/slide43.xml"/><Relationship Id="rId46" Type="http://schemas.openxmlformats.org/officeDocument/2006/relationships/slide" Target="slides/slide42.xml"/><Relationship Id="rId45" Type="http://schemas.openxmlformats.org/officeDocument/2006/relationships/slide" Target="slides/slide41.xml"/><Relationship Id="rId44" Type="http://schemas.openxmlformats.org/officeDocument/2006/relationships/slide" Target="slides/slide40.xml"/><Relationship Id="rId43" Type="http://schemas.openxmlformats.org/officeDocument/2006/relationships/slide" Target="slides/slide39.xml"/><Relationship Id="rId42" Type="http://schemas.openxmlformats.org/officeDocument/2006/relationships/slide" Target="slides/slide38.xml"/><Relationship Id="rId41" Type="http://schemas.openxmlformats.org/officeDocument/2006/relationships/slide" Target="slides/slide37.xml"/><Relationship Id="rId40" Type="http://schemas.openxmlformats.org/officeDocument/2006/relationships/slide" Target="slides/slide36.xml"/><Relationship Id="rId4" Type="http://schemas.openxmlformats.org/officeDocument/2006/relationships/slide" Target="slides/slide1.xml"/><Relationship Id="rId39" Type="http://schemas.openxmlformats.org/officeDocument/2006/relationships/slide" Target="slides/slide35.xml"/><Relationship Id="rId38" Type="http://schemas.openxmlformats.org/officeDocument/2006/relationships/slide" Target="slides/slide34.xml"/><Relationship Id="rId37" Type="http://schemas.openxmlformats.org/officeDocument/2006/relationships/slide" Target="slides/slide33.xml"/><Relationship Id="rId36" Type="http://schemas.openxmlformats.org/officeDocument/2006/relationships/slide" Target="slides/slide32.xml"/><Relationship Id="rId35" Type="http://schemas.openxmlformats.org/officeDocument/2006/relationships/slide" Target="slides/slide31.xml"/><Relationship Id="rId34" Type="http://schemas.openxmlformats.org/officeDocument/2006/relationships/slide" Target="slides/slide30.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9" Type="http://schemas.openxmlformats.org/officeDocument/2006/relationships/tableStyles" Target="tableStyles.xml"/><Relationship Id="rId118" Type="http://schemas.openxmlformats.org/officeDocument/2006/relationships/viewProps" Target="viewProps.xml"/><Relationship Id="rId117" Type="http://schemas.openxmlformats.org/officeDocument/2006/relationships/presProps" Target="presProps.xml"/><Relationship Id="rId116" Type="http://schemas.openxmlformats.org/officeDocument/2006/relationships/slide" Target="slides/slide112.xml"/><Relationship Id="rId115" Type="http://schemas.openxmlformats.org/officeDocument/2006/relationships/slide" Target="slides/slide111.xml"/><Relationship Id="rId114" Type="http://schemas.openxmlformats.org/officeDocument/2006/relationships/slide" Target="slides/slide110.xml"/><Relationship Id="rId113" Type="http://schemas.openxmlformats.org/officeDocument/2006/relationships/slide" Target="slides/slide109.xml"/><Relationship Id="rId112" Type="http://schemas.openxmlformats.org/officeDocument/2006/relationships/slide" Target="slides/slide108.xml"/><Relationship Id="rId111" Type="http://schemas.openxmlformats.org/officeDocument/2006/relationships/slide" Target="slides/slide107.xml"/><Relationship Id="rId110" Type="http://schemas.openxmlformats.org/officeDocument/2006/relationships/slide" Target="slides/slide106.xml"/><Relationship Id="rId11" Type="http://schemas.openxmlformats.org/officeDocument/2006/relationships/slide" Target="slides/slide7.xml"/><Relationship Id="rId109" Type="http://schemas.openxmlformats.org/officeDocument/2006/relationships/slide" Target="slides/slide105.xml"/><Relationship Id="rId108" Type="http://schemas.openxmlformats.org/officeDocument/2006/relationships/slide" Target="slides/slide104.xml"/><Relationship Id="rId107" Type="http://schemas.openxmlformats.org/officeDocument/2006/relationships/slide" Target="slides/slide103.xml"/><Relationship Id="rId106" Type="http://schemas.openxmlformats.org/officeDocument/2006/relationships/slide" Target="slides/slide102.xml"/><Relationship Id="rId105" Type="http://schemas.openxmlformats.org/officeDocument/2006/relationships/slide" Target="slides/slide101.xml"/><Relationship Id="rId104" Type="http://schemas.openxmlformats.org/officeDocument/2006/relationships/slide" Target="slides/slide100.xml"/><Relationship Id="rId103" Type="http://schemas.openxmlformats.org/officeDocument/2006/relationships/slide" Target="slides/slide99.xml"/><Relationship Id="rId102" Type="http://schemas.openxmlformats.org/officeDocument/2006/relationships/slide" Target="slides/slide98.xml"/><Relationship Id="rId101" Type="http://schemas.openxmlformats.org/officeDocument/2006/relationships/slide" Target="slides/slide97.xml"/><Relationship Id="rId100" Type="http://schemas.openxmlformats.org/officeDocument/2006/relationships/slide" Target="slides/slide96.xml"/><Relationship Id="rId10" Type="http://schemas.openxmlformats.org/officeDocument/2006/relationships/slide" Target="slides/slide6.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05D738-21EE-4C12-8EE4-D687A3DC40A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FE35D84-A560-4C5D-BCE1-36E96FB3A9C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endParaRPr lang="zh-CN" altLang="en-US" dirty="0"/>
          </a:p>
        </p:txBody>
      </p:sp>
      <p:sp>
        <p:nvSpPr>
          <p:cNvPr id="4" name="灯片编号占位符 3"/>
          <p:cNvSpPr>
            <a:spLocks noGrp="1"/>
          </p:cNvSpPr>
          <p:nvPr>
            <p:ph type="sldNum" sz="quarter" idx="10"/>
          </p:nvPr>
        </p:nvSpPr>
        <p:spPr/>
        <p:txBody>
          <a:bodyPr/>
          <a:lstStyle/>
          <a:p>
            <a:fld id="{8FE35D84-A560-4C5D-BCE1-36E96FB3A9CA}"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幻灯片图像占位符 1"/>
          <p:cNvSpPr>
            <a:spLocks noGrp="1" noRot="1" noChangeAspect="1" noTextEdit="1"/>
          </p:cNvSpPr>
          <p:nvPr>
            <p:ph type="sldImg"/>
          </p:nvPr>
        </p:nvSpPr>
        <p:spPr/>
      </p:sp>
      <p:sp>
        <p:nvSpPr>
          <p:cNvPr id="125955" name="备注占位符 2"/>
          <p:cNvSpPr>
            <a:spLocks noGrp="1"/>
          </p:cNvSpPr>
          <p:nvPr>
            <p:ph type="body" idx="1"/>
          </p:nvPr>
        </p:nvSpPr>
        <p:spPr>
          <a:noFill/>
        </p:spPr>
        <p:txBody>
          <a:bodyPr/>
          <a:lstStyle/>
          <a:p>
            <a:pPr eaLnBrk="1" hangingPunct="1"/>
            <a:endParaRPr lang="zh-CN" altLang="en-US" smtClean="0">
              <a:ea typeface="宋体" panose="02010600030101010101" pitchFamily="2" charset="-122"/>
            </a:endParaRPr>
          </a:p>
        </p:txBody>
      </p:sp>
      <p:sp>
        <p:nvSpPr>
          <p:cNvPr id="125956" name="灯片编号占位符 3"/>
          <p:cNvSpPr>
            <a:spLocks noGrp="1"/>
          </p:cNvSpPr>
          <p:nvPr>
            <p:ph type="sldNum" sz="quarter" idx="5"/>
          </p:nvPr>
        </p:nvSpPr>
        <p:spPr>
          <a:noFill/>
        </p:spPr>
        <p:txBody>
          <a:bodyPr/>
          <a:lstStyle/>
          <a:p>
            <a:fld id="{45DBD671-D856-42B3-A67A-BC17012418D5}" type="slidenum">
              <a:rPr lang="zh-CN" altLang="en-US" smtClean="0">
                <a:latin typeface="Arial" panose="020B0604020202020204" pitchFamily="34" charset="0"/>
                <a:cs typeface="Arial" panose="020B0604020202020204" pitchFamily="34" charset="0"/>
              </a:rPr>
            </a:fld>
            <a:endParaRPr lang="en-US" altLang="zh-CN" smtClean="0">
              <a:latin typeface="Arial" panose="020B0604020202020204" pitchFamily="34"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幻灯片图像占位符 1"/>
          <p:cNvSpPr>
            <a:spLocks noGrp="1" noRot="1" noChangeAspect="1" noTextEdit="1"/>
          </p:cNvSpPr>
          <p:nvPr>
            <p:ph type="sldImg"/>
          </p:nvPr>
        </p:nvSpPr>
        <p:spPr/>
      </p:sp>
      <p:sp>
        <p:nvSpPr>
          <p:cNvPr id="126979" name="备注占位符 2"/>
          <p:cNvSpPr>
            <a:spLocks noGrp="1"/>
          </p:cNvSpPr>
          <p:nvPr>
            <p:ph type="body" idx="1"/>
          </p:nvPr>
        </p:nvSpPr>
        <p:spPr>
          <a:noFill/>
        </p:spPr>
        <p:txBody>
          <a:bodyPr/>
          <a:lstStyle/>
          <a:p>
            <a:pPr eaLnBrk="1" hangingPunct="1"/>
            <a:endParaRPr lang="zh-CN" altLang="en-US" smtClean="0">
              <a:ea typeface="宋体" panose="02010600030101010101" pitchFamily="2" charset="-122"/>
            </a:endParaRPr>
          </a:p>
        </p:txBody>
      </p:sp>
      <p:sp>
        <p:nvSpPr>
          <p:cNvPr id="126980" name="灯片编号占位符 3"/>
          <p:cNvSpPr>
            <a:spLocks noGrp="1"/>
          </p:cNvSpPr>
          <p:nvPr>
            <p:ph type="sldNum" sz="quarter" idx="5"/>
          </p:nvPr>
        </p:nvSpPr>
        <p:spPr>
          <a:noFill/>
        </p:spPr>
        <p:txBody>
          <a:bodyPr/>
          <a:lstStyle/>
          <a:p>
            <a:fld id="{05A16561-DCFA-4ADE-BA72-4801DB0BC361}" type="slidenum">
              <a:rPr lang="zh-CN" altLang="en-US" smtClean="0">
                <a:latin typeface="Arial" panose="020B0604020202020204" pitchFamily="34" charset="0"/>
                <a:cs typeface="Arial" panose="020B0604020202020204" pitchFamily="34" charset="0"/>
              </a:rPr>
            </a:fld>
            <a:endParaRPr lang="en-US" altLang="zh-CN" smtClean="0">
              <a:latin typeface="Arial" panose="020B0604020202020204" pitchFamily="34" charset="0"/>
              <a:cs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EB274CE9-664E-4131-882E-0BE36A22D1BB}" type="slidenum">
              <a:rPr lang="zh-CN" altLang="en-US" smtClean="0">
                <a:latin typeface="Arial" panose="020B0604020202020204" pitchFamily="34" charset="0"/>
                <a:cs typeface="Arial" panose="020B0604020202020204" pitchFamily="34" charset="0"/>
              </a:rPr>
            </a:fld>
            <a:endParaRPr lang="en-US" altLang="zh-CN" smtClean="0">
              <a:latin typeface="Arial" panose="020B0604020202020204" pitchFamily="34" charset="0"/>
              <a:cs typeface="Arial" panose="020B0604020202020204" pitchFamily="34" charset="0"/>
            </a:endParaRPr>
          </a:p>
        </p:txBody>
      </p:sp>
      <p:sp>
        <p:nvSpPr>
          <p:cNvPr id="128003" name="Rectangle 7"/>
          <p:cNvSpPr txBox="1">
            <a:spLocks noGrp="1" noChangeArrowheads="1"/>
          </p:cNvSpPr>
          <p:nvPr/>
        </p:nvSpPr>
        <p:spPr bwMode="auto">
          <a:xfrm>
            <a:off x="3886200" y="8686800"/>
            <a:ext cx="2971800" cy="457200"/>
          </a:xfrm>
          <a:prstGeom prst="rect">
            <a:avLst/>
          </a:prstGeom>
          <a:noFill/>
          <a:ln w="9525">
            <a:noFill/>
            <a:miter lim="800000"/>
          </a:ln>
        </p:spPr>
        <p:txBody>
          <a:bodyPr anchor="b"/>
          <a:lstStyle/>
          <a:p>
            <a:pPr algn="r"/>
            <a:fld id="{94DD9868-B9F9-4465-9179-E81D1C2F1808}" type="slidenum">
              <a:rPr lang="en-US" altLang="zh-CN" sz="1200"/>
            </a:fld>
            <a:endParaRPr lang="en-US" altLang="zh-CN" sz="1200"/>
          </a:p>
        </p:txBody>
      </p:sp>
      <p:sp>
        <p:nvSpPr>
          <p:cNvPr id="128004" name="Rectangle 2"/>
          <p:cNvSpPr>
            <a:spLocks noGrp="1" noRot="1" noChangeAspect="1" noChangeArrowheads="1" noTextEdit="1"/>
          </p:cNvSpPr>
          <p:nvPr>
            <p:ph type="sldImg"/>
          </p:nvPr>
        </p:nvSpPr>
        <p:spPr/>
      </p:sp>
      <p:sp>
        <p:nvSpPr>
          <p:cNvPr id="128005" name="Rectangle 3"/>
          <p:cNvSpPr>
            <a:spLocks noGrp="1" noChangeArrowheads="1"/>
          </p:cNvSpPr>
          <p:nvPr>
            <p:ph type="body" idx="1"/>
          </p:nvPr>
        </p:nvSpPr>
        <p:spPr>
          <a:xfrm>
            <a:off x="914400" y="4343400"/>
            <a:ext cx="5029200" cy="4114800"/>
          </a:xfrm>
          <a:noFill/>
        </p:spPr>
        <p:txBody>
          <a:bodyPr/>
          <a:lstStyle/>
          <a:p>
            <a:pPr eaLnBrk="1" hangingPunct="1"/>
            <a:endParaRPr lang="zh-CN" altLang="zh-CN" smtClean="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bwMode="grayWhite">
      <p:bgPr>
        <a:solidFill>
          <a:schemeClr val="bg1"/>
        </a:solidFill>
        <a:effectLst/>
      </p:bgPr>
    </p:bg>
    <p:spTree>
      <p:nvGrpSpPr>
        <p:cNvPr id="1" name=""/>
        <p:cNvGrpSpPr/>
        <p:nvPr/>
      </p:nvGrpSpPr>
      <p:grpSpPr>
        <a:xfrm>
          <a:off x="0" y="0"/>
          <a:ext cx="0" cy="0"/>
          <a:chOff x="0" y="0"/>
          <a:chExt cx="0" cy="0"/>
        </a:xfrm>
      </p:grpSpPr>
      <p:sp>
        <p:nvSpPr>
          <p:cNvPr id="3150" name="Rectangle 78"/>
          <p:cNvSpPr>
            <a:spLocks noChangeArrowheads="1"/>
          </p:cNvSpPr>
          <p:nvPr/>
        </p:nvSpPr>
        <p:spPr bwMode="gray">
          <a:xfrm rot="5400000">
            <a:off x="7904162" y="1163638"/>
            <a:ext cx="2098675" cy="381000"/>
          </a:xfrm>
          <a:prstGeom prst="rect">
            <a:avLst/>
          </a:prstGeom>
          <a:gradFill rotWithShape="1">
            <a:gsLst>
              <a:gs pos="0">
                <a:schemeClr val="bg2"/>
              </a:gs>
              <a:gs pos="100000">
                <a:schemeClr val="bg2">
                  <a:gamma/>
                  <a:tint val="54510"/>
                  <a:invGamma/>
                </a:schemeClr>
              </a:gs>
            </a:gsLst>
            <a:lin ang="0" scaled="1"/>
          </a:gradFill>
          <a:ln w="9525">
            <a:noFill/>
            <a:miter lim="800000"/>
          </a:ln>
          <a:effectLst/>
        </p:spPr>
        <p:txBody>
          <a:bodyPr wrap="none" anchor="ctr"/>
          <a:lstStyle/>
          <a:p>
            <a:endParaRPr lang="zh-CN" altLang="en-US"/>
          </a:p>
        </p:txBody>
      </p:sp>
      <p:sp>
        <p:nvSpPr>
          <p:cNvPr id="3074" name="Rectangle 2"/>
          <p:cNvSpPr>
            <a:spLocks noGrp="1" noChangeArrowheads="1"/>
          </p:cNvSpPr>
          <p:nvPr>
            <p:ph type="ctrTitle"/>
          </p:nvPr>
        </p:nvSpPr>
        <p:spPr>
          <a:xfrm>
            <a:off x="1752600" y="2057400"/>
            <a:ext cx="5791200" cy="1698625"/>
          </a:xfrm>
        </p:spPr>
        <p:txBody>
          <a:bodyPr/>
          <a:lstStyle>
            <a:lvl1pPr algn="ctr">
              <a:defRPr sz="3600"/>
            </a:lvl1pPr>
          </a:lstStyle>
          <a:p>
            <a:r>
              <a:rPr lang="zh-CN" altLang="en-US" smtClean="0"/>
              <a:t>单击此处编辑母版标题样式</a:t>
            </a:r>
            <a:endParaRPr lang="en-US" altLang="zh-CN"/>
          </a:p>
        </p:txBody>
      </p:sp>
      <p:sp>
        <p:nvSpPr>
          <p:cNvPr id="3075" name="Rectangle 3"/>
          <p:cNvSpPr>
            <a:spLocks noGrp="1" noChangeArrowheads="1"/>
          </p:cNvSpPr>
          <p:nvPr>
            <p:ph type="subTitle" idx="1"/>
          </p:nvPr>
        </p:nvSpPr>
        <p:spPr>
          <a:xfrm>
            <a:off x="1752600" y="3990975"/>
            <a:ext cx="5791200" cy="457200"/>
          </a:xfrm>
        </p:spPr>
        <p:txBody>
          <a:bodyPr/>
          <a:lstStyle>
            <a:lvl1pPr marL="0" indent="0" algn="ctr">
              <a:buFont typeface="Wingdings" panose="05000000000000000000" pitchFamily="2" charset="2"/>
              <a:buNone/>
              <a:defRPr sz="1800" b="1"/>
            </a:lvl1pPr>
          </a:lstStyle>
          <a:p>
            <a:r>
              <a:rPr lang="zh-CN" altLang="en-US" smtClean="0"/>
              <a:t>单击此处编辑母版副标题样式</a:t>
            </a:r>
            <a:endParaRPr lang="en-US" altLang="zh-CN"/>
          </a:p>
        </p:txBody>
      </p:sp>
      <p:sp>
        <p:nvSpPr>
          <p:cNvPr id="3086" name="Text Box 14"/>
          <p:cNvSpPr txBox="1">
            <a:spLocks noChangeArrowheads="1"/>
          </p:cNvSpPr>
          <p:nvPr/>
        </p:nvSpPr>
        <p:spPr bwMode="gray">
          <a:xfrm>
            <a:off x="3886200" y="5715000"/>
            <a:ext cx="1612900" cy="519113"/>
          </a:xfrm>
          <a:prstGeom prst="rect">
            <a:avLst/>
          </a:prstGeom>
          <a:noFill/>
          <a:ln w="9525">
            <a:noFill/>
            <a:miter lim="800000"/>
          </a:ln>
          <a:effectLst/>
        </p:spPr>
        <p:txBody>
          <a:bodyPr>
            <a:spAutoFit/>
          </a:bodyPr>
          <a:lstStyle/>
          <a:p>
            <a:pPr algn="ctr"/>
            <a:r>
              <a:rPr lang="en-US" altLang="zh-CN" sz="2800" b="1">
                <a:latin typeface="Verdana" panose="020B0604030504040204" pitchFamily="34" charset="0"/>
                <a:ea typeface="宋体" panose="02010600030101010101" pitchFamily="2" charset="-122"/>
              </a:rPr>
              <a:t>LOGO</a:t>
            </a:r>
            <a:endParaRPr lang="en-US" altLang="zh-CN" sz="2800" b="1">
              <a:latin typeface="Verdana" panose="020B0604030504040204" pitchFamily="34" charset="0"/>
              <a:ea typeface="宋体" panose="02010600030101010101" pitchFamily="2" charset="-122"/>
            </a:endParaRPr>
          </a:p>
        </p:txBody>
      </p:sp>
      <p:grpSp>
        <p:nvGrpSpPr>
          <p:cNvPr id="3103" name="Group 31"/>
          <p:cNvGrpSpPr/>
          <p:nvPr/>
        </p:nvGrpSpPr>
        <p:grpSpPr bwMode="auto">
          <a:xfrm rot="421294">
            <a:off x="971550" y="692150"/>
            <a:ext cx="1871663" cy="1944688"/>
            <a:chOff x="521" y="482"/>
            <a:chExt cx="1134" cy="1142"/>
          </a:xfrm>
        </p:grpSpPr>
        <p:sp>
          <p:nvSpPr>
            <p:cNvPr id="3104" name="Oval 32"/>
            <p:cNvSpPr>
              <a:spLocks noChangeArrowheads="1"/>
            </p:cNvSpPr>
            <p:nvPr userDrawn="1"/>
          </p:nvSpPr>
          <p:spPr bwMode="gray">
            <a:xfrm rot="-128649">
              <a:off x="851" y="811"/>
              <a:ext cx="479" cy="494"/>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nvGrpSpPr>
            <p:cNvPr id="3105" name="Group 33"/>
            <p:cNvGrpSpPr/>
            <p:nvPr userDrawn="1"/>
          </p:nvGrpSpPr>
          <p:grpSpPr bwMode="auto">
            <a:xfrm rot="56277">
              <a:off x="1311" y="1224"/>
              <a:ext cx="266" cy="218"/>
              <a:chOff x="3452" y="878"/>
              <a:chExt cx="402" cy="342"/>
            </a:xfrm>
          </p:grpSpPr>
          <p:sp>
            <p:nvSpPr>
              <p:cNvPr id="3106" name="Oval 34"/>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07" name="Oval 35"/>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08" name="Oval 36"/>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09" name="Group 37"/>
            <p:cNvGrpSpPr/>
            <p:nvPr userDrawn="1"/>
          </p:nvGrpSpPr>
          <p:grpSpPr bwMode="auto">
            <a:xfrm rot="-23983151">
              <a:off x="1390" y="942"/>
              <a:ext cx="265" cy="219"/>
              <a:chOff x="3452" y="878"/>
              <a:chExt cx="402" cy="342"/>
            </a:xfrm>
          </p:grpSpPr>
          <p:sp>
            <p:nvSpPr>
              <p:cNvPr id="3110" name="Oval 38"/>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1" name="Oval 39"/>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2" name="Oval 40"/>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13" name="Group 41"/>
            <p:cNvGrpSpPr/>
            <p:nvPr userDrawn="1"/>
          </p:nvGrpSpPr>
          <p:grpSpPr bwMode="auto">
            <a:xfrm rot="-4925197">
              <a:off x="1293" y="630"/>
              <a:ext cx="257" cy="226"/>
              <a:chOff x="3452" y="878"/>
              <a:chExt cx="402" cy="342"/>
            </a:xfrm>
          </p:grpSpPr>
          <p:sp>
            <p:nvSpPr>
              <p:cNvPr id="3114" name="Oval 42"/>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5" name="Oval 43"/>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6" name="Oval 44"/>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17" name="Group 45"/>
            <p:cNvGrpSpPr/>
            <p:nvPr userDrawn="1"/>
          </p:nvGrpSpPr>
          <p:grpSpPr bwMode="auto">
            <a:xfrm rot="3149186">
              <a:off x="985" y="1383"/>
              <a:ext cx="257" cy="226"/>
              <a:chOff x="3452" y="878"/>
              <a:chExt cx="402" cy="342"/>
            </a:xfrm>
          </p:grpSpPr>
          <p:sp>
            <p:nvSpPr>
              <p:cNvPr id="3118" name="Oval 46"/>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19" name="Oval 47"/>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0" name="Oval 48"/>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1" name="Group 49"/>
            <p:cNvGrpSpPr/>
            <p:nvPr userDrawn="1"/>
          </p:nvGrpSpPr>
          <p:grpSpPr bwMode="auto">
            <a:xfrm rot="-29276986">
              <a:off x="966" y="498"/>
              <a:ext cx="257" cy="226"/>
              <a:chOff x="3452" y="878"/>
              <a:chExt cx="402" cy="342"/>
            </a:xfrm>
          </p:grpSpPr>
          <p:sp>
            <p:nvSpPr>
              <p:cNvPr id="3122" name="Oval 50"/>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3" name="Oval 51"/>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4" name="Oval 52"/>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5" name="Group 53"/>
            <p:cNvGrpSpPr/>
            <p:nvPr userDrawn="1"/>
          </p:nvGrpSpPr>
          <p:grpSpPr bwMode="auto">
            <a:xfrm rot="-10348150">
              <a:off x="628" y="649"/>
              <a:ext cx="266" cy="219"/>
              <a:chOff x="3452" y="878"/>
              <a:chExt cx="402" cy="342"/>
            </a:xfrm>
          </p:grpSpPr>
          <p:sp>
            <p:nvSpPr>
              <p:cNvPr id="3126" name="Oval 54"/>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7" name="Oval 55"/>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28" name="Oval 56"/>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29" name="Group 57"/>
            <p:cNvGrpSpPr/>
            <p:nvPr userDrawn="1"/>
          </p:nvGrpSpPr>
          <p:grpSpPr bwMode="auto">
            <a:xfrm rot="-34593241">
              <a:off x="521" y="973"/>
              <a:ext cx="265" cy="218"/>
              <a:chOff x="3452" y="878"/>
              <a:chExt cx="402" cy="342"/>
            </a:xfrm>
          </p:grpSpPr>
          <p:sp>
            <p:nvSpPr>
              <p:cNvPr id="3130" name="Oval 58"/>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1" name="Oval 59"/>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2" name="Oval 60"/>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3133" name="Group 61"/>
            <p:cNvGrpSpPr/>
            <p:nvPr userDrawn="1"/>
          </p:nvGrpSpPr>
          <p:grpSpPr bwMode="auto">
            <a:xfrm rot="-15320246">
              <a:off x="654" y="1263"/>
              <a:ext cx="257" cy="226"/>
              <a:chOff x="3452" y="878"/>
              <a:chExt cx="402" cy="342"/>
            </a:xfrm>
          </p:grpSpPr>
          <p:sp>
            <p:nvSpPr>
              <p:cNvPr id="3134" name="Oval 62"/>
              <p:cNvSpPr>
                <a:spLocks noChangeArrowheads="1"/>
              </p:cNvSpPr>
              <p:nvPr/>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5" name="Oval 63"/>
              <p:cNvSpPr>
                <a:spLocks noChangeArrowheads="1"/>
              </p:cNvSpPr>
              <p:nvPr/>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3136" name="Oval 64"/>
              <p:cNvSpPr>
                <a:spLocks noChangeArrowheads="1"/>
              </p:cNvSpPr>
              <p:nvPr/>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sp>
        <p:nvSpPr>
          <p:cNvPr id="3137" name="Rectangle 65"/>
          <p:cNvSpPr>
            <a:spLocks noChangeArrowheads="1"/>
          </p:cNvSpPr>
          <p:nvPr/>
        </p:nvSpPr>
        <p:spPr bwMode="gray">
          <a:xfrm>
            <a:off x="457200" y="0"/>
            <a:ext cx="7620000" cy="304800"/>
          </a:xfrm>
          <a:prstGeom prst="rect">
            <a:avLst/>
          </a:prstGeom>
          <a:gradFill rotWithShape="1">
            <a:gsLst>
              <a:gs pos="0">
                <a:schemeClr val="folHlink"/>
              </a:gs>
              <a:gs pos="100000">
                <a:schemeClr val="folHlink">
                  <a:gamma/>
                  <a:tint val="24314"/>
                  <a:invGamma/>
                </a:schemeClr>
              </a:gs>
            </a:gsLst>
            <a:lin ang="0" scaled="1"/>
          </a:gradFill>
          <a:ln w="9525">
            <a:noFill/>
            <a:miter lim="800000"/>
          </a:ln>
          <a:effectLst/>
        </p:spPr>
        <p:txBody>
          <a:bodyPr wrap="none" anchor="ctr"/>
          <a:lstStyle/>
          <a:p>
            <a:endParaRPr lang="zh-CN" altLang="en-US"/>
          </a:p>
        </p:txBody>
      </p:sp>
      <p:sp>
        <p:nvSpPr>
          <p:cNvPr id="3138" name="Rectangle 66"/>
          <p:cNvSpPr>
            <a:spLocks noChangeArrowheads="1"/>
          </p:cNvSpPr>
          <p:nvPr/>
        </p:nvSpPr>
        <p:spPr bwMode="gray">
          <a:xfrm>
            <a:off x="6664325" y="-7938"/>
            <a:ext cx="2098675" cy="312738"/>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0" name="Rectangle 68"/>
          <p:cNvSpPr>
            <a:spLocks noChangeArrowheads="1"/>
          </p:cNvSpPr>
          <p:nvPr/>
        </p:nvSpPr>
        <p:spPr bwMode="gray">
          <a:xfrm rot="10800000">
            <a:off x="2549525" y="6553200"/>
            <a:ext cx="6230938" cy="317500"/>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1" name="Rectangle 69"/>
          <p:cNvSpPr>
            <a:spLocks noChangeArrowheads="1"/>
          </p:cNvSpPr>
          <p:nvPr/>
        </p:nvSpPr>
        <p:spPr bwMode="gray">
          <a:xfrm>
            <a:off x="8763000" y="-7938"/>
            <a:ext cx="381000" cy="314326"/>
          </a:xfrm>
          <a:prstGeom prst="rect">
            <a:avLst/>
          </a:prstGeom>
          <a:gradFill rotWithShape="1">
            <a:gsLst>
              <a:gs pos="0">
                <a:schemeClr val="accent1"/>
              </a:gs>
              <a:gs pos="100000">
                <a:schemeClr val="accent1">
                  <a:gamma/>
                  <a:tint val="24314"/>
                  <a:invGamma/>
                </a:schemeClr>
              </a:gs>
            </a:gsLst>
            <a:lin ang="5400000" scaled="1"/>
          </a:gradFill>
          <a:ln w="9525">
            <a:noFill/>
            <a:miter lim="800000"/>
          </a:ln>
          <a:effectLst/>
        </p:spPr>
        <p:txBody>
          <a:bodyPr wrap="none" anchor="ctr"/>
          <a:lstStyle/>
          <a:p>
            <a:endParaRPr lang="zh-CN" altLang="en-US"/>
          </a:p>
        </p:txBody>
      </p:sp>
      <p:sp>
        <p:nvSpPr>
          <p:cNvPr id="3142" name="Rectangle 70"/>
          <p:cNvSpPr>
            <a:spLocks noChangeArrowheads="1"/>
          </p:cNvSpPr>
          <p:nvPr/>
        </p:nvSpPr>
        <p:spPr bwMode="gray">
          <a:xfrm>
            <a:off x="457200" y="6554788"/>
            <a:ext cx="2098675" cy="317500"/>
          </a:xfrm>
          <a:prstGeom prst="rect">
            <a:avLst/>
          </a:prstGeom>
          <a:gradFill rotWithShape="1">
            <a:gsLst>
              <a:gs pos="0">
                <a:schemeClr val="bg2">
                  <a:gamma/>
                  <a:tint val="36471"/>
                  <a:invGamma/>
                </a:schemeClr>
              </a:gs>
              <a:gs pos="100000">
                <a:schemeClr val="bg2"/>
              </a:gs>
            </a:gsLst>
            <a:lin ang="0" scaled="1"/>
          </a:gradFill>
          <a:ln w="9525">
            <a:noFill/>
            <a:miter lim="800000"/>
          </a:ln>
          <a:effectLst/>
        </p:spPr>
        <p:txBody>
          <a:bodyPr wrap="none" anchor="ctr"/>
          <a:lstStyle/>
          <a:p>
            <a:endParaRPr lang="zh-CN" altLang="en-US"/>
          </a:p>
        </p:txBody>
      </p:sp>
      <p:sp>
        <p:nvSpPr>
          <p:cNvPr id="3143" name="Rectangle 71"/>
          <p:cNvSpPr>
            <a:spLocks noChangeArrowheads="1"/>
          </p:cNvSpPr>
          <p:nvPr/>
        </p:nvSpPr>
        <p:spPr bwMode="gray">
          <a:xfrm>
            <a:off x="0" y="6553200"/>
            <a:ext cx="457200" cy="319088"/>
          </a:xfrm>
          <a:prstGeom prst="rect">
            <a:avLst/>
          </a:prstGeom>
          <a:solidFill>
            <a:schemeClr val="bg2"/>
          </a:solidFill>
          <a:ln w="9525">
            <a:noFill/>
            <a:miter lim="800000"/>
          </a:ln>
          <a:effectLst/>
        </p:spPr>
        <p:txBody>
          <a:bodyPr wrap="none" anchor="ctr"/>
          <a:lstStyle/>
          <a:p>
            <a:endParaRPr lang="zh-CN" altLang="en-US"/>
          </a:p>
        </p:txBody>
      </p:sp>
      <p:sp>
        <p:nvSpPr>
          <p:cNvPr id="3144" name="Rectangle 72"/>
          <p:cNvSpPr>
            <a:spLocks noChangeArrowheads="1"/>
          </p:cNvSpPr>
          <p:nvPr/>
        </p:nvSpPr>
        <p:spPr bwMode="gray">
          <a:xfrm>
            <a:off x="0" y="0"/>
            <a:ext cx="457200" cy="304800"/>
          </a:xfrm>
          <a:prstGeom prst="rect">
            <a:avLst/>
          </a:prstGeom>
          <a:solidFill>
            <a:schemeClr val="bg2"/>
          </a:solidFill>
          <a:ln w="9525">
            <a:noFill/>
            <a:miter lim="800000"/>
          </a:ln>
          <a:effectLst/>
        </p:spPr>
        <p:txBody>
          <a:bodyPr wrap="none" anchor="ctr"/>
          <a:lstStyle/>
          <a:p>
            <a:endParaRPr lang="zh-CN" altLang="en-US"/>
          </a:p>
        </p:txBody>
      </p:sp>
      <p:sp>
        <p:nvSpPr>
          <p:cNvPr id="3145" name="Rectangle 73"/>
          <p:cNvSpPr>
            <a:spLocks noChangeArrowheads="1"/>
          </p:cNvSpPr>
          <p:nvPr/>
        </p:nvSpPr>
        <p:spPr bwMode="gray">
          <a:xfrm rot="5400000">
            <a:off x="-2213769" y="2510631"/>
            <a:ext cx="4876800" cy="465138"/>
          </a:xfrm>
          <a:prstGeom prst="rect">
            <a:avLst/>
          </a:prstGeom>
          <a:gradFill rotWithShape="1">
            <a:gsLst>
              <a:gs pos="0">
                <a:schemeClr val="hlink"/>
              </a:gs>
              <a:gs pos="100000">
                <a:schemeClr val="hlink">
                  <a:gamma/>
                  <a:tint val="33333"/>
                  <a:invGamma/>
                </a:schemeClr>
              </a:gs>
            </a:gsLst>
            <a:lin ang="0" scaled="1"/>
          </a:gradFill>
          <a:ln w="9525">
            <a:noFill/>
            <a:miter lim="800000"/>
          </a:ln>
          <a:effectLst/>
        </p:spPr>
        <p:txBody>
          <a:bodyPr wrap="none" anchor="ctr"/>
          <a:lstStyle/>
          <a:p>
            <a:endParaRPr lang="zh-CN" altLang="en-US"/>
          </a:p>
        </p:txBody>
      </p:sp>
      <p:sp>
        <p:nvSpPr>
          <p:cNvPr id="3146" name="Rectangle 74"/>
          <p:cNvSpPr>
            <a:spLocks noChangeArrowheads="1"/>
          </p:cNvSpPr>
          <p:nvPr/>
        </p:nvSpPr>
        <p:spPr bwMode="gray">
          <a:xfrm rot="5400000">
            <a:off x="-575469" y="5520531"/>
            <a:ext cx="1600200" cy="465138"/>
          </a:xfrm>
          <a:prstGeom prst="rect">
            <a:avLst/>
          </a:prstGeom>
          <a:gradFill rotWithShape="1">
            <a:gsLst>
              <a:gs pos="0">
                <a:schemeClr val="accent2">
                  <a:gamma/>
                  <a:tint val="57647"/>
                  <a:invGamma/>
                </a:schemeClr>
              </a:gs>
              <a:gs pos="100000">
                <a:schemeClr val="accent2"/>
              </a:gs>
            </a:gsLst>
            <a:lin ang="0" scaled="1"/>
          </a:gradFill>
          <a:ln w="9525">
            <a:noFill/>
            <a:miter lim="800000"/>
          </a:ln>
          <a:effectLst/>
        </p:spPr>
        <p:txBody>
          <a:bodyPr wrap="none" anchor="ctr"/>
          <a:lstStyle/>
          <a:p>
            <a:endParaRPr lang="zh-CN" altLang="en-US"/>
          </a:p>
        </p:txBody>
      </p:sp>
      <p:sp>
        <p:nvSpPr>
          <p:cNvPr id="3147" name="Rectangle 75"/>
          <p:cNvSpPr>
            <a:spLocks noChangeArrowheads="1"/>
          </p:cNvSpPr>
          <p:nvPr/>
        </p:nvSpPr>
        <p:spPr bwMode="ltGray">
          <a:xfrm>
            <a:off x="8769350" y="6538913"/>
            <a:ext cx="374650" cy="327025"/>
          </a:xfrm>
          <a:prstGeom prst="rect">
            <a:avLst/>
          </a:prstGeom>
          <a:gradFill rotWithShape="1">
            <a:gsLst>
              <a:gs pos="0">
                <a:schemeClr val="bg1"/>
              </a:gs>
              <a:gs pos="100000">
                <a:schemeClr val="bg1">
                  <a:gamma/>
                  <a:shade val="78824"/>
                  <a:invGamma/>
                </a:schemeClr>
              </a:gs>
            </a:gsLst>
            <a:lin ang="5400000" scaled="1"/>
          </a:gradFill>
          <a:ln w="9525">
            <a:noFill/>
            <a:miter lim="800000"/>
          </a:ln>
          <a:effectLst/>
        </p:spPr>
        <p:txBody>
          <a:bodyPr wrap="none" anchor="ctr"/>
          <a:lstStyle/>
          <a:p>
            <a:endParaRPr lang="zh-CN" altLang="en-US"/>
          </a:p>
        </p:txBody>
      </p:sp>
      <p:sp>
        <p:nvSpPr>
          <p:cNvPr id="3148" name="Rectangle 76"/>
          <p:cNvSpPr>
            <a:spLocks noChangeArrowheads="1"/>
          </p:cNvSpPr>
          <p:nvPr/>
        </p:nvSpPr>
        <p:spPr bwMode="gray">
          <a:xfrm rot="5400000">
            <a:off x="6557962" y="3967163"/>
            <a:ext cx="4791075" cy="381000"/>
          </a:xfrm>
          <a:prstGeom prst="rect">
            <a:avLst/>
          </a:prstGeom>
          <a:gradFill rotWithShape="1">
            <a:gsLst>
              <a:gs pos="0">
                <a:schemeClr val="accent2">
                  <a:gamma/>
                  <a:tint val="57647"/>
                  <a:invGamma/>
                </a:schemeClr>
              </a:gs>
              <a:gs pos="100000">
                <a:schemeClr val="accent2"/>
              </a:gs>
            </a:gsLst>
            <a:lin ang="0" scaled="1"/>
          </a:gradFill>
          <a:ln w="9525">
            <a:noFill/>
            <a:miter lim="800000"/>
          </a:ln>
          <a:effectLst/>
        </p:spPr>
        <p:txBody>
          <a:bodyPr wrap="none" anchor="ctr"/>
          <a:lstStyle/>
          <a:p>
            <a:endParaRPr lang="zh-CN" altLang="en-US"/>
          </a:p>
        </p:txBody>
      </p:sp>
      <p:sp>
        <p:nvSpPr>
          <p:cNvPr id="3149" name="Rectangle 77"/>
          <p:cNvSpPr>
            <a:spLocks noChangeArrowheads="1"/>
          </p:cNvSpPr>
          <p:nvPr/>
        </p:nvSpPr>
        <p:spPr bwMode="gray">
          <a:xfrm>
            <a:off x="8763000" y="1752600"/>
            <a:ext cx="381000" cy="152400"/>
          </a:xfrm>
          <a:prstGeom prst="rect">
            <a:avLst/>
          </a:prstGeom>
          <a:gradFill rotWithShape="1">
            <a:gsLst>
              <a:gs pos="0">
                <a:schemeClr val="folHlink"/>
              </a:gs>
              <a:gs pos="100000">
                <a:schemeClr val="folHlink">
                  <a:gamma/>
                  <a:tint val="72549"/>
                  <a:invGamma/>
                </a:schemeClr>
              </a:gs>
            </a:gsLst>
            <a:lin ang="5400000" scaled="1"/>
          </a:gradFill>
          <a:ln w="9525">
            <a:noFill/>
            <a:miter lim="800000"/>
          </a:ln>
          <a:effectLst/>
        </p:spPr>
        <p:txBody>
          <a:bodyPr wrap="none" anchor="ctr"/>
          <a:lstStyle/>
          <a:p>
            <a:endParaRPr lang="zh-CN" altLang="en-US"/>
          </a:p>
        </p:txBody>
      </p:sp>
      <p:sp>
        <p:nvSpPr>
          <p:cNvPr id="3152" name="Line 80"/>
          <p:cNvSpPr>
            <a:spLocks noChangeShapeType="1"/>
          </p:cNvSpPr>
          <p:nvPr/>
        </p:nvSpPr>
        <p:spPr bwMode="auto">
          <a:xfrm>
            <a:off x="0" y="304800"/>
            <a:ext cx="9144000" cy="0"/>
          </a:xfrm>
          <a:prstGeom prst="line">
            <a:avLst/>
          </a:prstGeom>
          <a:noFill/>
          <a:ln w="9525">
            <a:solidFill>
              <a:schemeClr val="tx1"/>
            </a:solidFill>
            <a:round/>
          </a:ln>
          <a:effectLst/>
        </p:spPr>
        <p:txBody>
          <a:bodyPr/>
          <a:lstStyle/>
          <a:p>
            <a:endParaRPr lang="zh-CN" altLang="en-US"/>
          </a:p>
        </p:txBody>
      </p:sp>
      <p:sp>
        <p:nvSpPr>
          <p:cNvPr id="3153" name="Line 81"/>
          <p:cNvSpPr>
            <a:spLocks noChangeShapeType="1"/>
          </p:cNvSpPr>
          <p:nvPr/>
        </p:nvSpPr>
        <p:spPr bwMode="auto">
          <a:xfrm>
            <a:off x="0" y="6553200"/>
            <a:ext cx="9144000" cy="0"/>
          </a:xfrm>
          <a:prstGeom prst="line">
            <a:avLst/>
          </a:prstGeom>
          <a:noFill/>
          <a:ln w="9525">
            <a:solidFill>
              <a:schemeClr val="tx1"/>
            </a:solidFill>
            <a:round/>
          </a:ln>
          <a:effectLst/>
        </p:spPr>
        <p:txBody>
          <a:bodyPr/>
          <a:lstStyle/>
          <a:p>
            <a:endParaRPr lang="zh-CN" altLang="en-US"/>
          </a:p>
        </p:txBody>
      </p:sp>
      <p:sp>
        <p:nvSpPr>
          <p:cNvPr id="3154" name="Line 82"/>
          <p:cNvSpPr>
            <a:spLocks noChangeShapeType="1"/>
          </p:cNvSpPr>
          <p:nvPr/>
        </p:nvSpPr>
        <p:spPr bwMode="auto">
          <a:xfrm>
            <a:off x="457200" y="0"/>
            <a:ext cx="0" cy="6858000"/>
          </a:xfrm>
          <a:prstGeom prst="line">
            <a:avLst/>
          </a:prstGeom>
          <a:noFill/>
          <a:ln w="9525">
            <a:solidFill>
              <a:schemeClr val="tx1"/>
            </a:solidFill>
            <a:round/>
          </a:ln>
          <a:effectLst/>
        </p:spPr>
        <p:txBody>
          <a:bodyPr/>
          <a:lstStyle/>
          <a:p>
            <a:endParaRPr lang="zh-CN" altLang="en-US"/>
          </a:p>
        </p:txBody>
      </p:sp>
      <p:sp>
        <p:nvSpPr>
          <p:cNvPr id="3155" name="Line 83"/>
          <p:cNvSpPr>
            <a:spLocks noChangeShapeType="1"/>
          </p:cNvSpPr>
          <p:nvPr/>
        </p:nvSpPr>
        <p:spPr bwMode="auto">
          <a:xfrm>
            <a:off x="8763000" y="0"/>
            <a:ext cx="0" cy="6858000"/>
          </a:xfrm>
          <a:prstGeom prst="line">
            <a:avLst/>
          </a:prstGeom>
          <a:noFill/>
          <a:ln w="9525">
            <a:solidFill>
              <a:schemeClr val="tx1"/>
            </a:solidFill>
            <a:round/>
          </a:ln>
          <a:effectLst/>
        </p:spPr>
        <p:txBody>
          <a:bodyPr/>
          <a:lstStyle/>
          <a:p>
            <a:endParaRPr lang="zh-CN" altLang="en-US"/>
          </a:p>
        </p:txBody>
      </p:sp>
      <p:sp>
        <p:nvSpPr>
          <p:cNvPr id="3156" name="Line 84"/>
          <p:cNvSpPr>
            <a:spLocks noChangeShapeType="1"/>
          </p:cNvSpPr>
          <p:nvPr/>
        </p:nvSpPr>
        <p:spPr bwMode="auto">
          <a:xfrm flipH="1">
            <a:off x="0" y="4953000"/>
            <a:ext cx="457200" cy="0"/>
          </a:xfrm>
          <a:prstGeom prst="line">
            <a:avLst/>
          </a:prstGeom>
          <a:noFill/>
          <a:ln w="9525">
            <a:solidFill>
              <a:schemeClr val="tx1"/>
            </a:solidFill>
            <a:round/>
          </a:ln>
          <a:effectLst/>
        </p:spPr>
        <p:txBody>
          <a:bodyPr/>
          <a:lstStyle/>
          <a:p>
            <a:endParaRPr lang="zh-CN" altLang="en-US"/>
          </a:p>
        </p:txBody>
      </p:sp>
      <p:sp>
        <p:nvSpPr>
          <p:cNvPr id="3157" name="Line 85"/>
          <p:cNvSpPr>
            <a:spLocks noChangeShapeType="1"/>
          </p:cNvSpPr>
          <p:nvPr/>
        </p:nvSpPr>
        <p:spPr bwMode="auto">
          <a:xfrm>
            <a:off x="8763000" y="1752600"/>
            <a:ext cx="381000" cy="0"/>
          </a:xfrm>
          <a:prstGeom prst="line">
            <a:avLst/>
          </a:prstGeom>
          <a:noFill/>
          <a:ln w="9525">
            <a:solidFill>
              <a:schemeClr val="tx1"/>
            </a:solidFill>
            <a:round/>
          </a:ln>
          <a:effectLst/>
        </p:spPr>
        <p:txBody>
          <a:bodyPr/>
          <a:lstStyle/>
          <a:p>
            <a:endParaRPr lang="zh-CN" altLang="en-US"/>
          </a:p>
        </p:txBody>
      </p:sp>
      <p:sp>
        <p:nvSpPr>
          <p:cNvPr id="3158" name="Line 86"/>
          <p:cNvSpPr>
            <a:spLocks noChangeShapeType="1"/>
          </p:cNvSpPr>
          <p:nvPr/>
        </p:nvSpPr>
        <p:spPr bwMode="auto">
          <a:xfrm>
            <a:off x="8763000" y="1905000"/>
            <a:ext cx="381000" cy="0"/>
          </a:xfrm>
          <a:prstGeom prst="line">
            <a:avLst/>
          </a:prstGeom>
          <a:noFill/>
          <a:ln w="9525">
            <a:solidFill>
              <a:schemeClr val="tx1"/>
            </a:solidFill>
            <a:round/>
          </a:ln>
          <a:effectLst/>
        </p:spPr>
        <p:txBody>
          <a:bodyPr/>
          <a:lstStyle/>
          <a:p>
            <a:endParaRPr lang="zh-CN" altLang="en-US"/>
          </a:p>
        </p:txBody>
      </p:sp>
      <p:sp>
        <p:nvSpPr>
          <p:cNvPr id="3159" name="Line 87"/>
          <p:cNvSpPr>
            <a:spLocks noChangeShapeType="1"/>
          </p:cNvSpPr>
          <p:nvPr/>
        </p:nvSpPr>
        <p:spPr bwMode="auto">
          <a:xfrm>
            <a:off x="2543175" y="6553200"/>
            <a:ext cx="0" cy="304800"/>
          </a:xfrm>
          <a:prstGeom prst="line">
            <a:avLst/>
          </a:prstGeom>
          <a:noFill/>
          <a:ln w="9525">
            <a:solidFill>
              <a:schemeClr val="tx1"/>
            </a:solidFill>
            <a:round/>
          </a:ln>
          <a:effectLst/>
        </p:spPr>
        <p:txBody>
          <a:bodyPr/>
          <a:lstStyle/>
          <a:p>
            <a:endParaRPr lang="zh-CN" altLang="en-US"/>
          </a:p>
        </p:txBody>
      </p:sp>
      <p:sp>
        <p:nvSpPr>
          <p:cNvPr id="3160" name="Line 88"/>
          <p:cNvSpPr>
            <a:spLocks noChangeShapeType="1"/>
          </p:cNvSpPr>
          <p:nvPr/>
        </p:nvSpPr>
        <p:spPr bwMode="auto">
          <a:xfrm flipV="1">
            <a:off x="6672263" y="0"/>
            <a:ext cx="0" cy="304800"/>
          </a:xfrm>
          <a:prstGeom prst="line">
            <a:avLst/>
          </a:prstGeom>
          <a:noFill/>
          <a:ln w="9525">
            <a:solidFill>
              <a:schemeClr val="tx1"/>
            </a:solidFill>
            <a:round/>
          </a:ln>
          <a:effectLst/>
        </p:spPr>
        <p:txBody>
          <a:bodyPr/>
          <a:lstStyle/>
          <a:p>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7A890C8C-3FC1-4BB8-9C7F-F45CB0114D3C}"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7813" y="122238"/>
            <a:ext cx="2005012" cy="6027737"/>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09600" y="122238"/>
            <a:ext cx="5865813" cy="6027737"/>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8F3A1E9D-E2C8-4A2D-92F4-8E646623AD05}"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标题和表格">
    <p:spTree>
      <p:nvGrpSpPr>
        <p:cNvPr id="1" name=""/>
        <p:cNvGrpSpPr/>
        <p:nvPr/>
      </p:nvGrpSpPr>
      <p:grpSpPr>
        <a:xfrm>
          <a:off x="0" y="0"/>
          <a:ext cx="0" cy="0"/>
          <a:chOff x="0" y="0"/>
          <a:chExt cx="0" cy="0"/>
        </a:xfrm>
      </p:grpSpPr>
      <p:sp>
        <p:nvSpPr>
          <p:cNvPr id="2" name="标题 1"/>
          <p:cNvSpPr>
            <a:spLocks noGrp="1"/>
          </p:cNvSpPr>
          <p:nvPr>
            <p:ph type="title"/>
          </p:nvPr>
        </p:nvSpPr>
        <p:spPr>
          <a:xfrm>
            <a:off x="990600" y="122238"/>
            <a:ext cx="6705600" cy="563562"/>
          </a:xfrm>
        </p:spPr>
        <p:txBody>
          <a:bodyPr/>
          <a:lstStyle/>
          <a:p>
            <a:r>
              <a:rPr lang="zh-CN" altLang="en-US" smtClean="0"/>
              <a:t>单击此处编辑母版标题样式</a:t>
            </a:r>
            <a:endParaRPr lang="zh-CN" altLang="en-US"/>
          </a:p>
        </p:txBody>
      </p:sp>
      <p:sp>
        <p:nvSpPr>
          <p:cNvPr id="3" name="表格占位符 2"/>
          <p:cNvSpPr>
            <a:spLocks noGrp="1"/>
          </p:cNvSpPr>
          <p:nvPr>
            <p:ph type="tbl" idx="1" hasCustomPrompt="1"/>
          </p:nvPr>
        </p:nvSpPr>
        <p:spPr>
          <a:xfrm>
            <a:off x="609600" y="1228725"/>
            <a:ext cx="8023225" cy="4921250"/>
          </a:xfrm>
        </p:spPr>
        <p:txBody>
          <a:bodyPr/>
          <a:lstStyle/>
          <a:p>
            <a:r>
              <a:rPr lang="zh-CN" altLang="en-US" smtClean="0"/>
              <a:t>单击图标添加表格</a:t>
            </a:r>
            <a:endParaRPr lang="zh-CN" altLang="en-US"/>
          </a:p>
        </p:txBody>
      </p:sp>
      <p:sp>
        <p:nvSpPr>
          <p:cNvPr id="4" name="页脚占位符 3"/>
          <p:cNvSpPr>
            <a:spLocks noGrp="1"/>
          </p:cNvSpPr>
          <p:nvPr>
            <p:ph type="ftr" sz="quarter" idx="10"/>
          </p:nvPr>
        </p:nvSpPr>
        <p:spPr>
          <a:xfrm>
            <a:off x="5791200" y="6248400"/>
            <a:ext cx="2895600" cy="334963"/>
          </a:xfrm>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a:xfrm>
            <a:off x="3429000" y="6338888"/>
            <a:ext cx="2133600" cy="244475"/>
          </a:xfrm>
        </p:spPr>
        <p:txBody>
          <a:bodyPr/>
          <a:lstStyle>
            <a:lvl1pPr>
              <a:defRPr/>
            </a:lvl1pPr>
          </a:lstStyle>
          <a:p>
            <a:fld id="{353B4026-BBE6-445A-9401-C04FBB038359}" type="slidenum">
              <a:rPr lang="en-US" altLang="zh-CN"/>
            </a:fld>
            <a:endParaRPr lang="en-US" altLang="zh-CN"/>
          </a:p>
        </p:txBody>
      </p:sp>
      <p:sp>
        <p:nvSpPr>
          <p:cNvPr id="6" name="日期占位符 5"/>
          <p:cNvSpPr>
            <a:spLocks noGrp="1"/>
          </p:cNvSpPr>
          <p:nvPr>
            <p:ph type="dt" sz="half" idx="12"/>
          </p:nvPr>
        </p:nvSpPr>
        <p:spPr>
          <a:xfrm>
            <a:off x="457200" y="6324600"/>
            <a:ext cx="2133600" cy="244475"/>
          </a:xfrm>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0E7B1A6C-9C21-4494-ABA7-C5695E7DFA97}"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7AA17A08-4DBD-457B-9FBE-3642ABC70B4A}"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F70EBC81-69AC-4ACB-977B-299B09049892}"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810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5720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A4D981FC-35E5-4F07-8656-02CDC3B6CBF6}"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lvl1pPr>
              <a:defRPr/>
            </a:lvl1pPr>
          </a:lstStyle>
          <a:p>
            <a:pPr algn="r" rtl="0" fontAlgn="base">
              <a:spcBef>
                <a:spcPct val="0"/>
              </a:spcBef>
              <a:spcAft>
                <a:spcPct val="0"/>
              </a:spcAft>
            </a:pPr>
            <a:fld id="{60D0276E-B57B-4CF3-80F0-8532F8AE0389}"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lvl1pPr>
              <a:defRPr/>
            </a:lvl1pPr>
          </a:lstStyle>
          <a:p>
            <a:pPr algn="r" rtl="0" fontAlgn="base">
              <a:spcBef>
                <a:spcPct val="0"/>
              </a:spcBef>
              <a:spcAft>
                <a:spcPct val="0"/>
              </a:spcAft>
            </a:pPr>
            <a:fld id="{55972121-7262-4149-9E07-A6F2D7D5F6FD}"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lvl1pPr>
              <a:defRPr/>
            </a:lvl1pPr>
          </a:lstStyle>
          <a:p>
            <a:pPr algn="r" rtl="0" fontAlgn="base">
              <a:spcBef>
                <a:spcPct val="0"/>
              </a:spcBef>
              <a:spcAft>
                <a:spcPct val="0"/>
              </a:spcAft>
            </a:pPr>
            <a:fld id="{2C18592D-E1F2-4A8E-92F4-DA74D997DCB9}"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13071136-26EF-4F03-AC43-A4C224ECF8F4}"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2C6FFEEB-89FF-4FDE-8DCA-530937897B50}"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lvl1pPr>
              <a:defRPr/>
            </a:lvl1pPr>
          </a:lstStyle>
          <a:p>
            <a:pPr algn="r" rtl="0" fontAlgn="base">
              <a:spcBef>
                <a:spcPct val="0"/>
              </a:spcBef>
              <a:spcAft>
                <a:spcPct val="0"/>
              </a:spcAft>
            </a:pPr>
            <a:fld id="{0C824033-800A-4B77-B44F-DFDCAE6A8222}"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EBF58BF2-D439-4698-8828-C8CC6E17F611}"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228600"/>
            <a:ext cx="2095500" cy="5897563"/>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228600" y="228600"/>
            <a:ext cx="6134100" cy="5897563"/>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pPr algn="l"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lvl1pPr>
              <a:defRPr/>
            </a:lvl1pPr>
          </a:lstStyle>
          <a:p>
            <a:pPr algn="ctr" rtl="0" fontAlgn="base">
              <a:spcBef>
                <a:spcPct val="0"/>
              </a:spcBef>
              <a:spcAft>
                <a:spcPct val="0"/>
              </a:spcAft>
            </a:pPr>
            <a:endParaRPr lang="en-US" altLang="zh-CN" sz="1400" kern="1200">
              <a:solidFill>
                <a:srgbClr val="000000"/>
              </a:solidFill>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lvl1pPr>
              <a:defRPr/>
            </a:lvl1pPr>
          </a:lstStyle>
          <a:p>
            <a:pPr algn="r" rtl="0" fontAlgn="base">
              <a:spcBef>
                <a:spcPct val="0"/>
              </a:spcBef>
              <a:spcAft>
                <a:spcPct val="0"/>
              </a:spcAft>
            </a:pPr>
            <a:fld id="{E1032AF9-B88D-42B7-AF1C-A186B50D31E0}" type="slidenum">
              <a:rPr lang="en-US" altLang="zh-CN" sz="1400" kern="1200">
                <a:solidFill>
                  <a:srgbClr val="000000"/>
                </a:solidFill>
                <a:latin typeface="Arial" panose="020B0604020202020204" pitchFamily="34" charset="0"/>
                <a:ea typeface="宋体" panose="02010600030101010101" pitchFamily="2" charset="-122"/>
                <a:cs typeface="+mn-cs"/>
              </a:rPr>
            </a:fld>
            <a:endParaRPr lang="en-US" altLang="zh-CN" sz="1400" kern="1200">
              <a:solidFill>
                <a:srgbClr val="000000"/>
              </a:solidFill>
              <a:latin typeface="Arial" panose="020B060402020202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endParaRPr lang="zh-CN" altLang="en-US" smtClean="0"/>
          </a:p>
        </p:txBody>
      </p:sp>
      <p:sp>
        <p:nvSpPr>
          <p:cNvPr id="4" name="页脚占位符 3"/>
          <p:cNvSpPr>
            <a:spLocks noGrp="1"/>
          </p:cNvSpPr>
          <p:nvPr>
            <p:ph type="ftr" sz="quarter" idx="10"/>
          </p:nvPr>
        </p:nvSpPr>
        <p:spPr/>
        <p:txBody>
          <a:bodyPr/>
          <a:lstStyle>
            <a:lvl1pPr>
              <a:defRPr/>
            </a:lvl1pPr>
          </a:lstStyle>
          <a:p>
            <a:r>
              <a:rPr lang="en-US" altLang="zh-CN"/>
              <a:t>Company  Logo</a:t>
            </a:r>
            <a:endParaRPr lang="en-US" altLang="zh-CN"/>
          </a:p>
        </p:txBody>
      </p:sp>
      <p:sp>
        <p:nvSpPr>
          <p:cNvPr id="5" name="灯片编号占位符 4"/>
          <p:cNvSpPr>
            <a:spLocks noGrp="1"/>
          </p:cNvSpPr>
          <p:nvPr>
            <p:ph type="sldNum" sz="quarter" idx="11"/>
          </p:nvPr>
        </p:nvSpPr>
        <p:spPr/>
        <p:txBody>
          <a:bodyPr/>
          <a:lstStyle>
            <a:lvl1pPr>
              <a:defRPr/>
            </a:lvl1pPr>
          </a:lstStyle>
          <a:p>
            <a:fld id="{E9265EB0-AA17-4995-9A68-1365CAD6684B}" type="slidenum">
              <a:rPr lang="en-US" altLang="zh-CN"/>
            </a:fld>
            <a:endParaRPr lang="en-US" altLang="zh-CN"/>
          </a:p>
        </p:txBody>
      </p:sp>
      <p:sp>
        <p:nvSpPr>
          <p:cNvPr id="6" name="日期占位符 5"/>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09600" y="1228725"/>
            <a:ext cx="3935413" cy="4921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4697413" y="1228725"/>
            <a:ext cx="3935412" cy="4921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页脚占位符 4"/>
          <p:cNvSpPr>
            <a:spLocks noGrp="1"/>
          </p:cNvSpPr>
          <p:nvPr>
            <p:ph type="ftr" sz="quarter" idx="10"/>
          </p:nvPr>
        </p:nvSpPr>
        <p:spPr/>
        <p:txBody>
          <a:bodyPr/>
          <a:lstStyle>
            <a:lvl1pPr>
              <a:defRPr/>
            </a:lvl1pPr>
          </a:lstStyle>
          <a:p>
            <a:r>
              <a:rPr lang="en-US" altLang="zh-CN"/>
              <a:t>Company  Logo</a:t>
            </a:r>
            <a:endParaRPr lang="en-US" altLang="zh-CN"/>
          </a:p>
        </p:txBody>
      </p:sp>
      <p:sp>
        <p:nvSpPr>
          <p:cNvPr id="6" name="灯片编号占位符 5"/>
          <p:cNvSpPr>
            <a:spLocks noGrp="1"/>
          </p:cNvSpPr>
          <p:nvPr>
            <p:ph type="sldNum" sz="quarter" idx="11"/>
          </p:nvPr>
        </p:nvSpPr>
        <p:spPr/>
        <p:txBody>
          <a:bodyPr/>
          <a:lstStyle>
            <a:lvl1pPr>
              <a:defRPr/>
            </a:lvl1pPr>
          </a:lstStyle>
          <a:p>
            <a:fld id="{730795BD-9816-48DF-A0F9-71464392B3D5}" type="slidenum">
              <a:rPr lang="en-US" altLang="zh-CN"/>
            </a:fld>
            <a:endParaRPr lang="en-US" altLang="zh-CN"/>
          </a:p>
        </p:txBody>
      </p:sp>
      <p:sp>
        <p:nvSpPr>
          <p:cNvPr id="7" name="日期占位符 6"/>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页脚占位符 6"/>
          <p:cNvSpPr>
            <a:spLocks noGrp="1"/>
          </p:cNvSpPr>
          <p:nvPr>
            <p:ph type="ftr" sz="quarter" idx="10"/>
          </p:nvPr>
        </p:nvSpPr>
        <p:spPr/>
        <p:txBody>
          <a:bodyPr/>
          <a:lstStyle>
            <a:lvl1pPr>
              <a:defRPr/>
            </a:lvl1pPr>
          </a:lstStyle>
          <a:p>
            <a:r>
              <a:rPr lang="en-US" altLang="zh-CN"/>
              <a:t>Company  Logo</a:t>
            </a:r>
            <a:endParaRPr lang="en-US" altLang="zh-CN"/>
          </a:p>
        </p:txBody>
      </p:sp>
      <p:sp>
        <p:nvSpPr>
          <p:cNvPr id="8" name="灯片编号占位符 7"/>
          <p:cNvSpPr>
            <a:spLocks noGrp="1"/>
          </p:cNvSpPr>
          <p:nvPr>
            <p:ph type="sldNum" sz="quarter" idx="11"/>
          </p:nvPr>
        </p:nvSpPr>
        <p:spPr/>
        <p:txBody>
          <a:bodyPr/>
          <a:lstStyle>
            <a:lvl1pPr>
              <a:defRPr/>
            </a:lvl1pPr>
          </a:lstStyle>
          <a:p>
            <a:fld id="{413E8128-E119-4D0C-B2A0-5DA355CFD3C8}" type="slidenum">
              <a:rPr lang="en-US" altLang="zh-CN"/>
            </a:fld>
            <a:endParaRPr lang="en-US" altLang="zh-CN"/>
          </a:p>
        </p:txBody>
      </p:sp>
      <p:sp>
        <p:nvSpPr>
          <p:cNvPr id="9" name="日期占位符 8"/>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页脚占位符 2"/>
          <p:cNvSpPr>
            <a:spLocks noGrp="1"/>
          </p:cNvSpPr>
          <p:nvPr>
            <p:ph type="ftr" sz="quarter" idx="10"/>
          </p:nvPr>
        </p:nvSpPr>
        <p:spPr/>
        <p:txBody>
          <a:bodyPr/>
          <a:lstStyle>
            <a:lvl1pPr>
              <a:defRPr/>
            </a:lvl1pPr>
          </a:lstStyle>
          <a:p>
            <a:r>
              <a:rPr lang="en-US" altLang="zh-CN"/>
              <a:t>Company  Logo</a:t>
            </a:r>
            <a:endParaRPr lang="en-US" altLang="zh-CN"/>
          </a:p>
        </p:txBody>
      </p:sp>
      <p:sp>
        <p:nvSpPr>
          <p:cNvPr id="4" name="灯片编号占位符 3"/>
          <p:cNvSpPr>
            <a:spLocks noGrp="1"/>
          </p:cNvSpPr>
          <p:nvPr>
            <p:ph type="sldNum" sz="quarter" idx="11"/>
          </p:nvPr>
        </p:nvSpPr>
        <p:spPr/>
        <p:txBody>
          <a:bodyPr/>
          <a:lstStyle>
            <a:lvl1pPr>
              <a:defRPr/>
            </a:lvl1pPr>
          </a:lstStyle>
          <a:p>
            <a:fld id="{EB883273-2FF6-48B1-BDB0-5E610D0FFE48}" type="slidenum">
              <a:rPr lang="en-US" altLang="zh-CN"/>
            </a:fld>
            <a:endParaRPr lang="en-US" altLang="zh-CN"/>
          </a:p>
        </p:txBody>
      </p:sp>
      <p:sp>
        <p:nvSpPr>
          <p:cNvPr id="5" name="日期占位符 4"/>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lvl1pPr>
              <a:defRPr/>
            </a:lvl1pPr>
          </a:lstStyle>
          <a:p>
            <a:r>
              <a:rPr lang="en-US" altLang="zh-CN"/>
              <a:t>Company  Logo</a:t>
            </a:r>
            <a:endParaRPr lang="en-US" altLang="zh-CN"/>
          </a:p>
        </p:txBody>
      </p:sp>
      <p:sp>
        <p:nvSpPr>
          <p:cNvPr id="3" name="灯片编号占位符 2"/>
          <p:cNvSpPr>
            <a:spLocks noGrp="1"/>
          </p:cNvSpPr>
          <p:nvPr>
            <p:ph type="sldNum" sz="quarter" idx="11"/>
          </p:nvPr>
        </p:nvSpPr>
        <p:spPr/>
        <p:txBody>
          <a:bodyPr/>
          <a:lstStyle>
            <a:lvl1pPr>
              <a:defRPr/>
            </a:lvl1pPr>
          </a:lstStyle>
          <a:p>
            <a:fld id="{5E054C9C-3A67-421B-A8D2-E91AE8BAB0DA}" type="slidenum">
              <a:rPr lang="en-US" altLang="zh-CN"/>
            </a:fld>
            <a:endParaRPr lang="en-US" altLang="zh-CN"/>
          </a:p>
        </p:txBody>
      </p:sp>
      <p:sp>
        <p:nvSpPr>
          <p:cNvPr id="4" name="日期占位符 3"/>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页脚占位符 4"/>
          <p:cNvSpPr>
            <a:spLocks noGrp="1"/>
          </p:cNvSpPr>
          <p:nvPr>
            <p:ph type="ftr" sz="quarter" idx="10"/>
          </p:nvPr>
        </p:nvSpPr>
        <p:spPr/>
        <p:txBody>
          <a:bodyPr/>
          <a:lstStyle>
            <a:lvl1pPr>
              <a:defRPr/>
            </a:lvl1pPr>
          </a:lstStyle>
          <a:p>
            <a:r>
              <a:rPr lang="en-US" altLang="zh-CN"/>
              <a:t>Company  Logo</a:t>
            </a:r>
            <a:endParaRPr lang="en-US" altLang="zh-CN"/>
          </a:p>
        </p:txBody>
      </p:sp>
      <p:sp>
        <p:nvSpPr>
          <p:cNvPr id="6" name="灯片编号占位符 5"/>
          <p:cNvSpPr>
            <a:spLocks noGrp="1"/>
          </p:cNvSpPr>
          <p:nvPr>
            <p:ph type="sldNum" sz="quarter" idx="11"/>
          </p:nvPr>
        </p:nvSpPr>
        <p:spPr/>
        <p:txBody>
          <a:bodyPr/>
          <a:lstStyle>
            <a:lvl1pPr>
              <a:defRPr/>
            </a:lvl1pPr>
          </a:lstStyle>
          <a:p>
            <a:fld id="{0A714EDE-0101-4007-8A01-9667FA675F3A}" type="slidenum">
              <a:rPr lang="en-US" altLang="zh-CN"/>
            </a:fld>
            <a:endParaRPr lang="en-US" altLang="zh-CN"/>
          </a:p>
        </p:txBody>
      </p:sp>
      <p:sp>
        <p:nvSpPr>
          <p:cNvPr id="7" name="日期占位符 6"/>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页脚占位符 4"/>
          <p:cNvSpPr>
            <a:spLocks noGrp="1"/>
          </p:cNvSpPr>
          <p:nvPr>
            <p:ph type="ftr" sz="quarter" idx="10"/>
          </p:nvPr>
        </p:nvSpPr>
        <p:spPr/>
        <p:txBody>
          <a:bodyPr/>
          <a:lstStyle>
            <a:lvl1pPr>
              <a:defRPr/>
            </a:lvl1pPr>
          </a:lstStyle>
          <a:p>
            <a:r>
              <a:rPr lang="en-US" altLang="zh-CN"/>
              <a:t>Company  Logo</a:t>
            </a:r>
            <a:endParaRPr lang="en-US" altLang="zh-CN"/>
          </a:p>
        </p:txBody>
      </p:sp>
      <p:sp>
        <p:nvSpPr>
          <p:cNvPr id="6" name="灯片编号占位符 5"/>
          <p:cNvSpPr>
            <a:spLocks noGrp="1"/>
          </p:cNvSpPr>
          <p:nvPr>
            <p:ph type="sldNum" sz="quarter" idx="11"/>
          </p:nvPr>
        </p:nvSpPr>
        <p:spPr/>
        <p:txBody>
          <a:bodyPr/>
          <a:lstStyle>
            <a:lvl1pPr>
              <a:defRPr/>
            </a:lvl1pPr>
          </a:lstStyle>
          <a:p>
            <a:fld id="{0CBD1AEB-6A2D-486F-B025-B39D1A054391}" type="slidenum">
              <a:rPr lang="en-US" altLang="zh-CN"/>
            </a:fld>
            <a:endParaRPr lang="en-US" altLang="zh-CN"/>
          </a:p>
        </p:txBody>
      </p:sp>
      <p:sp>
        <p:nvSpPr>
          <p:cNvPr id="7" name="日期占位符 6"/>
          <p:cNvSpPr>
            <a:spLocks noGrp="1"/>
          </p:cNvSpPr>
          <p:nvPr>
            <p:ph type="dt" sz="half" idx="12"/>
          </p:nvPr>
        </p:nvSpPr>
        <p:spPr/>
        <p:txBody>
          <a:bodyPr/>
          <a:lstStyle>
            <a:lvl1pPr>
              <a:defRPr/>
            </a:lvl1pPr>
          </a:lstStyle>
          <a:p>
            <a:r>
              <a:rPr lang="en-US" altLang="zh-CN"/>
              <a:t>www.themegallery.com</a:t>
            </a:r>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7" Type="http://schemas.openxmlformats.org/officeDocument/2006/relationships/theme" Target="../theme/theme2.xml"/><Relationship Id="rId16" Type="http://schemas.openxmlformats.org/officeDocument/2006/relationships/vmlDrawing" Target="../drawings/vmlDrawing1.vml"/><Relationship Id="rId15" Type="http://schemas.openxmlformats.org/officeDocument/2006/relationships/image" Target="../media/image3.png"/><Relationship Id="rId14" Type="http://schemas.openxmlformats.org/officeDocument/2006/relationships/image" Target="../media/image2.png"/><Relationship Id="rId13" Type="http://schemas.openxmlformats.org/officeDocument/2006/relationships/image" Target="../media/image1.png"/><Relationship Id="rId12" Type="http://schemas.openxmlformats.org/officeDocument/2006/relationships/oleObject" Target="../embeddings/oleObject1.bin"/><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3" name="Rectangle 69"/>
          <p:cNvSpPr>
            <a:spLocks noChangeArrowheads="1"/>
          </p:cNvSpPr>
          <p:nvPr/>
        </p:nvSpPr>
        <p:spPr bwMode="gray">
          <a:xfrm>
            <a:off x="457200" y="0"/>
            <a:ext cx="8477250" cy="768350"/>
          </a:xfrm>
          <a:prstGeom prst="rect">
            <a:avLst/>
          </a:prstGeom>
          <a:gradFill rotWithShape="1">
            <a:gsLst>
              <a:gs pos="0">
                <a:schemeClr val="bg2">
                  <a:gamma/>
                  <a:tint val="0"/>
                  <a:invGamma/>
                </a:schemeClr>
              </a:gs>
              <a:gs pos="100000">
                <a:schemeClr val="bg2"/>
              </a:gs>
            </a:gsLst>
            <a:lin ang="0" scaled="1"/>
          </a:gradFill>
          <a:ln w="9525">
            <a:noFill/>
            <a:miter lim="800000"/>
          </a:ln>
          <a:effectLst/>
        </p:spPr>
        <p:txBody>
          <a:bodyPr wrap="none" anchor="ctr"/>
          <a:lstStyle/>
          <a:p>
            <a:endParaRPr lang="zh-CN" altLang="en-US"/>
          </a:p>
        </p:txBody>
      </p:sp>
      <p:sp>
        <p:nvSpPr>
          <p:cNvPr id="1027" name="Rectangle 3"/>
          <p:cNvSpPr>
            <a:spLocks noGrp="1" noChangeArrowheads="1"/>
          </p:cNvSpPr>
          <p:nvPr>
            <p:ph type="body" idx="1"/>
          </p:nvPr>
        </p:nvSpPr>
        <p:spPr bwMode="gray">
          <a:xfrm>
            <a:off x="609600" y="1228725"/>
            <a:ext cx="8023225" cy="4921250"/>
          </a:xfrm>
          <a:prstGeom prst="rect">
            <a:avLst/>
          </a:prstGeom>
          <a:noFill/>
          <a:ln w="9525">
            <a:noFill/>
            <a:miter lim="800000"/>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en-US" altLang="zh-CN" smtClean="0"/>
          </a:p>
        </p:txBody>
      </p:sp>
      <p:sp>
        <p:nvSpPr>
          <p:cNvPr id="1029" name="Rectangle 5"/>
          <p:cNvSpPr>
            <a:spLocks noGrp="1" noChangeArrowheads="1"/>
          </p:cNvSpPr>
          <p:nvPr>
            <p:ph type="ftr" sz="quarter" idx="3"/>
          </p:nvPr>
        </p:nvSpPr>
        <p:spPr bwMode="gray">
          <a:xfrm>
            <a:off x="5791200" y="6248400"/>
            <a:ext cx="2895600" cy="334963"/>
          </a:xfrm>
          <a:prstGeom prst="rect">
            <a:avLst/>
          </a:prstGeom>
          <a:noFill/>
          <a:ln w="9525">
            <a:noFill/>
            <a:miter lim="800000"/>
          </a:ln>
          <a:effectLst/>
        </p:spPr>
        <p:txBody>
          <a:bodyPr vert="horz" wrap="square" lIns="91440" tIns="45720" rIns="91440" bIns="45720" numCol="1" anchor="t" anchorCtr="0" compatLnSpc="1"/>
          <a:lstStyle>
            <a:lvl1pPr algn="r">
              <a:defRPr sz="1000">
                <a:latin typeface="+mn-lt"/>
                <a:ea typeface="宋体" panose="02010600030101010101" pitchFamily="2" charset="-122"/>
              </a:defRPr>
            </a:lvl1pPr>
          </a:lstStyle>
          <a:p>
            <a:r>
              <a:rPr lang="en-US" altLang="zh-CN"/>
              <a:t>Company  Logo</a:t>
            </a:r>
            <a:endParaRPr lang="en-US" altLang="zh-CN"/>
          </a:p>
        </p:txBody>
      </p:sp>
      <p:sp>
        <p:nvSpPr>
          <p:cNvPr id="1030" name="Rectangle 6"/>
          <p:cNvSpPr>
            <a:spLocks noGrp="1" noChangeArrowheads="1"/>
          </p:cNvSpPr>
          <p:nvPr>
            <p:ph type="sldNum" sz="quarter" idx="4"/>
          </p:nvPr>
        </p:nvSpPr>
        <p:spPr bwMode="gray">
          <a:xfrm>
            <a:off x="3429000" y="6338888"/>
            <a:ext cx="2133600" cy="244475"/>
          </a:xfrm>
          <a:prstGeom prst="rect">
            <a:avLst/>
          </a:prstGeom>
          <a:noFill/>
          <a:ln w="9525">
            <a:noFill/>
            <a:miter lim="800000"/>
          </a:ln>
          <a:effectLst/>
        </p:spPr>
        <p:txBody>
          <a:bodyPr vert="horz" wrap="square" lIns="91440" tIns="45720" rIns="91440" bIns="45720" numCol="1" anchor="t" anchorCtr="0" compatLnSpc="1"/>
          <a:lstStyle>
            <a:lvl1pPr algn="r">
              <a:defRPr sz="1400">
                <a:ea typeface="宋体" panose="02010600030101010101" pitchFamily="2" charset="-122"/>
              </a:defRPr>
            </a:lvl1pPr>
          </a:lstStyle>
          <a:p>
            <a:fld id="{B085AB79-75C3-46D4-97E4-31D274D8034E}" type="slidenum">
              <a:rPr lang="en-US" altLang="zh-CN"/>
            </a:fld>
            <a:endParaRPr lang="en-US" altLang="zh-CN"/>
          </a:p>
        </p:txBody>
      </p:sp>
      <p:sp>
        <p:nvSpPr>
          <p:cNvPr id="1052" name="Rectangle 28"/>
          <p:cNvSpPr>
            <a:spLocks noChangeArrowheads="1"/>
          </p:cNvSpPr>
          <p:nvPr/>
        </p:nvSpPr>
        <p:spPr bwMode="gray">
          <a:xfrm>
            <a:off x="0" y="0"/>
            <a:ext cx="457200" cy="768350"/>
          </a:xfrm>
          <a:prstGeom prst="rect">
            <a:avLst/>
          </a:prstGeom>
          <a:solidFill>
            <a:schemeClr val="hlink"/>
          </a:solidFill>
          <a:ln w="9525">
            <a:noFill/>
            <a:miter lim="800000"/>
          </a:ln>
          <a:effectLst/>
        </p:spPr>
        <p:txBody>
          <a:bodyPr wrap="none" anchor="ctr"/>
          <a:lstStyle/>
          <a:p>
            <a:pPr algn="ctr"/>
            <a:endParaRPr lang="zh-CN" altLang="zh-CN"/>
          </a:p>
        </p:txBody>
      </p:sp>
      <p:sp>
        <p:nvSpPr>
          <p:cNvPr id="1054" name="Rectangle 30"/>
          <p:cNvSpPr>
            <a:spLocks noChangeArrowheads="1"/>
          </p:cNvSpPr>
          <p:nvPr/>
        </p:nvSpPr>
        <p:spPr bwMode="gray">
          <a:xfrm>
            <a:off x="0" y="762000"/>
            <a:ext cx="457200" cy="152400"/>
          </a:xfrm>
          <a:prstGeom prst="rect">
            <a:avLst/>
          </a:prstGeom>
          <a:solidFill>
            <a:schemeClr val="bg2"/>
          </a:solidFill>
          <a:ln w="9525">
            <a:noFill/>
            <a:miter lim="800000"/>
          </a:ln>
          <a:effectLst/>
        </p:spPr>
        <p:txBody>
          <a:bodyPr wrap="none" anchor="ctr"/>
          <a:lstStyle/>
          <a:p>
            <a:pPr algn="ctr"/>
            <a:endParaRPr lang="zh-CN" altLang="zh-CN"/>
          </a:p>
        </p:txBody>
      </p:sp>
      <p:sp>
        <p:nvSpPr>
          <p:cNvPr id="1056" name="Rectangle 32"/>
          <p:cNvSpPr>
            <a:spLocks noChangeArrowheads="1"/>
          </p:cNvSpPr>
          <p:nvPr/>
        </p:nvSpPr>
        <p:spPr bwMode="gray">
          <a:xfrm>
            <a:off x="0" y="914400"/>
            <a:ext cx="457200" cy="4191000"/>
          </a:xfrm>
          <a:prstGeom prst="rect">
            <a:avLst/>
          </a:prstGeom>
          <a:gradFill rotWithShape="1">
            <a:gsLst>
              <a:gs pos="0">
                <a:schemeClr val="bg2"/>
              </a:gs>
              <a:gs pos="100000">
                <a:schemeClr val="bg2">
                  <a:gamma/>
                  <a:tint val="42353"/>
                  <a:invGamma/>
                </a:schemeClr>
              </a:gs>
            </a:gsLst>
            <a:lin ang="5400000" scaled="1"/>
          </a:gradFill>
          <a:ln w="9525">
            <a:noFill/>
            <a:miter lim="800000"/>
          </a:ln>
          <a:effectLst/>
        </p:spPr>
        <p:txBody>
          <a:bodyPr wrap="none" anchor="ctr"/>
          <a:lstStyle/>
          <a:p>
            <a:pPr algn="ctr"/>
            <a:endParaRPr lang="zh-CN" altLang="zh-CN"/>
          </a:p>
        </p:txBody>
      </p:sp>
      <p:sp>
        <p:nvSpPr>
          <p:cNvPr id="1073" name="Rectangle 49"/>
          <p:cNvSpPr>
            <a:spLocks noChangeArrowheads="1"/>
          </p:cNvSpPr>
          <p:nvPr/>
        </p:nvSpPr>
        <p:spPr bwMode="gray">
          <a:xfrm>
            <a:off x="0" y="5105400"/>
            <a:ext cx="457200" cy="1544638"/>
          </a:xfrm>
          <a:prstGeom prst="rect">
            <a:avLst/>
          </a:prstGeom>
          <a:gradFill rotWithShape="1">
            <a:gsLst>
              <a:gs pos="0">
                <a:schemeClr val="accent2">
                  <a:gamma/>
                  <a:tint val="42353"/>
                  <a:invGamma/>
                </a:schemeClr>
              </a:gs>
              <a:gs pos="100000">
                <a:schemeClr val="accent2"/>
              </a:gs>
            </a:gsLst>
            <a:lin ang="5400000" scaled="1"/>
          </a:gradFill>
          <a:ln w="9525">
            <a:noFill/>
            <a:miter lim="800000"/>
          </a:ln>
          <a:effectLst/>
        </p:spPr>
        <p:txBody>
          <a:bodyPr wrap="none" anchor="ctr"/>
          <a:lstStyle/>
          <a:p>
            <a:pPr algn="ctr"/>
            <a:endParaRPr lang="zh-CN" altLang="zh-CN"/>
          </a:p>
        </p:txBody>
      </p:sp>
      <p:sp>
        <p:nvSpPr>
          <p:cNvPr id="1079" name="Rectangle 55"/>
          <p:cNvSpPr>
            <a:spLocks noChangeArrowheads="1"/>
          </p:cNvSpPr>
          <p:nvPr/>
        </p:nvSpPr>
        <p:spPr bwMode="gray">
          <a:xfrm>
            <a:off x="0" y="6656388"/>
            <a:ext cx="457200" cy="209550"/>
          </a:xfrm>
          <a:prstGeom prst="rect">
            <a:avLst/>
          </a:prstGeom>
          <a:solidFill>
            <a:schemeClr val="bg2"/>
          </a:solidFill>
          <a:ln w="9525">
            <a:noFill/>
            <a:miter lim="800000"/>
          </a:ln>
          <a:effectLst/>
        </p:spPr>
        <p:txBody>
          <a:bodyPr wrap="none" anchor="ctr"/>
          <a:lstStyle/>
          <a:p>
            <a:endParaRPr lang="zh-CN" altLang="en-US"/>
          </a:p>
        </p:txBody>
      </p:sp>
      <p:sp>
        <p:nvSpPr>
          <p:cNvPr id="1080" name="Rectangle 56"/>
          <p:cNvSpPr>
            <a:spLocks noChangeArrowheads="1"/>
          </p:cNvSpPr>
          <p:nvPr/>
        </p:nvSpPr>
        <p:spPr bwMode="gray">
          <a:xfrm>
            <a:off x="457200" y="6650038"/>
            <a:ext cx="1304925" cy="215900"/>
          </a:xfrm>
          <a:prstGeom prst="rect">
            <a:avLst/>
          </a:prstGeom>
          <a:gradFill rotWithShape="1">
            <a:gsLst>
              <a:gs pos="0">
                <a:schemeClr val="bg2">
                  <a:gamma/>
                  <a:tint val="0"/>
                  <a:invGamma/>
                </a:schemeClr>
              </a:gs>
              <a:gs pos="100000">
                <a:schemeClr val="bg2"/>
              </a:gs>
            </a:gsLst>
            <a:lin ang="0" scaled="1"/>
          </a:gradFill>
          <a:ln w="9525">
            <a:noFill/>
            <a:miter lim="800000"/>
          </a:ln>
          <a:effectLst/>
        </p:spPr>
        <p:txBody>
          <a:bodyPr wrap="none" anchor="ctr"/>
          <a:lstStyle/>
          <a:p>
            <a:endParaRPr lang="zh-CN" altLang="en-US"/>
          </a:p>
        </p:txBody>
      </p:sp>
      <p:sp>
        <p:nvSpPr>
          <p:cNvPr id="1084" name="Rectangle 60"/>
          <p:cNvSpPr>
            <a:spLocks noChangeArrowheads="1"/>
          </p:cNvSpPr>
          <p:nvPr/>
        </p:nvSpPr>
        <p:spPr bwMode="gray">
          <a:xfrm>
            <a:off x="1752600" y="6650038"/>
            <a:ext cx="7391400" cy="215900"/>
          </a:xfrm>
          <a:prstGeom prst="rect">
            <a:avLst/>
          </a:prstGeom>
          <a:gradFill rotWithShape="1">
            <a:gsLst>
              <a:gs pos="0">
                <a:schemeClr val="folHlink">
                  <a:gamma/>
                  <a:tint val="54510"/>
                  <a:invGamma/>
                </a:schemeClr>
              </a:gs>
              <a:gs pos="100000">
                <a:schemeClr val="folHlink"/>
              </a:gs>
            </a:gsLst>
            <a:lin ang="0" scaled="1"/>
          </a:gradFill>
          <a:ln w="9525">
            <a:noFill/>
            <a:miter lim="800000"/>
          </a:ln>
          <a:effectLst/>
        </p:spPr>
        <p:txBody>
          <a:bodyPr wrap="none" anchor="ctr"/>
          <a:lstStyle/>
          <a:p>
            <a:endParaRPr lang="zh-CN" altLang="en-US"/>
          </a:p>
        </p:txBody>
      </p:sp>
      <p:sp>
        <p:nvSpPr>
          <p:cNvPr id="1085" name="Rectangle 61"/>
          <p:cNvSpPr>
            <a:spLocks noChangeArrowheads="1"/>
          </p:cNvSpPr>
          <p:nvPr/>
        </p:nvSpPr>
        <p:spPr bwMode="gray">
          <a:xfrm>
            <a:off x="8777288" y="6656388"/>
            <a:ext cx="366712" cy="209550"/>
          </a:xfrm>
          <a:prstGeom prst="rect">
            <a:avLst/>
          </a:prstGeom>
          <a:gradFill rotWithShape="1">
            <a:gsLst>
              <a:gs pos="0">
                <a:schemeClr val="bg1"/>
              </a:gs>
              <a:gs pos="100000">
                <a:schemeClr val="bg1">
                  <a:gamma/>
                  <a:shade val="84706"/>
                  <a:invGamma/>
                </a:schemeClr>
              </a:gs>
            </a:gsLst>
            <a:lin ang="5400000" scaled="1"/>
          </a:gradFill>
          <a:ln w="9525">
            <a:noFill/>
            <a:miter lim="800000"/>
          </a:ln>
          <a:effectLst/>
        </p:spPr>
        <p:txBody>
          <a:bodyPr wrap="none" anchor="ctr"/>
          <a:lstStyle/>
          <a:p>
            <a:endParaRPr lang="zh-CN" altLang="en-US"/>
          </a:p>
        </p:txBody>
      </p:sp>
      <p:sp>
        <p:nvSpPr>
          <p:cNvPr id="1087" name="Rectangle 63"/>
          <p:cNvSpPr>
            <a:spLocks noChangeArrowheads="1"/>
          </p:cNvSpPr>
          <p:nvPr/>
        </p:nvSpPr>
        <p:spPr bwMode="gray">
          <a:xfrm>
            <a:off x="8769350" y="6019800"/>
            <a:ext cx="374650" cy="642938"/>
          </a:xfrm>
          <a:prstGeom prst="rect">
            <a:avLst/>
          </a:prstGeom>
          <a:solidFill>
            <a:schemeClr val="bg2"/>
          </a:solidFill>
          <a:ln w="9525">
            <a:noFill/>
            <a:miter lim="800000"/>
          </a:ln>
          <a:effectLst/>
        </p:spPr>
        <p:txBody>
          <a:bodyPr wrap="none" anchor="ctr"/>
          <a:lstStyle/>
          <a:p>
            <a:endParaRPr lang="zh-CN" altLang="en-US"/>
          </a:p>
        </p:txBody>
      </p:sp>
      <p:sp>
        <p:nvSpPr>
          <p:cNvPr id="1089" name="Rectangle 65"/>
          <p:cNvSpPr>
            <a:spLocks noChangeArrowheads="1"/>
          </p:cNvSpPr>
          <p:nvPr/>
        </p:nvSpPr>
        <p:spPr bwMode="gray">
          <a:xfrm>
            <a:off x="8763000" y="914400"/>
            <a:ext cx="381000" cy="5105400"/>
          </a:xfrm>
          <a:prstGeom prst="rect">
            <a:avLst/>
          </a:prstGeom>
          <a:gradFill rotWithShape="1">
            <a:gsLst>
              <a:gs pos="0">
                <a:schemeClr val="hlink"/>
              </a:gs>
              <a:gs pos="100000">
                <a:schemeClr val="hlink">
                  <a:gamma/>
                  <a:tint val="51373"/>
                  <a:invGamma/>
                </a:schemeClr>
              </a:gs>
            </a:gsLst>
            <a:lin ang="5400000" scaled="1"/>
          </a:gradFill>
          <a:ln w="9525">
            <a:noFill/>
            <a:miter lim="800000"/>
          </a:ln>
          <a:effectLst/>
        </p:spPr>
        <p:txBody>
          <a:bodyPr wrap="none" anchor="ctr"/>
          <a:lstStyle/>
          <a:p>
            <a:endParaRPr lang="zh-CN" altLang="en-US"/>
          </a:p>
        </p:txBody>
      </p:sp>
      <p:sp>
        <p:nvSpPr>
          <p:cNvPr id="1090" name="Rectangle 66"/>
          <p:cNvSpPr>
            <a:spLocks noChangeArrowheads="1"/>
          </p:cNvSpPr>
          <p:nvPr/>
        </p:nvSpPr>
        <p:spPr bwMode="gray">
          <a:xfrm>
            <a:off x="8763000" y="762000"/>
            <a:ext cx="381000" cy="152400"/>
          </a:xfrm>
          <a:prstGeom prst="rect">
            <a:avLst/>
          </a:prstGeom>
          <a:solidFill>
            <a:schemeClr val="folHlink"/>
          </a:solidFill>
          <a:ln w="9525">
            <a:noFill/>
            <a:miter lim="800000"/>
          </a:ln>
          <a:effectLst/>
        </p:spPr>
        <p:txBody>
          <a:bodyPr wrap="none" anchor="ctr"/>
          <a:lstStyle/>
          <a:p>
            <a:pPr algn="ctr"/>
            <a:endParaRPr lang="zh-CN" altLang="zh-CN"/>
          </a:p>
        </p:txBody>
      </p:sp>
      <p:sp>
        <p:nvSpPr>
          <p:cNvPr id="1091" name="Rectangle 67"/>
          <p:cNvSpPr>
            <a:spLocks noChangeArrowheads="1"/>
          </p:cNvSpPr>
          <p:nvPr/>
        </p:nvSpPr>
        <p:spPr bwMode="gray">
          <a:xfrm>
            <a:off x="8770938" y="0"/>
            <a:ext cx="373062" cy="762000"/>
          </a:xfrm>
          <a:prstGeom prst="rect">
            <a:avLst/>
          </a:prstGeom>
          <a:gradFill rotWithShape="1">
            <a:gsLst>
              <a:gs pos="0">
                <a:schemeClr val="accent2"/>
              </a:gs>
              <a:gs pos="100000">
                <a:schemeClr val="accent2">
                  <a:gamma/>
                  <a:tint val="0"/>
                  <a:invGamma/>
                </a:schemeClr>
              </a:gs>
            </a:gsLst>
            <a:lin ang="5400000" scaled="1"/>
          </a:gradFill>
          <a:ln w="9525">
            <a:noFill/>
            <a:miter lim="800000"/>
          </a:ln>
          <a:effectLst/>
        </p:spPr>
        <p:txBody>
          <a:bodyPr wrap="none" anchor="ctr"/>
          <a:lstStyle/>
          <a:p>
            <a:endParaRPr lang="zh-CN" altLang="en-US"/>
          </a:p>
        </p:txBody>
      </p:sp>
      <p:sp>
        <p:nvSpPr>
          <p:cNvPr id="1092" name="Rectangle 68"/>
          <p:cNvSpPr>
            <a:spLocks noChangeArrowheads="1"/>
          </p:cNvSpPr>
          <p:nvPr/>
        </p:nvSpPr>
        <p:spPr bwMode="gray">
          <a:xfrm>
            <a:off x="457200" y="762000"/>
            <a:ext cx="8315325" cy="152400"/>
          </a:xfrm>
          <a:prstGeom prst="rect">
            <a:avLst/>
          </a:prstGeom>
          <a:gradFill rotWithShape="1">
            <a:gsLst>
              <a:gs pos="0">
                <a:schemeClr val="accent1"/>
              </a:gs>
              <a:gs pos="100000">
                <a:schemeClr val="accent1">
                  <a:gamma/>
                  <a:tint val="33333"/>
                  <a:invGamma/>
                </a:schemeClr>
              </a:gs>
            </a:gsLst>
            <a:lin ang="0" scaled="1"/>
          </a:gradFill>
          <a:ln w="9525">
            <a:noFill/>
            <a:miter lim="800000"/>
          </a:ln>
          <a:effectLst/>
        </p:spPr>
        <p:txBody>
          <a:bodyPr wrap="none" anchor="ctr"/>
          <a:lstStyle/>
          <a:p>
            <a:pPr algn="ctr"/>
            <a:endParaRPr lang="zh-CN" altLang="zh-CN"/>
          </a:p>
        </p:txBody>
      </p:sp>
      <p:sp>
        <p:nvSpPr>
          <p:cNvPr id="1026" name="Rectangle 2"/>
          <p:cNvSpPr>
            <a:spLocks noGrp="1" noChangeArrowheads="1"/>
          </p:cNvSpPr>
          <p:nvPr>
            <p:ph type="title"/>
          </p:nvPr>
        </p:nvSpPr>
        <p:spPr bwMode="gray">
          <a:xfrm>
            <a:off x="990600" y="122238"/>
            <a:ext cx="6705600" cy="563562"/>
          </a:xfrm>
          <a:prstGeom prst="rect">
            <a:avLst/>
          </a:prstGeom>
          <a:noFill/>
          <a:ln w="9525">
            <a:noFill/>
            <a:miter lim="800000"/>
          </a:ln>
          <a:effectLst/>
        </p:spPr>
        <p:txBody>
          <a:bodyPr vert="horz" wrap="square" lIns="91440" tIns="45720" rIns="91440" bIns="45720" numCol="1" anchor="ctr" anchorCtr="0" compatLnSpc="1"/>
          <a:lstStyle/>
          <a:p>
            <a:pPr lvl="0"/>
            <a:r>
              <a:rPr lang="zh-CN" altLang="en-US" smtClean="0"/>
              <a:t>单击此处编辑母版标题样式</a:t>
            </a:r>
            <a:endParaRPr lang="en-US" altLang="zh-CN" smtClean="0"/>
          </a:p>
        </p:txBody>
      </p:sp>
      <p:grpSp>
        <p:nvGrpSpPr>
          <p:cNvPr id="1128" name="Group 104"/>
          <p:cNvGrpSpPr/>
          <p:nvPr/>
        </p:nvGrpSpPr>
        <p:grpSpPr bwMode="auto">
          <a:xfrm>
            <a:off x="8002588" y="69850"/>
            <a:ext cx="657225" cy="636588"/>
            <a:chOff x="5041" y="44"/>
            <a:chExt cx="414" cy="401"/>
          </a:xfrm>
        </p:grpSpPr>
        <p:sp>
          <p:nvSpPr>
            <p:cNvPr id="1129" name="Oval 105"/>
            <p:cNvSpPr>
              <a:spLocks noChangeArrowheads="1"/>
            </p:cNvSpPr>
            <p:nvPr userDrawn="1"/>
          </p:nvSpPr>
          <p:spPr bwMode="gray">
            <a:xfrm rot="149948">
              <a:off x="5161" y="161"/>
              <a:ext cx="175" cy="170"/>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nvGrpSpPr>
            <p:cNvPr id="1130" name="Group 106"/>
            <p:cNvGrpSpPr/>
            <p:nvPr userDrawn="1"/>
          </p:nvGrpSpPr>
          <p:grpSpPr bwMode="auto">
            <a:xfrm rot="334874">
              <a:off x="5321" y="313"/>
              <a:ext cx="98" cy="75"/>
              <a:chOff x="3452" y="878"/>
              <a:chExt cx="402" cy="342"/>
            </a:xfrm>
          </p:grpSpPr>
          <p:sp>
            <p:nvSpPr>
              <p:cNvPr id="1131" name="Oval 107"/>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2" name="Oval 108"/>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3" name="Oval 109"/>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34" name="Group 110"/>
            <p:cNvGrpSpPr/>
            <p:nvPr userDrawn="1"/>
          </p:nvGrpSpPr>
          <p:grpSpPr bwMode="auto">
            <a:xfrm rot="-23704554">
              <a:off x="5358" y="218"/>
              <a:ext cx="97" cy="75"/>
              <a:chOff x="3452" y="878"/>
              <a:chExt cx="402" cy="342"/>
            </a:xfrm>
          </p:grpSpPr>
          <p:sp>
            <p:nvSpPr>
              <p:cNvPr id="1135" name="Oval 111"/>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6" name="Oval 112"/>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37" name="Oval 113"/>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38" name="Group 114"/>
            <p:cNvGrpSpPr/>
            <p:nvPr userDrawn="1"/>
          </p:nvGrpSpPr>
          <p:grpSpPr bwMode="auto">
            <a:xfrm rot="-4646600">
              <a:off x="5335" y="107"/>
              <a:ext cx="88" cy="82"/>
              <a:chOff x="3452" y="878"/>
              <a:chExt cx="402" cy="342"/>
            </a:xfrm>
          </p:grpSpPr>
          <p:sp>
            <p:nvSpPr>
              <p:cNvPr id="1139" name="Oval 115"/>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0" name="Oval 116"/>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1" name="Oval 117"/>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42" name="Group 118"/>
            <p:cNvGrpSpPr/>
            <p:nvPr userDrawn="1"/>
          </p:nvGrpSpPr>
          <p:grpSpPr bwMode="auto">
            <a:xfrm rot="2913403">
              <a:off x="5210" y="359"/>
              <a:ext cx="88" cy="83"/>
              <a:chOff x="3452" y="878"/>
              <a:chExt cx="402" cy="342"/>
            </a:xfrm>
          </p:grpSpPr>
          <p:sp>
            <p:nvSpPr>
              <p:cNvPr id="1143" name="Oval 119"/>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4" name="Oval 120"/>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5" name="Oval 121"/>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46" name="Group 122"/>
            <p:cNvGrpSpPr/>
            <p:nvPr userDrawn="1"/>
          </p:nvGrpSpPr>
          <p:grpSpPr bwMode="auto">
            <a:xfrm rot="-29488389">
              <a:off x="5212" y="46"/>
              <a:ext cx="88" cy="83"/>
              <a:chOff x="3452" y="878"/>
              <a:chExt cx="402" cy="342"/>
            </a:xfrm>
          </p:grpSpPr>
          <p:sp>
            <p:nvSpPr>
              <p:cNvPr id="1147" name="Oval 123"/>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8" name="Oval 124"/>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49" name="Oval 125"/>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0" name="Group 126"/>
            <p:cNvGrpSpPr/>
            <p:nvPr userDrawn="1"/>
          </p:nvGrpSpPr>
          <p:grpSpPr bwMode="auto">
            <a:xfrm rot="-10069553">
              <a:off x="5089" y="95"/>
              <a:ext cx="97" cy="76"/>
              <a:chOff x="3452" y="878"/>
              <a:chExt cx="402" cy="342"/>
            </a:xfrm>
          </p:grpSpPr>
          <p:sp>
            <p:nvSpPr>
              <p:cNvPr id="1151" name="Oval 127"/>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2" name="Oval 128"/>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3" name="Oval 129"/>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4" name="Group 130"/>
            <p:cNvGrpSpPr/>
            <p:nvPr userDrawn="1"/>
          </p:nvGrpSpPr>
          <p:grpSpPr bwMode="auto">
            <a:xfrm rot="-34314642">
              <a:off x="5041" y="204"/>
              <a:ext cx="97" cy="75"/>
              <a:chOff x="3452" y="878"/>
              <a:chExt cx="402" cy="342"/>
            </a:xfrm>
          </p:grpSpPr>
          <p:sp>
            <p:nvSpPr>
              <p:cNvPr id="1155" name="Oval 131"/>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6" name="Oval 132"/>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57" name="Oval 133"/>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nvGrpSpPr>
            <p:cNvPr id="1158" name="Group 134"/>
            <p:cNvGrpSpPr/>
            <p:nvPr userDrawn="1"/>
          </p:nvGrpSpPr>
          <p:grpSpPr bwMode="auto">
            <a:xfrm rot="-15041649">
              <a:off x="5085" y="304"/>
              <a:ext cx="88" cy="82"/>
              <a:chOff x="3452" y="878"/>
              <a:chExt cx="402" cy="342"/>
            </a:xfrm>
          </p:grpSpPr>
          <p:sp>
            <p:nvSpPr>
              <p:cNvPr id="1159" name="Oval 135"/>
              <p:cNvSpPr>
                <a:spLocks noChangeArrowheads="1"/>
              </p:cNvSpPr>
              <p:nvPr userDrawn="1"/>
            </p:nvSpPr>
            <p:spPr bwMode="gray">
              <a:xfrm>
                <a:off x="3639" y="1026"/>
                <a:ext cx="111" cy="126"/>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60" name="Oval 136"/>
              <p:cNvSpPr>
                <a:spLocks noChangeArrowheads="1"/>
              </p:cNvSpPr>
              <p:nvPr userDrawn="1"/>
            </p:nvSpPr>
            <p:spPr bwMode="gray">
              <a:xfrm>
                <a:off x="3763" y="1129"/>
                <a:ext cx="91" cy="91"/>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sp>
            <p:nvSpPr>
              <p:cNvPr id="1161" name="Oval 137"/>
              <p:cNvSpPr>
                <a:spLocks noChangeArrowheads="1"/>
              </p:cNvSpPr>
              <p:nvPr userDrawn="1"/>
            </p:nvSpPr>
            <p:spPr bwMode="gray">
              <a:xfrm>
                <a:off x="3452" y="878"/>
                <a:ext cx="182" cy="182"/>
              </a:xfrm>
              <a:prstGeom prst="ellipse">
                <a:avLst/>
              </a:prstGeom>
              <a:gradFill rotWithShape="1">
                <a:gsLst>
                  <a:gs pos="0">
                    <a:schemeClr val="bg2">
                      <a:gamma/>
                      <a:tint val="0"/>
                      <a:invGamma/>
                    </a:schemeClr>
                  </a:gs>
                  <a:gs pos="100000">
                    <a:schemeClr val="bg2"/>
                  </a:gs>
                </a:gsLst>
                <a:path path="shape">
                  <a:fillToRect l="50000" t="50000" r="50000" b="50000"/>
                </a:path>
              </a:gradFill>
              <a:ln w="0" algn="ctr">
                <a:noFill/>
                <a:round/>
              </a:ln>
              <a:effectLst/>
            </p:spPr>
            <p:txBody>
              <a:bodyPr wrap="none" anchor="ctr"/>
              <a:lstStyle/>
              <a:p>
                <a:endParaRPr lang="zh-CN" altLang="en-US"/>
              </a:p>
            </p:txBody>
          </p:sp>
        </p:grpSp>
      </p:grpSp>
      <p:sp>
        <p:nvSpPr>
          <p:cNvPr id="1162" name="Rectangle 138"/>
          <p:cNvSpPr>
            <a:spLocks noGrp="1" noChangeArrowheads="1"/>
          </p:cNvSpPr>
          <p:nvPr>
            <p:ph type="dt" sz="half" idx="2"/>
          </p:nvPr>
        </p:nvSpPr>
        <p:spPr bwMode="gray">
          <a:xfrm>
            <a:off x="457200" y="6324600"/>
            <a:ext cx="2133600" cy="244475"/>
          </a:xfrm>
          <a:prstGeom prst="rect">
            <a:avLst/>
          </a:prstGeom>
          <a:noFill/>
          <a:ln w="9525">
            <a:noFill/>
            <a:miter lim="800000"/>
          </a:ln>
          <a:effectLst/>
        </p:spPr>
        <p:txBody>
          <a:bodyPr vert="horz" wrap="square" lIns="91440" tIns="45720" rIns="91440" bIns="45720" numCol="1" anchor="t" anchorCtr="0" compatLnSpc="1"/>
          <a:lstStyle>
            <a:lvl1pPr>
              <a:defRPr sz="1000" b="1">
                <a:latin typeface="+mn-lt"/>
                <a:ea typeface="宋体" panose="02010600030101010101" pitchFamily="2" charset="-122"/>
              </a:defRPr>
            </a:lvl1pPr>
          </a:lstStyle>
          <a:p>
            <a:r>
              <a:rPr lang="en-US" altLang="zh-CN"/>
              <a:t>www.themegallery.com</a:t>
            </a:r>
            <a:endParaRPr lang="en-US" altLang="zh-CN"/>
          </a:p>
        </p:txBody>
      </p:sp>
      <p:sp>
        <p:nvSpPr>
          <p:cNvPr id="1175" name="Line 151"/>
          <p:cNvSpPr>
            <a:spLocks noChangeShapeType="1"/>
          </p:cNvSpPr>
          <p:nvPr/>
        </p:nvSpPr>
        <p:spPr bwMode="auto">
          <a:xfrm>
            <a:off x="0" y="762000"/>
            <a:ext cx="9144000" cy="0"/>
          </a:xfrm>
          <a:prstGeom prst="line">
            <a:avLst/>
          </a:prstGeom>
          <a:noFill/>
          <a:ln w="9525">
            <a:solidFill>
              <a:schemeClr val="tx2"/>
            </a:solidFill>
            <a:round/>
          </a:ln>
          <a:effectLst/>
        </p:spPr>
        <p:txBody>
          <a:bodyPr/>
          <a:lstStyle/>
          <a:p>
            <a:endParaRPr lang="zh-CN" altLang="en-US"/>
          </a:p>
        </p:txBody>
      </p:sp>
      <p:sp>
        <p:nvSpPr>
          <p:cNvPr id="1176" name="Line 152"/>
          <p:cNvSpPr>
            <a:spLocks noChangeShapeType="1"/>
          </p:cNvSpPr>
          <p:nvPr/>
        </p:nvSpPr>
        <p:spPr bwMode="auto">
          <a:xfrm>
            <a:off x="0" y="914400"/>
            <a:ext cx="9144000" cy="0"/>
          </a:xfrm>
          <a:prstGeom prst="line">
            <a:avLst/>
          </a:prstGeom>
          <a:noFill/>
          <a:ln w="9525">
            <a:solidFill>
              <a:schemeClr val="tx1"/>
            </a:solidFill>
            <a:round/>
          </a:ln>
          <a:effectLst/>
        </p:spPr>
        <p:txBody>
          <a:bodyPr/>
          <a:lstStyle/>
          <a:p>
            <a:endParaRPr lang="zh-CN" altLang="en-US"/>
          </a:p>
        </p:txBody>
      </p:sp>
      <p:sp>
        <p:nvSpPr>
          <p:cNvPr id="1177" name="Line 153"/>
          <p:cNvSpPr>
            <a:spLocks noChangeShapeType="1"/>
          </p:cNvSpPr>
          <p:nvPr/>
        </p:nvSpPr>
        <p:spPr bwMode="auto">
          <a:xfrm>
            <a:off x="0" y="6648450"/>
            <a:ext cx="9144000" cy="0"/>
          </a:xfrm>
          <a:prstGeom prst="line">
            <a:avLst/>
          </a:prstGeom>
          <a:noFill/>
          <a:ln w="9525">
            <a:solidFill>
              <a:schemeClr val="tx1"/>
            </a:solidFill>
            <a:round/>
          </a:ln>
          <a:effectLst/>
        </p:spPr>
        <p:txBody>
          <a:bodyPr/>
          <a:lstStyle/>
          <a:p>
            <a:endParaRPr lang="zh-CN" altLang="en-US"/>
          </a:p>
        </p:txBody>
      </p:sp>
      <p:sp>
        <p:nvSpPr>
          <p:cNvPr id="1178" name="Line 154"/>
          <p:cNvSpPr>
            <a:spLocks noChangeShapeType="1"/>
          </p:cNvSpPr>
          <p:nvPr/>
        </p:nvSpPr>
        <p:spPr bwMode="auto">
          <a:xfrm>
            <a:off x="457200" y="0"/>
            <a:ext cx="0" cy="6858000"/>
          </a:xfrm>
          <a:prstGeom prst="line">
            <a:avLst/>
          </a:prstGeom>
          <a:noFill/>
          <a:ln w="9525">
            <a:solidFill>
              <a:schemeClr val="tx1"/>
            </a:solidFill>
            <a:round/>
          </a:ln>
          <a:effectLst/>
        </p:spPr>
        <p:txBody>
          <a:bodyPr/>
          <a:lstStyle/>
          <a:p>
            <a:endParaRPr lang="zh-CN" altLang="en-US"/>
          </a:p>
        </p:txBody>
      </p:sp>
      <p:sp>
        <p:nvSpPr>
          <p:cNvPr id="1179" name="Line 155"/>
          <p:cNvSpPr>
            <a:spLocks noChangeShapeType="1"/>
          </p:cNvSpPr>
          <p:nvPr/>
        </p:nvSpPr>
        <p:spPr bwMode="auto">
          <a:xfrm>
            <a:off x="8763000" y="0"/>
            <a:ext cx="0" cy="6858000"/>
          </a:xfrm>
          <a:prstGeom prst="line">
            <a:avLst/>
          </a:prstGeom>
          <a:noFill/>
          <a:ln w="9525">
            <a:solidFill>
              <a:schemeClr val="tx1"/>
            </a:solidFill>
            <a:round/>
          </a:ln>
          <a:effectLst/>
        </p:spPr>
        <p:txBody>
          <a:bodyPr/>
          <a:lstStyle/>
          <a:p>
            <a:endParaRPr lang="zh-CN" altLang="en-US"/>
          </a:p>
        </p:txBody>
      </p:sp>
      <p:sp>
        <p:nvSpPr>
          <p:cNvPr id="1181" name="Line 157"/>
          <p:cNvSpPr>
            <a:spLocks noChangeShapeType="1"/>
          </p:cNvSpPr>
          <p:nvPr/>
        </p:nvSpPr>
        <p:spPr bwMode="auto">
          <a:xfrm flipH="1">
            <a:off x="0" y="5105400"/>
            <a:ext cx="457200" cy="0"/>
          </a:xfrm>
          <a:prstGeom prst="line">
            <a:avLst/>
          </a:prstGeom>
          <a:noFill/>
          <a:ln w="9525">
            <a:solidFill>
              <a:schemeClr val="tx1"/>
            </a:solidFill>
            <a:round/>
          </a:ln>
          <a:effectLst/>
        </p:spPr>
        <p:txBody>
          <a:bodyPr/>
          <a:lstStyle/>
          <a:p>
            <a:endParaRPr lang="zh-CN" altLang="en-US"/>
          </a:p>
        </p:txBody>
      </p:sp>
      <p:sp>
        <p:nvSpPr>
          <p:cNvPr id="1182" name="Line 158"/>
          <p:cNvSpPr>
            <a:spLocks noChangeShapeType="1"/>
          </p:cNvSpPr>
          <p:nvPr/>
        </p:nvSpPr>
        <p:spPr bwMode="auto">
          <a:xfrm>
            <a:off x="1752600" y="6648450"/>
            <a:ext cx="0" cy="209550"/>
          </a:xfrm>
          <a:prstGeom prst="line">
            <a:avLst/>
          </a:prstGeom>
          <a:noFill/>
          <a:ln w="9525">
            <a:solidFill>
              <a:schemeClr val="tx1"/>
            </a:solidFill>
            <a:round/>
          </a:ln>
          <a:effectLst/>
        </p:spPr>
        <p:txBody>
          <a:bodyPr/>
          <a:lstStyle/>
          <a:p>
            <a:endParaRPr lang="zh-CN" altLang="en-US"/>
          </a:p>
        </p:txBody>
      </p:sp>
      <p:sp>
        <p:nvSpPr>
          <p:cNvPr id="1183" name="Line 159"/>
          <p:cNvSpPr>
            <a:spLocks noChangeShapeType="1"/>
          </p:cNvSpPr>
          <p:nvPr/>
        </p:nvSpPr>
        <p:spPr bwMode="auto">
          <a:xfrm>
            <a:off x="8763000" y="6019800"/>
            <a:ext cx="381000" cy="0"/>
          </a:xfrm>
          <a:prstGeom prst="line">
            <a:avLst/>
          </a:prstGeom>
          <a:noFill/>
          <a:ln w="9525">
            <a:solidFill>
              <a:schemeClr val="tx1"/>
            </a:solidFill>
            <a:round/>
          </a:ln>
          <a:effectLst/>
        </p:spPr>
        <p:txBody>
          <a:bodyPr/>
          <a:lstStyle/>
          <a:p>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p:txStyles>
    <p:titleStyle>
      <a:lvl1pPr algn="l" rtl="0" eaLnBrk="1" fontAlgn="base" hangingPunct="1">
        <a:spcBef>
          <a:spcPct val="0"/>
        </a:spcBef>
        <a:spcAft>
          <a:spcPct val="0"/>
        </a:spcAft>
        <a:defRPr sz="2800" b="1" i="1">
          <a:solidFill>
            <a:schemeClr val="tx1"/>
          </a:solidFill>
          <a:latin typeface="+mj-lt"/>
          <a:ea typeface="+mj-ea"/>
          <a:cs typeface="+mj-cs"/>
        </a:defRPr>
      </a:lvl1pPr>
      <a:lvl2pPr algn="l" rtl="0" eaLnBrk="1" fontAlgn="base" hangingPunct="1">
        <a:spcBef>
          <a:spcPct val="0"/>
        </a:spcBef>
        <a:spcAft>
          <a:spcPct val="0"/>
        </a:spcAft>
        <a:defRPr sz="2800" b="1" i="1">
          <a:solidFill>
            <a:schemeClr val="tx1"/>
          </a:solidFill>
          <a:latin typeface="Verdana" panose="020B0604030504040204" pitchFamily="34" charset="0"/>
        </a:defRPr>
      </a:lvl2pPr>
      <a:lvl3pPr algn="l" rtl="0" eaLnBrk="1" fontAlgn="base" hangingPunct="1">
        <a:spcBef>
          <a:spcPct val="0"/>
        </a:spcBef>
        <a:spcAft>
          <a:spcPct val="0"/>
        </a:spcAft>
        <a:defRPr sz="2800" b="1" i="1">
          <a:solidFill>
            <a:schemeClr val="tx1"/>
          </a:solidFill>
          <a:latin typeface="Verdana" panose="020B0604030504040204" pitchFamily="34" charset="0"/>
        </a:defRPr>
      </a:lvl3pPr>
      <a:lvl4pPr algn="l" rtl="0" eaLnBrk="1" fontAlgn="base" hangingPunct="1">
        <a:spcBef>
          <a:spcPct val="0"/>
        </a:spcBef>
        <a:spcAft>
          <a:spcPct val="0"/>
        </a:spcAft>
        <a:defRPr sz="2800" b="1" i="1">
          <a:solidFill>
            <a:schemeClr val="tx1"/>
          </a:solidFill>
          <a:latin typeface="Verdana" panose="020B0604030504040204" pitchFamily="34" charset="0"/>
        </a:defRPr>
      </a:lvl4pPr>
      <a:lvl5pPr algn="l" rtl="0" eaLnBrk="1" fontAlgn="base" hangingPunct="1">
        <a:spcBef>
          <a:spcPct val="0"/>
        </a:spcBef>
        <a:spcAft>
          <a:spcPct val="0"/>
        </a:spcAft>
        <a:defRPr sz="2800" b="1" i="1">
          <a:solidFill>
            <a:schemeClr val="tx1"/>
          </a:solidFill>
          <a:latin typeface="Verdana" panose="020B0604030504040204" pitchFamily="34" charset="0"/>
        </a:defRPr>
      </a:lvl5pPr>
      <a:lvl6pPr marL="457200" algn="l" rtl="0" eaLnBrk="1" fontAlgn="base" hangingPunct="1">
        <a:spcBef>
          <a:spcPct val="0"/>
        </a:spcBef>
        <a:spcAft>
          <a:spcPct val="0"/>
        </a:spcAft>
        <a:defRPr sz="2800" b="1" i="1">
          <a:solidFill>
            <a:schemeClr val="tx1"/>
          </a:solidFill>
          <a:latin typeface="Verdana" panose="020B0604030504040204" pitchFamily="34" charset="0"/>
        </a:defRPr>
      </a:lvl6pPr>
      <a:lvl7pPr marL="914400" algn="l" rtl="0" eaLnBrk="1" fontAlgn="base" hangingPunct="1">
        <a:spcBef>
          <a:spcPct val="0"/>
        </a:spcBef>
        <a:spcAft>
          <a:spcPct val="0"/>
        </a:spcAft>
        <a:defRPr sz="2800" b="1" i="1">
          <a:solidFill>
            <a:schemeClr val="tx1"/>
          </a:solidFill>
          <a:latin typeface="Verdana" panose="020B0604030504040204" pitchFamily="34" charset="0"/>
        </a:defRPr>
      </a:lvl7pPr>
      <a:lvl8pPr marL="1371600" algn="l" rtl="0" eaLnBrk="1" fontAlgn="base" hangingPunct="1">
        <a:spcBef>
          <a:spcPct val="0"/>
        </a:spcBef>
        <a:spcAft>
          <a:spcPct val="0"/>
        </a:spcAft>
        <a:defRPr sz="2800" b="1" i="1">
          <a:solidFill>
            <a:schemeClr val="tx1"/>
          </a:solidFill>
          <a:latin typeface="Verdana" panose="020B0604030504040204" pitchFamily="34" charset="0"/>
        </a:defRPr>
      </a:lvl8pPr>
      <a:lvl9pPr marL="1828800" algn="l" rtl="0" eaLnBrk="1" fontAlgn="base" hangingPunct="1">
        <a:spcBef>
          <a:spcPct val="0"/>
        </a:spcBef>
        <a:spcAft>
          <a:spcPct val="0"/>
        </a:spcAft>
        <a:defRPr sz="2800" b="1" i="1">
          <a:solidFill>
            <a:schemeClr val="tx1"/>
          </a:solidFill>
          <a:latin typeface="Verdana" panose="020B0604030504040204" pitchFamily="34" charset="0"/>
        </a:defRPr>
      </a:lvl9pPr>
    </p:titleStyle>
    <p:bodyStyle>
      <a:lvl1pPr marL="342900" indent="-342900" algn="l" rtl="0" eaLnBrk="1" fontAlgn="base" hangingPunct="1">
        <a:spcBef>
          <a:spcPct val="20000"/>
        </a:spcBef>
        <a:spcAft>
          <a:spcPct val="0"/>
        </a:spcAft>
        <a:buClr>
          <a:schemeClr val="hlink"/>
        </a:buClr>
        <a:buFont typeface="Wingdings" panose="05000000000000000000" pitchFamily="2" charset="2"/>
        <a:buChar char="v"/>
        <a:defRPr sz="28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lgn="l" rtl="0" eaLnBrk="1" fontAlgn="base" hangingPunct="1">
        <a:spcBef>
          <a:spcPct val="20000"/>
        </a:spcBef>
        <a:spcAft>
          <a:spcPct val="0"/>
        </a:spcAft>
        <a:buClr>
          <a:schemeClr val="tx1"/>
        </a:buClr>
        <a:buChar char="•"/>
        <a:defRPr sz="2400">
          <a:solidFill>
            <a:schemeClr val="tx1"/>
          </a:solidFill>
          <a:latin typeface="Arial" panose="020B0604020202020204" pitchFamily="34" charset="0"/>
        </a:defRPr>
      </a:lvl3pPr>
      <a:lvl4pPr marL="1600200" indent="-228600" algn="l" rtl="0" eaLnBrk="1" fontAlgn="base" hangingPunct="1">
        <a:spcBef>
          <a:spcPct val="20000"/>
        </a:spcBef>
        <a:spcAft>
          <a:spcPct val="0"/>
        </a:spcAft>
        <a:buChar char="–"/>
        <a:defRPr sz="2000">
          <a:solidFill>
            <a:schemeClr val="tx1"/>
          </a:solidFill>
          <a:latin typeface="Arial" panose="020B0604020202020204" pitchFamily="34" charset="0"/>
        </a:defRPr>
      </a:lvl4pPr>
      <a:lvl5pPr marL="2057400" indent="-228600" algn="l" rtl="0" eaLnBrk="1" fontAlgn="base" hangingPunct="1">
        <a:spcBef>
          <a:spcPct val="20000"/>
        </a:spcBef>
        <a:spcAft>
          <a:spcPct val="0"/>
        </a:spcAft>
        <a:buChar char="»"/>
        <a:defRPr sz="2000">
          <a:solidFill>
            <a:schemeClr val="tx1"/>
          </a:solidFill>
          <a:latin typeface="Arial" panose="020B0604020202020204" pitchFamily="34" charset="0"/>
        </a:defRPr>
      </a:lvl5pPr>
      <a:lvl6pPr marL="2514600" indent="-228600" algn="l" rtl="0" eaLnBrk="1" fontAlgn="base" hangingPunct="1">
        <a:spcBef>
          <a:spcPct val="20000"/>
        </a:spcBef>
        <a:spcAft>
          <a:spcPct val="0"/>
        </a:spcAft>
        <a:buChar char="»"/>
        <a:defRPr sz="2000">
          <a:solidFill>
            <a:schemeClr val="tx1"/>
          </a:solidFill>
          <a:latin typeface="Arial" panose="020B0604020202020204" pitchFamily="34" charset="0"/>
        </a:defRPr>
      </a:lvl6pPr>
      <a:lvl7pPr marL="2971800" indent="-228600" algn="l" rtl="0" eaLnBrk="1" fontAlgn="base" hangingPunct="1">
        <a:spcBef>
          <a:spcPct val="20000"/>
        </a:spcBef>
        <a:spcAft>
          <a:spcPct val="0"/>
        </a:spcAft>
        <a:buChar char="»"/>
        <a:defRPr sz="2000">
          <a:solidFill>
            <a:schemeClr val="tx1"/>
          </a:solidFill>
          <a:latin typeface="Arial" panose="020B0604020202020204" pitchFamily="34" charset="0"/>
        </a:defRPr>
      </a:lvl7pPr>
      <a:lvl8pPr marL="3429000" indent="-228600" algn="l" rtl="0" eaLnBrk="1" fontAlgn="base" hangingPunct="1">
        <a:spcBef>
          <a:spcPct val="20000"/>
        </a:spcBef>
        <a:spcAft>
          <a:spcPct val="0"/>
        </a:spcAft>
        <a:buChar char="»"/>
        <a:defRPr sz="2000">
          <a:solidFill>
            <a:schemeClr val="tx1"/>
          </a:solidFill>
          <a:latin typeface="Arial" panose="020B0604020202020204" pitchFamily="34" charset="0"/>
        </a:defRPr>
      </a:lvl8pPr>
      <a:lvl9pPr marL="3886200" indent="-228600" algn="l" rtl="0" eaLnBrk="1" fontAlgn="base" hangingPunct="1">
        <a:spcBef>
          <a:spcPct val="20000"/>
        </a:spcBef>
        <a:spcAft>
          <a:spcPct val="0"/>
        </a:spcAft>
        <a:buChar char="»"/>
        <a:defRPr sz="2000">
          <a:solidFill>
            <a:schemeClr val="tx1"/>
          </a:solidFill>
          <a:latin typeface="Arial" panose="020B0604020202020204" pitchFamily="34" charset="0"/>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8" name="Rectangle 10"/>
          <p:cNvSpPr>
            <a:spLocks noChangeArrowheads="1"/>
          </p:cNvSpPr>
          <p:nvPr userDrawn="1"/>
        </p:nvSpPr>
        <p:spPr bwMode="auto">
          <a:xfrm>
            <a:off x="0" y="0"/>
            <a:ext cx="9144000" cy="914400"/>
          </a:xfrm>
          <a:prstGeom prst="rect">
            <a:avLst/>
          </a:prstGeom>
          <a:gradFill rotWithShape="1">
            <a:gsLst>
              <a:gs pos="0">
                <a:srgbClr val="1C226E"/>
              </a:gs>
              <a:gs pos="100000">
                <a:srgbClr val="6666FF"/>
              </a:gs>
            </a:gsLst>
            <a:lin ang="0" scaled="1"/>
          </a:gradFill>
          <a:ln w="9525">
            <a:solidFill>
              <a:schemeClr val="tx1"/>
            </a:solidFill>
            <a:miter lim="800000"/>
          </a:ln>
          <a:effectLst/>
        </p:spPr>
        <p:txBody>
          <a:bodyPr wrap="none" anchor="ctr"/>
          <a:lstStyle/>
          <a:p>
            <a:pPr algn="ctr" rtl="0" fontAlgn="base">
              <a:spcBef>
                <a:spcPct val="0"/>
              </a:spcBef>
              <a:spcAft>
                <a:spcPct val="0"/>
              </a:spcAft>
            </a:pPr>
            <a:endParaRPr lang="zh-CN" altLang="zh-CN" kern="1200">
              <a:solidFill>
                <a:srgbClr val="000000"/>
              </a:solidFill>
              <a:latin typeface="Arial" panose="020B0604020202020204" pitchFamily="34" charset="0"/>
              <a:ea typeface="宋体" panose="02010600030101010101" pitchFamily="2" charset="-122"/>
              <a:cs typeface="+mn-cs"/>
            </a:endParaRPr>
          </a:p>
        </p:txBody>
      </p:sp>
      <p:sp>
        <p:nvSpPr>
          <p:cNvPr id="7170" name="Rectangle 2"/>
          <p:cNvSpPr>
            <a:spLocks noGrp="1" noChangeArrowheads="1"/>
          </p:cNvSpPr>
          <p:nvPr>
            <p:ph type="title"/>
          </p:nvPr>
        </p:nvSpPr>
        <p:spPr bwMode="auto">
          <a:xfrm>
            <a:off x="228600" y="228600"/>
            <a:ext cx="4648200" cy="533400"/>
          </a:xfrm>
          <a:prstGeom prst="rect">
            <a:avLst/>
          </a:prstGeom>
          <a:noFill/>
          <a:ln w="9525">
            <a:noFill/>
            <a:miter lim="800000"/>
          </a:ln>
          <a:effectLst/>
        </p:spPr>
        <p:txBody>
          <a:bodyPr vert="horz" wrap="square" lIns="91440" tIns="45720" rIns="91440" bIns="45720" numCol="1" anchor="ctr" anchorCtr="0" compatLnSpc="1"/>
          <a:lstStyle/>
          <a:p>
            <a:pPr lvl="0"/>
            <a:r>
              <a:rPr lang="zh-CN" altLang="en-US" smtClean="0"/>
              <a:t>单击此处编辑母版标题样式</a:t>
            </a:r>
            <a:endParaRPr lang="zh-CN" altLang="en-US" smtClean="0"/>
          </a:p>
        </p:txBody>
      </p:sp>
      <p:sp>
        <p:nvSpPr>
          <p:cNvPr id="7171" name="Rectangle 3"/>
          <p:cNvSpPr>
            <a:spLocks noGrp="1" noChangeArrowheads="1"/>
          </p:cNvSpPr>
          <p:nvPr>
            <p:ph type="body" idx="1"/>
          </p:nvPr>
        </p:nvSpPr>
        <p:spPr bwMode="auto">
          <a:xfrm>
            <a:off x="381000" y="1600200"/>
            <a:ext cx="8229600" cy="4525963"/>
          </a:xfrm>
          <a:prstGeom prst="rect">
            <a:avLst/>
          </a:prstGeom>
          <a:noFill/>
          <a:ln w="9525">
            <a:noFill/>
            <a:miter lim="800000"/>
          </a:ln>
          <a:effectLst/>
        </p:spPr>
        <p:txBody>
          <a:bodyPr vert="horz" wrap="square" lIns="91440" tIns="45720" rIns="91440" bIns="45720"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7172" name="Rectangle 4"/>
          <p:cNvSpPr>
            <a:spLocks noGrp="1" noChangeArrowheads="1"/>
          </p:cNvSpPr>
          <p:nvPr>
            <p:ph type="dt" sz="half" idx="2"/>
          </p:nvPr>
        </p:nvSpPr>
        <p:spPr bwMode="auto">
          <a:xfrm>
            <a:off x="457200" y="6245225"/>
            <a:ext cx="2133600" cy="476250"/>
          </a:xfrm>
          <a:prstGeom prst="rect">
            <a:avLst/>
          </a:prstGeom>
          <a:noFill/>
          <a:ln w="9525">
            <a:noFill/>
            <a:miter lim="800000"/>
          </a:ln>
          <a:effectLst/>
        </p:spPr>
        <p:txBody>
          <a:bodyPr vert="horz" wrap="square" lIns="91440" tIns="45720" rIns="91440" bIns="45720" numCol="1" anchor="t" anchorCtr="0" compatLnSpc="1"/>
          <a:lstStyle>
            <a:lvl1pPr>
              <a:defRPr sz="1400"/>
            </a:lvl1pPr>
          </a:lstStyle>
          <a:p>
            <a:pPr algn="l" rtl="0" fontAlgn="base">
              <a:spcBef>
                <a:spcPct val="0"/>
              </a:spcBef>
              <a:spcAft>
                <a:spcPct val="0"/>
              </a:spcAft>
            </a:pPr>
            <a:endParaRPr lang="en-US" altLang="zh-CN" kern="1200">
              <a:solidFill>
                <a:srgbClr val="000000"/>
              </a:solidFill>
              <a:latin typeface="Arial" panose="020B0604020202020204" pitchFamily="34" charset="0"/>
              <a:ea typeface="宋体" panose="02010600030101010101" pitchFamily="2" charset="-122"/>
              <a:cs typeface="+mn-cs"/>
            </a:endParaRPr>
          </a:p>
        </p:txBody>
      </p:sp>
      <p:sp>
        <p:nvSpPr>
          <p:cNvPr id="7173" name="Rectangle 5"/>
          <p:cNvSpPr>
            <a:spLocks noGrp="1" noChangeArrowheads="1"/>
          </p:cNvSpPr>
          <p:nvPr>
            <p:ph type="ftr" sz="quarter" idx="3"/>
          </p:nvPr>
        </p:nvSpPr>
        <p:spPr bwMode="auto">
          <a:xfrm>
            <a:off x="3124200" y="6245225"/>
            <a:ext cx="2895600" cy="476250"/>
          </a:xfrm>
          <a:prstGeom prst="rect">
            <a:avLst/>
          </a:prstGeom>
          <a:noFill/>
          <a:ln w="9525">
            <a:noFill/>
            <a:miter lim="800000"/>
          </a:ln>
          <a:effectLst/>
        </p:spPr>
        <p:txBody>
          <a:bodyPr vert="horz" wrap="square" lIns="91440" tIns="45720" rIns="91440" bIns="45720" numCol="1" anchor="t" anchorCtr="0" compatLnSpc="1"/>
          <a:lstStyle>
            <a:lvl1pPr algn="ctr">
              <a:defRPr sz="1400"/>
            </a:lvl1pPr>
          </a:lstStyle>
          <a:p>
            <a:pPr rtl="0" fontAlgn="base">
              <a:spcBef>
                <a:spcPct val="0"/>
              </a:spcBef>
              <a:spcAft>
                <a:spcPct val="0"/>
              </a:spcAft>
            </a:pPr>
            <a:endParaRPr lang="en-US" altLang="zh-CN" kern="1200">
              <a:solidFill>
                <a:srgbClr val="000000"/>
              </a:solidFill>
              <a:latin typeface="Arial" panose="020B0604020202020204" pitchFamily="34" charset="0"/>
              <a:ea typeface="宋体" panose="02010600030101010101" pitchFamily="2" charset="-122"/>
              <a:cs typeface="+mn-cs"/>
            </a:endParaRPr>
          </a:p>
        </p:txBody>
      </p:sp>
      <p:sp>
        <p:nvSpPr>
          <p:cNvPr id="7174" name="Rectangle 6"/>
          <p:cNvSpPr>
            <a:spLocks noGrp="1" noChangeArrowheads="1"/>
          </p:cNvSpPr>
          <p:nvPr>
            <p:ph type="sldNum" sz="quarter" idx="4"/>
          </p:nvPr>
        </p:nvSpPr>
        <p:spPr bwMode="auto">
          <a:xfrm>
            <a:off x="6553200" y="6245225"/>
            <a:ext cx="2133600" cy="476250"/>
          </a:xfrm>
          <a:prstGeom prst="rect">
            <a:avLst/>
          </a:prstGeom>
          <a:noFill/>
          <a:ln w="9525">
            <a:noFill/>
            <a:miter lim="800000"/>
          </a:ln>
          <a:effectLst/>
        </p:spPr>
        <p:txBody>
          <a:bodyPr vert="horz" wrap="square" lIns="91440" tIns="45720" rIns="91440" bIns="45720" numCol="1" anchor="t" anchorCtr="0" compatLnSpc="1"/>
          <a:lstStyle>
            <a:lvl1pPr algn="r">
              <a:defRPr sz="1400"/>
            </a:lvl1pPr>
          </a:lstStyle>
          <a:p>
            <a:pPr rtl="0" fontAlgn="base">
              <a:spcBef>
                <a:spcPct val="0"/>
              </a:spcBef>
              <a:spcAft>
                <a:spcPct val="0"/>
              </a:spcAft>
            </a:pPr>
            <a:fld id="{03A1AB72-72F7-4F38-8B2D-04E56662DE9B}" type="slidenum">
              <a:rPr lang="en-US" altLang="zh-CN" kern="1200">
                <a:solidFill>
                  <a:srgbClr val="000000"/>
                </a:solidFill>
                <a:latin typeface="Arial" panose="020B0604020202020204" pitchFamily="34" charset="0"/>
                <a:ea typeface="宋体" panose="02010600030101010101" pitchFamily="2" charset="-122"/>
                <a:cs typeface="+mn-cs"/>
              </a:rPr>
            </a:fld>
            <a:endParaRPr lang="en-US" altLang="zh-CN" kern="1200">
              <a:solidFill>
                <a:srgbClr val="000000"/>
              </a:solidFill>
              <a:latin typeface="Arial" panose="020B0604020202020204" pitchFamily="34" charset="0"/>
              <a:ea typeface="宋体" panose="02010600030101010101" pitchFamily="2" charset="-122"/>
              <a:cs typeface="+mn-cs"/>
            </a:endParaRPr>
          </a:p>
        </p:txBody>
      </p:sp>
      <p:graphicFrame>
        <p:nvGraphicFramePr>
          <p:cNvPr id="7175" name="Object 7"/>
          <p:cNvGraphicFramePr>
            <a:graphicFrameLocks noChangeAspect="1"/>
          </p:cNvGraphicFramePr>
          <p:nvPr/>
        </p:nvGraphicFramePr>
        <p:xfrm>
          <a:off x="457200" y="4648200"/>
          <a:ext cx="1000125" cy="1492250"/>
        </p:xfrm>
        <a:graphic>
          <a:graphicData uri="http://schemas.openxmlformats.org/presentationml/2006/ole">
            <mc:AlternateContent xmlns:mc="http://schemas.openxmlformats.org/markup-compatibility/2006">
              <mc:Choice xmlns:v="urn:schemas-microsoft-com:vml" Requires="v">
                <p:oleObj spid="_x0000_s1025" name="Image" r:id="rId12" imgW="3733800" imgH="5575300" progId="">
                  <p:embed/>
                </p:oleObj>
              </mc:Choice>
              <mc:Fallback>
                <p:oleObj name="Image" r:id="rId12" imgW="3733800" imgH="5575300" progId="">
                  <p:embed/>
                  <p:pic>
                    <p:nvPicPr>
                      <p:cNvPr id="0" name="图片 1024"/>
                      <p:cNvPicPr>
                        <a:picLocks noChangeAspect="1"/>
                      </p:cNvPicPr>
                      <p:nvPr/>
                    </p:nvPicPr>
                    <p:blipFill>
                      <a:blip r:embed="rId13"/>
                      <a:stretch>
                        <a:fillRect/>
                      </a:stretch>
                    </p:blipFill>
                    <p:spPr>
                      <a:xfrm>
                        <a:off x="457200" y="4648200"/>
                        <a:ext cx="1000125" cy="1492250"/>
                      </a:xfrm>
                      <a:prstGeom prst="rect">
                        <a:avLst/>
                      </a:prstGeom>
                      <a:noFill/>
                      <a:ln w="9525">
                        <a:noFill/>
                      </a:ln>
                    </p:spPr>
                  </p:pic>
                </p:oleObj>
              </mc:Fallback>
            </mc:AlternateContent>
          </a:graphicData>
        </a:graphic>
      </p:graphicFrame>
      <p:pic>
        <p:nvPicPr>
          <p:cNvPr id="7179" name="Picture 11" descr="工程学院_蓝色白底"/>
          <p:cNvPicPr>
            <a:picLocks noChangeAspect="1" noChangeArrowheads="1"/>
          </p:cNvPicPr>
          <p:nvPr userDrawn="1"/>
        </p:nvPicPr>
        <p:blipFill>
          <a:blip r:embed="rId14" cstate="print"/>
          <a:srcRect/>
          <a:stretch>
            <a:fillRect/>
          </a:stretch>
        </p:blipFill>
        <p:spPr bwMode="auto">
          <a:xfrm>
            <a:off x="5715000" y="0"/>
            <a:ext cx="838200" cy="815975"/>
          </a:xfrm>
          <a:prstGeom prst="rect">
            <a:avLst/>
          </a:prstGeom>
          <a:noFill/>
        </p:spPr>
      </p:pic>
      <p:pic>
        <p:nvPicPr>
          <p:cNvPr id="7180" name="Picture 12" descr="书法学校名"/>
          <p:cNvPicPr>
            <a:picLocks noChangeAspect="1" noChangeArrowheads="1"/>
          </p:cNvPicPr>
          <p:nvPr userDrawn="1"/>
        </p:nvPicPr>
        <p:blipFill>
          <a:blip r:embed="rId15" cstate="print"/>
          <a:srcRect/>
          <a:stretch>
            <a:fillRect/>
          </a:stretch>
        </p:blipFill>
        <p:spPr bwMode="auto">
          <a:xfrm>
            <a:off x="6629400" y="9525"/>
            <a:ext cx="2438400" cy="577850"/>
          </a:xfrm>
          <a:prstGeom prst="rect">
            <a:avLst/>
          </a:prstGeom>
          <a:noFill/>
        </p:spPr>
      </p:pic>
      <p:sp>
        <p:nvSpPr>
          <p:cNvPr id="7181" name="Text Box 13"/>
          <p:cNvSpPr txBox="1">
            <a:spLocks noChangeArrowheads="1"/>
          </p:cNvSpPr>
          <p:nvPr userDrawn="1"/>
        </p:nvSpPr>
        <p:spPr bwMode="auto">
          <a:xfrm>
            <a:off x="6400800" y="511175"/>
            <a:ext cx="2743200" cy="274638"/>
          </a:xfrm>
          <a:prstGeom prst="rect">
            <a:avLst/>
          </a:prstGeom>
          <a:noFill/>
          <a:ln w="9525">
            <a:noFill/>
            <a:miter lim="800000"/>
          </a:ln>
          <a:effectLst/>
        </p:spPr>
        <p:txBody>
          <a:bodyPr>
            <a:spAutoFit/>
          </a:bodyPr>
          <a:lstStyle/>
          <a:p>
            <a:pPr algn="l" rtl="0" fontAlgn="base">
              <a:spcBef>
                <a:spcPct val="50000"/>
              </a:spcBef>
              <a:spcAft>
                <a:spcPct val="0"/>
              </a:spcAft>
            </a:pPr>
            <a:r>
              <a:rPr lang="en-US" altLang="zh-CN" sz="1200" b="1" kern="1200">
                <a:solidFill>
                  <a:srgbClr val="FFFFFF"/>
                </a:solidFill>
                <a:latin typeface="黑体" panose="02010609060101010101" pitchFamily="2" charset="-122"/>
                <a:ea typeface="黑体" panose="02010609060101010101" pitchFamily="2" charset="-122"/>
                <a:cs typeface="+mn-cs"/>
              </a:rPr>
              <a:t>CHANGCHUN INSTITUTE OF TECHNOLOGY</a:t>
            </a:r>
            <a:endParaRPr lang="en-US" altLang="zh-CN" sz="1200" b="1" kern="1200">
              <a:solidFill>
                <a:srgbClr val="FFFFFF"/>
              </a:solidFill>
              <a:latin typeface="黑体" panose="02010609060101010101" pitchFamily="2" charset="-122"/>
              <a:ea typeface="黑体" panose="02010609060101010101" pitchFamily="2" charset="-122"/>
              <a:cs typeface="+mn-cs"/>
            </a:endParaRPr>
          </a:p>
        </p:txBody>
      </p:sp>
      <p:sp>
        <p:nvSpPr>
          <p:cNvPr id="7182" name="Line 14"/>
          <p:cNvSpPr>
            <a:spLocks noChangeShapeType="1"/>
          </p:cNvSpPr>
          <p:nvPr userDrawn="1"/>
        </p:nvSpPr>
        <p:spPr bwMode="auto">
          <a:xfrm>
            <a:off x="6553200" y="511175"/>
            <a:ext cx="2286000" cy="0"/>
          </a:xfrm>
          <a:prstGeom prst="line">
            <a:avLst/>
          </a:prstGeom>
          <a:noFill/>
          <a:ln w="19050">
            <a:solidFill>
              <a:schemeClr val="bg1"/>
            </a:solidFill>
            <a:round/>
          </a:ln>
          <a:effectLst/>
        </p:spPr>
        <p:txBody>
          <a:bodyPr/>
          <a:lstStyle/>
          <a:p>
            <a:pPr algn="l" rtl="0" fontAlgn="base">
              <a:spcBef>
                <a:spcPct val="0"/>
              </a:spcBef>
              <a:spcAft>
                <a:spcPct val="0"/>
              </a:spcAft>
            </a:pPr>
            <a:endParaRPr lang="zh-CN" altLang="en-US" kern="1200">
              <a:solidFill>
                <a:srgbClr val="000000"/>
              </a:solidFill>
              <a:latin typeface="Arial" panose="020B060402020202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rtl="0" fontAlgn="base">
        <a:spcBef>
          <a:spcPct val="0"/>
        </a:spcBef>
        <a:spcAft>
          <a:spcPct val="0"/>
        </a:spcAft>
        <a:defRPr sz="2800">
          <a:solidFill>
            <a:schemeClr val="bg1"/>
          </a:solidFill>
          <a:latin typeface="+mj-lt"/>
          <a:ea typeface="+mj-ea"/>
          <a:cs typeface="+mj-cs"/>
        </a:defRPr>
      </a:lvl1pPr>
      <a:lvl2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2pPr>
      <a:lvl3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3pPr>
      <a:lvl4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4pPr>
      <a:lvl5pPr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5pPr>
      <a:lvl6pPr marL="4572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6pPr>
      <a:lvl7pPr marL="9144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7pPr>
      <a:lvl8pPr marL="13716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8pPr>
      <a:lvl9pPr marL="1828800" algn="ctr" rtl="0" fontAlgn="base">
        <a:spcBef>
          <a:spcPct val="0"/>
        </a:spcBef>
        <a:spcAft>
          <a:spcPct val="0"/>
        </a:spcAft>
        <a:defRPr sz="2800">
          <a:solidFill>
            <a:schemeClr val="bg1"/>
          </a:solidFill>
          <a:latin typeface="Arial" panose="020B0604020202020204" pitchFamily="34" charset="0"/>
          <a:ea typeface="楷体_GB2312" panose="02010609030101010101" pitchFamily="49" charset="-122"/>
        </a:defRPr>
      </a:lvl9pPr>
    </p:titleStyle>
    <p:bodyStyle>
      <a:lvl1pPr marL="342900" indent="-342900" algn="l" rtl="0" fontAlgn="base">
        <a:spcBef>
          <a:spcPct val="20000"/>
        </a:spcBef>
        <a:spcAft>
          <a:spcPct val="0"/>
        </a:spcAft>
        <a:buChar char="•"/>
        <a:defRPr sz="24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xml"/><Relationship Id="rId2" Type="http://schemas.openxmlformats.org/officeDocument/2006/relationships/image" Target="../media/image5.png"/><Relationship Id="rId1" Type="http://schemas.openxmlformats.org/officeDocument/2006/relationships/image" Target="../media/image4.GIF"/></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6.png"/></Relationships>
</file>

<file path=ppt/slides/_rels/slide10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9.jpeg"/></Relationships>
</file>

<file path=ppt/slides/_rels/slide10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7.png"/></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8.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9.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7.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9.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1.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2.pn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0.png"/><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image" Target="../media/image1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1.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2.png"/></Relationships>
</file>

<file path=ppt/slides/_rels/slide3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26.jpeg"/><Relationship Id="rId1" Type="http://schemas.openxmlformats.org/officeDocument/2006/relationships/image" Target="../media/image25.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7.jpeg"/></Relationships>
</file>

<file path=ppt/slides/_rels/slide5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jpeg"/></Relationships>
</file>

<file path=ppt/slides/_rels/slide5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9.jpe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0.pn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1.jpeg"/></Relationships>
</file>

<file path=ppt/slides/_rels/slide6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2.jpeg"/></Relationships>
</file>

<file path=ppt/slides/_rels/slide6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3.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4.jpeg"/></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5.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7.wmf"/></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8.jpeg"/></Relationships>
</file>

<file path=ppt/slides/_rels/slide7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39.png"/></Relationships>
</file>

<file path=ppt/slides/_rels/slide7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0.png"/></Relationships>
</file>

<file path=ppt/slides/_rels/slide7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2.png"/></Relationships>
</file>

<file path=ppt/slides/_rels/slide8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3.png"/></Relationships>
</file>

<file path=ppt/slides/_rels/slide8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4.png"/></Relationships>
</file>

<file path=ppt/slides/_rels/slide8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5.png"/></Relationships>
</file>

<file path=ppt/slides/_rels/slide8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6.png"/></Relationships>
</file>

<file path=ppt/slides/_rels/slide8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7.png"/></Relationships>
</file>

<file path=ppt/slides/_rels/slide8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8.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7.jpeg"/></Relationships>
</file>

<file path=ppt/slides/_rels/slide8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49.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0.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8.jpeg"/></Relationships>
</file>

<file path=ppt/slides/_rels/slide9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1.jpeg"/></Relationships>
</file>

<file path=ppt/slides/_rels/slide94.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2.jpeg"/></Relationships>
</file>

<file path=ppt/slides/_rels/slide9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3.jpeg"/></Relationships>
</file>

<file path=ppt/slides/_rels/slide96.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4.jpeg"/></Relationships>
</file>

<file path=ppt/slides/_rels/slide9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5.jpe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2" descr="computer_connection_lg_nwm"/>
          <p:cNvPicPr>
            <a:picLocks noChangeAspect="1" noChangeArrowheads="1" noCrop="1"/>
          </p:cNvPicPr>
          <p:nvPr/>
        </p:nvPicPr>
        <p:blipFill>
          <a:blip r:embed="rId1" cstate="print"/>
          <a:srcRect/>
          <a:stretch>
            <a:fillRect/>
          </a:stretch>
        </p:blipFill>
        <p:spPr bwMode="auto">
          <a:xfrm>
            <a:off x="611560" y="4221088"/>
            <a:ext cx="2445529" cy="2276872"/>
          </a:xfrm>
          <a:prstGeom prst="rect">
            <a:avLst/>
          </a:prstGeom>
          <a:noFill/>
          <a:ln w="9525">
            <a:noFill/>
            <a:miter lim="800000"/>
            <a:headEnd/>
            <a:tailEnd/>
          </a:ln>
        </p:spPr>
      </p:pic>
      <p:sp>
        <p:nvSpPr>
          <p:cNvPr id="2050" name="Rectangle 2"/>
          <p:cNvSpPr>
            <a:spLocks noGrp="1" noChangeArrowheads="1"/>
          </p:cNvSpPr>
          <p:nvPr>
            <p:ph type="ctrTitle"/>
          </p:nvPr>
        </p:nvSpPr>
        <p:spPr>
          <a:xfrm>
            <a:off x="611560" y="1316025"/>
            <a:ext cx="8286808" cy="2398727"/>
          </a:xfrm>
        </p:spPr>
        <p:txBody>
          <a:bodyPr/>
          <a:lstStyle/>
          <a:p>
            <a:r>
              <a:rPr lang="zh-CN" altLang="en-US" sz="8800" i="0" dirty="0" smtClean="0">
                <a:solidFill>
                  <a:schemeClr val="accent5">
                    <a:lumMod val="50000"/>
                  </a:schemeClr>
                </a:solidFill>
                <a:latin typeface="隶书" panose="02010509060101010101" pitchFamily="49" charset="-122"/>
                <a:ea typeface="隶书" panose="02010509060101010101" pitchFamily="49" charset="-122"/>
              </a:rPr>
              <a:t>文献检索</a:t>
            </a:r>
            <a:endParaRPr lang="en-US" altLang="zh-CN" sz="8800" i="0" dirty="0">
              <a:solidFill>
                <a:schemeClr val="accent5">
                  <a:lumMod val="50000"/>
                </a:schemeClr>
              </a:solidFill>
              <a:latin typeface="隶书" panose="02010509060101010101" pitchFamily="49" charset="-122"/>
              <a:ea typeface="隶书" panose="02010509060101010101" pitchFamily="49" charset="-122"/>
            </a:endParaRPr>
          </a:p>
        </p:txBody>
      </p:sp>
      <p:sp>
        <p:nvSpPr>
          <p:cNvPr id="4" name="矩形 3"/>
          <p:cNvSpPr/>
          <p:nvPr/>
        </p:nvSpPr>
        <p:spPr>
          <a:xfrm>
            <a:off x="3714744" y="5286388"/>
            <a:ext cx="2000264" cy="1000132"/>
          </a:xfrm>
          <a:prstGeom prst="rect">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p>
        </p:txBody>
      </p:sp>
      <p:pic>
        <p:nvPicPr>
          <p:cNvPr id="7" name="Picture 52" descr="컴퓨터"/>
          <p:cNvPicPr>
            <a:picLocks noChangeAspect="1" noChangeArrowheads="1"/>
          </p:cNvPicPr>
          <p:nvPr/>
        </p:nvPicPr>
        <p:blipFill>
          <a:blip r:embed="rId2" cstate="print"/>
          <a:srcRect/>
          <a:stretch>
            <a:fillRect/>
          </a:stretch>
        </p:blipFill>
        <p:spPr bwMode="auto">
          <a:xfrm>
            <a:off x="1403648" y="1052736"/>
            <a:ext cx="1224136" cy="1346915"/>
          </a:xfrm>
          <a:prstGeom prst="rect">
            <a:avLst/>
          </a:prstGeom>
          <a:noFill/>
          <a:ln w="9525">
            <a:noFill/>
            <a:miter lim="800000"/>
            <a:headEnd/>
            <a:tailEnd/>
          </a:ln>
        </p:spPr>
      </p:pic>
      <p:sp>
        <p:nvSpPr>
          <p:cNvPr id="9" name="Text Box 5"/>
          <p:cNvSpPr txBox="1">
            <a:spLocks noChangeArrowheads="1"/>
          </p:cNvSpPr>
          <p:nvPr/>
        </p:nvSpPr>
        <p:spPr bwMode="auto">
          <a:xfrm>
            <a:off x="1071538" y="4357694"/>
            <a:ext cx="7696200" cy="1323439"/>
          </a:xfrm>
          <a:prstGeom prst="rect">
            <a:avLst/>
          </a:prstGeom>
          <a:noFill/>
          <a:ln w="9525">
            <a:noFill/>
            <a:miter lim="800000"/>
          </a:ln>
        </p:spPr>
        <p:txBody>
          <a:bodyPr>
            <a:spAutoFit/>
          </a:bodyPr>
          <a:lstStyle/>
          <a:p>
            <a:pPr algn="ctr">
              <a:defRPr/>
            </a:pPr>
            <a:r>
              <a:rPr lang="zh-CN" altLang="en-US" sz="4000" b="1" dirty="0" smtClean="0">
                <a:solidFill>
                  <a:schemeClr val="accent5">
                    <a:lumMod val="50000"/>
                  </a:schemeClr>
                </a:solidFill>
                <a:latin typeface="隶书" panose="02010509060101010101" pitchFamily="49" charset="-122"/>
                <a:ea typeface="隶书" panose="02010509060101010101" pitchFamily="49" charset="-122"/>
              </a:rPr>
              <a:t>图书馆   郭秀梅</a:t>
            </a:r>
            <a:endParaRPr lang="zh-CN" altLang="en-US" sz="4000" b="1" dirty="0">
              <a:solidFill>
                <a:schemeClr val="accent5">
                  <a:lumMod val="50000"/>
                </a:schemeClr>
              </a:solidFill>
              <a:latin typeface="隶书" panose="02010509060101010101" pitchFamily="49" charset="-122"/>
              <a:ea typeface="隶书" panose="02010509060101010101" pitchFamily="49" charset="-122"/>
            </a:endParaRPr>
          </a:p>
          <a:p>
            <a:pPr algn="ctr">
              <a:defRPr/>
            </a:pPr>
            <a:endParaRPr lang="zh-CN" altLang="en-US" sz="4000" b="1" dirty="0">
              <a:solidFill>
                <a:schemeClr val="accent2"/>
              </a:solidFill>
              <a:latin typeface="隶书" panose="02010509060101010101" pitchFamily="49" charset="-122"/>
              <a:ea typeface="隶书" panose="02010509060101010101" pitchFamily="49" charset="-122"/>
            </a:endParaRPr>
          </a:p>
        </p:txBody>
      </p:sp>
    </p:spTree>
  </p:cSld>
  <p:clrMapOvr>
    <a:masterClrMapping/>
  </p:clrMapOvr>
  <p:transition advTm="7955"/>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1"/>
          <a:srcRect/>
          <a:stretch>
            <a:fillRect/>
          </a:stretch>
        </p:blipFill>
        <p:spPr bwMode="auto">
          <a:xfrm>
            <a:off x="2214546" y="0"/>
            <a:ext cx="4357718" cy="650083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图片 1" descr="DSC_4246.JPG"/>
          <p:cNvPicPr>
            <a:picLocks noChangeAspect="1"/>
          </p:cNvPicPr>
          <p:nvPr/>
        </p:nvPicPr>
        <p:blipFill>
          <a:blip r:embed="rId1"/>
          <a:srcRect/>
          <a:stretch>
            <a:fillRect/>
          </a:stretch>
        </p:blipFill>
        <p:spPr bwMode="auto">
          <a:xfrm>
            <a:off x="266700" y="0"/>
            <a:ext cx="8877300" cy="659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矩形 1"/>
          <p:cNvSpPr>
            <a:spLocks noChangeArrowheads="1"/>
          </p:cNvSpPr>
          <p:nvPr/>
        </p:nvSpPr>
        <p:spPr bwMode="auto">
          <a:xfrm>
            <a:off x="1260475" y="207963"/>
            <a:ext cx="3427413" cy="646112"/>
          </a:xfrm>
          <a:prstGeom prst="rect">
            <a:avLst/>
          </a:prstGeom>
          <a:noFill/>
          <a:ln w="9525">
            <a:noFill/>
            <a:miter lim="800000"/>
          </a:ln>
        </p:spPr>
        <p:txBody>
          <a:bodyPr wrap="none">
            <a:spAutoFit/>
          </a:bodyPr>
          <a:lstStyle/>
          <a:p>
            <a:pPr marL="457200" indent="-457200"/>
            <a:r>
              <a:rPr lang="zh-CN" altLang="en-US" sz="3600" b="1" dirty="0">
                <a:solidFill>
                  <a:schemeClr val="accent1">
                    <a:lumMod val="75000"/>
                  </a:schemeClr>
                </a:solidFill>
                <a:ea typeface="黑体" panose="02010609060101010101" pitchFamily="2" charset="-122"/>
              </a:rPr>
              <a:t>二、图书馆网站</a:t>
            </a:r>
            <a:endParaRPr lang="zh-CN" altLang="en-US" sz="3600" b="1" dirty="0">
              <a:solidFill>
                <a:schemeClr val="accent1">
                  <a:lumMod val="75000"/>
                </a:schemeClr>
              </a:solidFill>
              <a:ea typeface="黑体" panose="02010609060101010101" pitchFamily="2" charset="-122"/>
            </a:endParaRPr>
          </a:p>
        </p:txBody>
      </p:sp>
      <p:pic>
        <p:nvPicPr>
          <p:cNvPr id="120834" name="Picture 2"/>
          <p:cNvPicPr>
            <a:picLocks noChangeAspect="1" noChangeArrowheads="1"/>
          </p:cNvPicPr>
          <p:nvPr/>
        </p:nvPicPr>
        <p:blipFill>
          <a:blip r:embed="rId1"/>
          <a:srcRect/>
          <a:stretch>
            <a:fillRect/>
          </a:stretch>
        </p:blipFill>
        <p:spPr bwMode="auto">
          <a:xfrm>
            <a:off x="428596" y="857232"/>
            <a:ext cx="8286808" cy="57150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矩形 1"/>
          <p:cNvSpPr>
            <a:spLocks noChangeArrowheads="1"/>
          </p:cNvSpPr>
          <p:nvPr/>
        </p:nvSpPr>
        <p:spPr bwMode="auto">
          <a:xfrm>
            <a:off x="1295400" y="984250"/>
            <a:ext cx="4354513" cy="646113"/>
          </a:xfrm>
          <a:prstGeom prst="rect">
            <a:avLst/>
          </a:prstGeom>
          <a:noFill/>
          <a:ln w="9525">
            <a:noFill/>
            <a:miter lim="800000"/>
          </a:ln>
        </p:spPr>
        <p:txBody>
          <a:bodyPr wrap="none">
            <a:spAutoFit/>
          </a:bodyPr>
          <a:lstStyle/>
          <a:p>
            <a:pPr marL="457200" indent="-457200"/>
            <a:r>
              <a:rPr lang="zh-CN" altLang="en-US" sz="3600" b="1" dirty="0">
                <a:solidFill>
                  <a:schemeClr val="accent1">
                    <a:lumMod val="75000"/>
                  </a:schemeClr>
                </a:solidFill>
                <a:ea typeface="黑体" panose="02010609060101010101" pitchFamily="2" charset="-122"/>
              </a:rPr>
              <a:t>三、图书馆信息服务</a:t>
            </a:r>
            <a:endParaRPr lang="zh-CN" altLang="en-US" sz="3600" b="1" dirty="0">
              <a:solidFill>
                <a:schemeClr val="accent1">
                  <a:lumMod val="75000"/>
                </a:schemeClr>
              </a:solidFill>
              <a:ea typeface="黑体" panose="02010609060101010101" pitchFamily="2" charset="-122"/>
            </a:endParaRPr>
          </a:p>
        </p:txBody>
      </p:sp>
      <p:sp>
        <p:nvSpPr>
          <p:cNvPr id="112643" name="Rectangle 3"/>
          <p:cNvSpPr>
            <a:spLocks noChangeArrowheads="1"/>
          </p:cNvSpPr>
          <p:nvPr/>
        </p:nvSpPr>
        <p:spPr bwMode="auto">
          <a:xfrm>
            <a:off x="1814513" y="1716088"/>
            <a:ext cx="3892550" cy="2971800"/>
          </a:xfrm>
          <a:prstGeom prst="rect">
            <a:avLst/>
          </a:prstGeom>
          <a:noFill/>
          <a:ln w="9525">
            <a:noFill/>
            <a:miter lim="800000"/>
          </a:ln>
        </p:spPr>
        <p:txBody>
          <a:bodyPr/>
          <a:lstStyle/>
          <a:p>
            <a:pPr marL="457200" indent="-45720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latin typeface="黑体" panose="02010609060101010101" pitchFamily="2" charset="-122"/>
                <a:ea typeface="黑体" panose="02010609060101010101" pitchFamily="2" charset="-122"/>
              </a:rPr>
              <a:t>（一）参考咨询</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marL="457200" indent="-45720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latin typeface="黑体" panose="02010609060101010101" pitchFamily="2" charset="-122"/>
                <a:ea typeface="黑体" panose="02010609060101010101" pitchFamily="2" charset="-122"/>
              </a:rPr>
              <a:t>（二）馆际互借</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marL="457200" indent="-45720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latin typeface="黑体" panose="02010609060101010101" pitchFamily="2" charset="-122"/>
                <a:ea typeface="黑体" panose="02010609060101010101" pitchFamily="2" charset="-122"/>
              </a:rPr>
              <a:t>（三）科技查新</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marL="457200" indent="-45720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latin typeface="黑体" panose="02010609060101010101" pitchFamily="2" charset="-122"/>
                <a:ea typeface="黑体" panose="02010609060101010101" pitchFamily="2" charset="-122"/>
              </a:rPr>
              <a:t>（四）学科服务</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矩形 1"/>
          <p:cNvSpPr>
            <a:spLocks noChangeArrowheads="1"/>
          </p:cNvSpPr>
          <p:nvPr/>
        </p:nvSpPr>
        <p:spPr bwMode="auto">
          <a:xfrm>
            <a:off x="971550" y="879475"/>
            <a:ext cx="3068469" cy="584775"/>
          </a:xfrm>
          <a:prstGeom prst="rect">
            <a:avLst/>
          </a:prstGeom>
          <a:noFill/>
          <a:ln w="9525">
            <a:noFill/>
            <a:miter lim="800000"/>
          </a:ln>
        </p:spPr>
        <p:txBody>
          <a:bodyPr wrap="none">
            <a:spAutoFit/>
          </a:bodyPr>
          <a:lstStyle/>
          <a:p>
            <a:pPr marL="457200" indent="-457200"/>
            <a:r>
              <a:rPr lang="zh-CN" altLang="en-US" sz="3200" b="1" dirty="0">
                <a:solidFill>
                  <a:schemeClr val="accent1">
                    <a:lumMod val="75000"/>
                  </a:schemeClr>
                </a:solidFill>
                <a:ea typeface="黑体" panose="02010609060101010101" pitchFamily="2" charset="-122"/>
              </a:rPr>
              <a:t>（一）参考咨询</a:t>
            </a:r>
            <a:endParaRPr lang="zh-CN" altLang="en-US" sz="3200" b="1" dirty="0">
              <a:solidFill>
                <a:schemeClr val="accent1">
                  <a:lumMod val="75000"/>
                </a:schemeClr>
              </a:solidFill>
              <a:ea typeface="黑体" panose="02010609060101010101" pitchFamily="2" charset="-122"/>
            </a:endParaRPr>
          </a:p>
        </p:txBody>
      </p:sp>
      <p:sp>
        <p:nvSpPr>
          <p:cNvPr id="113667" name="TextBox 4"/>
          <p:cNvSpPr txBox="1">
            <a:spLocks noChangeArrowheads="1"/>
          </p:cNvSpPr>
          <p:nvPr/>
        </p:nvSpPr>
        <p:spPr bwMode="auto">
          <a:xfrm>
            <a:off x="809625" y="1481138"/>
            <a:ext cx="7616825" cy="2893100"/>
          </a:xfrm>
          <a:prstGeom prst="rect">
            <a:avLst/>
          </a:prstGeom>
          <a:noFill/>
          <a:ln w="9525">
            <a:noFill/>
            <a:miter lim="800000"/>
          </a:ln>
        </p:spPr>
        <p:txBody>
          <a:bodyPr>
            <a:spAutoFit/>
          </a:bodyPr>
          <a:lstStyle/>
          <a:p>
            <a:pPr marL="457200" indent="-457200"/>
            <a:r>
              <a:rPr lang="zh-CN" altLang="en-US" sz="3600" b="1" dirty="0">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参考咨询是读者在利用图书馆和电子资源的过程中遇到各种疑难问题时，由图书馆员利用各种参考工具、检索工具，为读者解答和解决问题的一种服务方式。</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marL="457200" indent="-457200"/>
            <a:endParaRPr lang="zh-CN" altLang="en-US" dirty="0">
              <a:ea typeface="宋体" panose="02010600030101010101" pitchFamily="2" charset="-122"/>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1"/>
          <a:srcRect/>
          <a:stretch>
            <a:fillRect/>
          </a:stretch>
        </p:blipFill>
        <p:spPr bwMode="auto">
          <a:xfrm>
            <a:off x="266700" y="161925"/>
            <a:ext cx="9015413" cy="6696075"/>
          </a:xfrm>
          <a:prstGeom prst="rect">
            <a:avLst/>
          </a:prstGeom>
          <a:noFill/>
          <a:ln w="38100">
            <a:solidFill>
              <a:srgbClr val="C00000"/>
            </a:solidFill>
            <a:miter lim="800000"/>
            <a:headEnd/>
            <a:tailEnd/>
          </a:ln>
          <a:effectLst>
            <a:prstShdw prst="shdw17" dist="17961" dir="2700000">
              <a:schemeClr val="accent1">
                <a:gamma/>
                <a:shade val="60000"/>
                <a:invGamma/>
              </a:schemeClr>
            </a:prstShdw>
          </a:effectLst>
        </p:spPr>
      </p:pic>
      <p:sp>
        <p:nvSpPr>
          <p:cNvPr id="3" name="矩形 2"/>
          <p:cNvSpPr>
            <a:spLocks noChangeArrowheads="1"/>
          </p:cNvSpPr>
          <p:nvPr/>
        </p:nvSpPr>
        <p:spPr bwMode="auto">
          <a:xfrm>
            <a:off x="1030288" y="2130425"/>
            <a:ext cx="2176462" cy="4478338"/>
          </a:xfrm>
          <a:prstGeom prst="rect">
            <a:avLst/>
          </a:prstGeom>
          <a:noFill/>
          <a:ln w="25400" algn="ctr">
            <a:solidFill>
              <a:srgbClr val="C00000"/>
            </a:solidFill>
            <a:round/>
          </a:ln>
        </p:spPr>
        <p:txBody>
          <a:bodyPr/>
          <a:lstStyle/>
          <a:p>
            <a:endParaRPr lang="zh-CN" altLang="en-US">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矩形 2"/>
          <p:cNvSpPr>
            <a:spLocks noChangeArrowheads="1"/>
          </p:cNvSpPr>
          <p:nvPr/>
        </p:nvSpPr>
        <p:spPr bwMode="auto">
          <a:xfrm>
            <a:off x="1006475" y="949325"/>
            <a:ext cx="3068469" cy="584775"/>
          </a:xfrm>
          <a:prstGeom prst="rect">
            <a:avLst/>
          </a:prstGeom>
          <a:noFill/>
          <a:ln w="9525">
            <a:noFill/>
            <a:miter lim="800000"/>
          </a:ln>
        </p:spPr>
        <p:txBody>
          <a:bodyPr wrap="none">
            <a:spAutoFit/>
          </a:bodyPr>
          <a:lstStyle/>
          <a:p>
            <a:pPr marL="457200" indent="-457200"/>
            <a:r>
              <a:rPr lang="zh-CN" altLang="en-US" sz="3200" b="1" dirty="0">
                <a:solidFill>
                  <a:schemeClr val="accent1">
                    <a:lumMod val="75000"/>
                  </a:schemeClr>
                </a:solidFill>
                <a:ea typeface="黑体" panose="02010609060101010101" pitchFamily="2" charset="-122"/>
              </a:rPr>
              <a:t>（二）馆际互借</a:t>
            </a:r>
            <a:endParaRPr lang="zh-CN" altLang="en-US" sz="3200" b="1" dirty="0">
              <a:solidFill>
                <a:schemeClr val="accent1">
                  <a:lumMod val="75000"/>
                </a:schemeClr>
              </a:solidFill>
              <a:ea typeface="黑体" panose="02010609060101010101" pitchFamily="2" charset="-122"/>
            </a:endParaRPr>
          </a:p>
        </p:txBody>
      </p:sp>
      <p:sp>
        <p:nvSpPr>
          <p:cNvPr id="115715" name="TextBox 3"/>
          <p:cNvSpPr txBox="1">
            <a:spLocks noChangeArrowheads="1"/>
          </p:cNvSpPr>
          <p:nvPr/>
        </p:nvSpPr>
        <p:spPr bwMode="auto">
          <a:xfrm>
            <a:off x="809625" y="1690688"/>
            <a:ext cx="7616825" cy="1631216"/>
          </a:xfrm>
          <a:prstGeom prst="rect">
            <a:avLst/>
          </a:prstGeom>
          <a:noFill/>
          <a:ln w="9525">
            <a:noFill/>
            <a:miter lim="800000"/>
          </a:ln>
        </p:spPr>
        <p:txBody>
          <a:bodyPr>
            <a:spAutoFit/>
          </a:bodyPr>
          <a:lstStyle/>
          <a:p>
            <a:pPr marL="457200" indent="-457200"/>
            <a:r>
              <a:rPr lang="zh-CN" altLang="en-US" sz="3600" b="1" dirty="0">
                <a:ea typeface="黑体" panose="02010609060101010101" pitchFamily="2" charset="-122"/>
              </a:rPr>
              <a:t>          </a:t>
            </a:r>
            <a:r>
              <a:rPr lang="zh-CN" altLang="en-US" sz="3200" b="1" dirty="0">
                <a:solidFill>
                  <a:schemeClr val="accent1">
                    <a:lumMod val="75000"/>
                  </a:schemeClr>
                </a:solidFill>
                <a:ea typeface="黑体" panose="02010609060101010101" pitchFamily="2" charset="-122"/>
              </a:rPr>
              <a:t>馆际互借是图书馆之间相互利用对方馆藏来满足本馆读者需求的一种资源共享服务。</a:t>
            </a:r>
            <a:r>
              <a:rPr lang="en-US" altLang="zh-CN" sz="3200" b="1" dirty="0">
                <a:solidFill>
                  <a:schemeClr val="accent1">
                    <a:lumMod val="75000"/>
                  </a:schemeClr>
                </a:solidFill>
                <a:ea typeface="黑体" panose="02010609060101010101" pitchFamily="2" charset="-122"/>
              </a:rPr>
              <a:t>        </a:t>
            </a:r>
            <a:endParaRPr lang="zh-CN" altLang="en-US" sz="3200" dirty="0">
              <a:solidFill>
                <a:schemeClr val="accent1">
                  <a:lumMod val="75000"/>
                </a:schemeClr>
              </a:solidFill>
              <a:ea typeface="宋体" panose="02010600030101010101" pitchFamily="2" charset="-122"/>
            </a:endParaRPr>
          </a:p>
        </p:txBody>
      </p:sp>
      <p:sp>
        <p:nvSpPr>
          <p:cNvPr id="115716" name="TextBox 4"/>
          <p:cNvSpPr txBox="1">
            <a:spLocks noChangeArrowheads="1"/>
          </p:cNvSpPr>
          <p:nvPr/>
        </p:nvSpPr>
        <p:spPr bwMode="auto">
          <a:xfrm>
            <a:off x="673100" y="3879850"/>
            <a:ext cx="7616825" cy="646113"/>
          </a:xfrm>
          <a:prstGeom prst="rect">
            <a:avLst/>
          </a:prstGeom>
          <a:noFill/>
          <a:ln w="9525">
            <a:noFill/>
            <a:miter lim="800000"/>
          </a:ln>
        </p:spPr>
        <p:txBody>
          <a:bodyPr>
            <a:spAutoFit/>
          </a:bodyPr>
          <a:lstStyle/>
          <a:p>
            <a:pPr marL="457200" indent="-457200"/>
            <a:r>
              <a:rPr lang="zh-CN" altLang="en-US" sz="3600" b="1" dirty="0">
                <a:solidFill>
                  <a:schemeClr val="bg2"/>
                </a:solidFill>
                <a:ea typeface="黑体" panose="02010609060101010101" pitchFamily="2" charset="-122"/>
              </a:rPr>
              <a:t>       </a:t>
            </a:r>
            <a:r>
              <a:rPr lang="zh-CN" altLang="en-US" sz="3200" b="1" dirty="0">
                <a:solidFill>
                  <a:schemeClr val="accent1">
                    <a:lumMod val="75000"/>
                  </a:schemeClr>
                </a:solidFill>
                <a:ea typeface="黑体" panose="02010609060101010101" pitchFamily="2" charset="-122"/>
              </a:rPr>
              <a:t>分为返还式和非返还式两种方式</a:t>
            </a:r>
            <a:endParaRPr lang="zh-CN" altLang="en-US" sz="3200" dirty="0">
              <a:solidFill>
                <a:schemeClr val="accent1">
                  <a:lumMod val="75000"/>
                </a:schemeClr>
              </a:solidFill>
              <a:ea typeface="宋体" panose="02010600030101010101" pitchFamily="2" charset="-122"/>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Box 1"/>
          <p:cNvSpPr txBox="1">
            <a:spLocks noChangeArrowheads="1"/>
          </p:cNvSpPr>
          <p:nvPr/>
        </p:nvSpPr>
        <p:spPr bwMode="auto">
          <a:xfrm>
            <a:off x="928662" y="1066800"/>
            <a:ext cx="7372376" cy="584775"/>
          </a:xfrm>
          <a:prstGeom prst="rect">
            <a:avLst/>
          </a:prstGeom>
          <a:noFill/>
          <a:ln w="9525">
            <a:noFill/>
            <a:miter lim="800000"/>
          </a:ln>
        </p:spPr>
        <p:txBody>
          <a:bodyPr wrap="square">
            <a:spAutoFit/>
          </a:bodyPr>
          <a:lstStyle/>
          <a:p>
            <a:pPr marL="457200" indent="-457200"/>
            <a:r>
              <a:rPr lang="zh-CN" altLang="en-US" sz="3200" b="1" dirty="0">
                <a:solidFill>
                  <a:schemeClr val="accent1">
                    <a:lumMod val="75000"/>
                  </a:schemeClr>
                </a:solidFill>
                <a:ea typeface="黑体" panose="02010609060101010101" pitchFamily="2" charset="-122"/>
              </a:rPr>
              <a:t>返还式：纸质图书</a:t>
            </a:r>
            <a:endParaRPr lang="zh-CN" altLang="en-US" sz="3200" dirty="0">
              <a:solidFill>
                <a:schemeClr val="accent1">
                  <a:lumMod val="75000"/>
                </a:schemeClr>
              </a:solidFill>
              <a:ea typeface="宋体" panose="02010600030101010101" pitchFamily="2" charset="-122"/>
            </a:endParaRPr>
          </a:p>
        </p:txBody>
      </p:sp>
      <p:sp>
        <p:nvSpPr>
          <p:cNvPr id="3" name="TextBox 2"/>
          <p:cNvSpPr txBox="1">
            <a:spLocks noChangeArrowheads="1"/>
          </p:cNvSpPr>
          <p:nvPr/>
        </p:nvSpPr>
        <p:spPr bwMode="auto">
          <a:xfrm>
            <a:off x="706438" y="1889125"/>
            <a:ext cx="7916862" cy="1569660"/>
          </a:xfrm>
          <a:prstGeom prst="rect">
            <a:avLst/>
          </a:prstGeom>
          <a:noFill/>
          <a:ln w="9525">
            <a:noFill/>
            <a:miter lim="800000"/>
          </a:ln>
        </p:spPr>
        <p:txBody>
          <a:bodyPr>
            <a:spAutoFit/>
          </a:bodyPr>
          <a:lstStyle/>
          <a:p>
            <a:pPr marL="457200" indent="-457200"/>
            <a:r>
              <a:rPr lang="zh-CN" altLang="en-US" sz="3200" b="1" dirty="0">
                <a:solidFill>
                  <a:schemeClr val="accent1">
                    <a:lumMod val="75000"/>
                  </a:schemeClr>
                </a:solidFill>
                <a:ea typeface="黑体" panose="02010609060101010101" pitchFamily="2" charset="-122"/>
              </a:rPr>
              <a:t>非返还式：又称文献传递，</a:t>
            </a:r>
            <a:r>
              <a:rPr lang="zh-CN" altLang="en-US" sz="3200" b="1" dirty="0">
                <a:solidFill>
                  <a:srgbClr val="0000FF"/>
                </a:solidFill>
                <a:ea typeface="黑体" panose="02010609060101010101" pitchFamily="2" charset="-122"/>
              </a:rPr>
              <a:t>电子文献</a:t>
            </a:r>
            <a:endParaRPr lang="en-US" altLang="zh-CN" sz="3200" b="1" dirty="0">
              <a:solidFill>
                <a:srgbClr val="0000FF"/>
              </a:solidFill>
              <a:ea typeface="黑体" panose="02010609060101010101" pitchFamily="2" charset="-122"/>
            </a:endParaRPr>
          </a:p>
          <a:p>
            <a:pPr marL="457200" indent="-457200"/>
            <a:r>
              <a:rPr lang="zh-CN" altLang="en-US" sz="3200" b="1" dirty="0">
                <a:solidFill>
                  <a:schemeClr val="accent1">
                    <a:lumMod val="75000"/>
                  </a:schemeClr>
                </a:solidFill>
                <a:ea typeface="黑体" panose="02010609060101010101" pitchFamily="2" charset="-122"/>
              </a:rPr>
              <a:t>如：期刊论文、学位论文、会议论文以及图书的部分内容等</a:t>
            </a:r>
            <a:endParaRPr lang="zh-CN" altLang="en-US" sz="3200" dirty="0">
              <a:solidFill>
                <a:schemeClr val="accent1">
                  <a:lumMod val="75000"/>
                </a:schemeClr>
              </a:solidFill>
              <a:ea typeface="宋体" panose="02010600030101010101" pitchFamily="2" charset="-122"/>
            </a:endParaRPr>
          </a:p>
        </p:txBody>
      </p:sp>
      <p:sp>
        <p:nvSpPr>
          <p:cNvPr id="4" name="TextBox 3"/>
          <p:cNvSpPr txBox="1">
            <a:spLocks noChangeArrowheads="1"/>
          </p:cNvSpPr>
          <p:nvPr/>
        </p:nvSpPr>
        <p:spPr bwMode="auto">
          <a:xfrm>
            <a:off x="765175" y="3986213"/>
            <a:ext cx="7918450" cy="1077218"/>
          </a:xfrm>
          <a:prstGeom prst="rect">
            <a:avLst/>
          </a:prstGeom>
          <a:noFill/>
          <a:ln w="9525">
            <a:noFill/>
            <a:miter lim="800000"/>
          </a:ln>
        </p:spPr>
        <p:txBody>
          <a:bodyPr>
            <a:spAutoFit/>
          </a:bodyPr>
          <a:lstStyle/>
          <a:p>
            <a:pPr marL="457200" indent="-457200"/>
            <a:r>
              <a:rPr lang="zh-CN" altLang="en-US" sz="3200" b="1" dirty="0">
                <a:solidFill>
                  <a:schemeClr val="accent1">
                    <a:lumMod val="75000"/>
                  </a:schemeClr>
                </a:solidFill>
                <a:ea typeface="黑体" panose="02010609060101010101" pitchFamily="2" charset="-122"/>
              </a:rPr>
              <a:t>文献传递方式：馆际互借系统、电子邮件、传真、邮寄、网络工具等</a:t>
            </a:r>
            <a:endParaRPr lang="en-US" altLang="zh-CN" sz="3200" b="1" dirty="0">
              <a:solidFill>
                <a:schemeClr val="accent1">
                  <a:lumMod val="75000"/>
                </a:schemeClr>
              </a:solidFill>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p:cNvPicPr>
            <a:picLocks noChangeAspect="1" noChangeArrowheads="1"/>
          </p:cNvPicPr>
          <p:nvPr/>
        </p:nvPicPr>
        <p:blipFill>
          <a:blip r:embed="rId1"/>
          <a:srcRect/>
          <a:stretch>
            <a:fillRect/>
          </a:stretch>
        </p:blipFill>
        <p:spPr bwMode="auto">
          <a:xfrm>
            <a:off x="0" y="0"/>
            <a:ext cx="9144000" cy="7002463"/>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矩形 2"/>
          <p:cNvSpPr>
            <a:spLocks noChangeArrowheads="1"/>
          </p:cNvSpPr>
          <p:nvPr/>
        </p:nvSpPr>
        <p:spPr bwMode="auto">
          <a:xfrm>
            <a:off x="960438" y="973138"/>
            <a:ext cx="3068469" cy="584775"/>
          </a:xfrm>
          <a:prstGeom prst="rect">
            <a:avLst/>
          </a:prstGeom>
          <a:noFill/>
          <a:ln w="9525">
            <a:noFill/>
            <a:miter lim="800000"/>
          </a:ln>
        </p:spPr>
        <p:txBody>
          <a:bodyPr wrap="none">
            <a:spAutoFit/>
          </a:bodyPr>
          <a:lstStyle/>
          <a:p>
            <a:pPr marL="457200" indent="-457200"/>
            <a:r>
              <a:rPr lang="zh-CN" altLang="en-US" sz="3200" b="1" dirty="0">
                <a:solidFill>
                  <a:schemeClr val="accent1">
                    <a:lumMod val="75000"/>
                  </a:schemeClr>
                </a:solidFill>
                <a:ea typeface="黑体" panose="02010609060101010101" pitchFamily="2" charset="-122"/>
              </a:rPr>
              <a:t>（三）科技查新</a:t>
            </a:r>
            <a:endParaRPr lang="zh-CN" altLang="en-US" sz="3200" b="1" dirty="0">
              <a:solidFill>
                <a:schemeClr val="accent1">
                  <a:lumMod val="75000"/>
                </a:schemeClr>
              </a:solidFill>
              <a:ea typeface="黑体" panose="02010609060101010101" pitchFamily="2" charset="-122"/>
            </a:endParaRPr>
          </a:p>
        </p:txBody>
      </p:sp>
      <p:sp>
        <p:nvSpPr>
          <p:cNvPr id="118787" name="TextBox 3"/>
          <p:cNvSpPr txBox="1">
            <a:spLocks noChangeArrowheads="1"/>
          </p:cNvSpPr>
          <p:nvPr/>
        </p:nvSpPr>
        <p:spPr bwMode="auto">
          <a:xfrm>
            <a:off x="809625" y="1690688"/>
            <a:ext cx="7616825" cy="3108543"/>
          </a:xfrm>
          <a:prstGeom prst="rect">
            <a:avLst/>
          </a:prstGeom>
          <a:noFill/>
          <a:ln w="9525">
            <a:noFill/>
            <a:miter lim="800000"/>
          </a:ln>
        </p:spPr>
        <p:txBody>
          <a:bodyPr>
            <a:spAutoFit/>
          </a:bodyPr>
          <a:lstStyle/>
          <a:p>
            <a:pPr marL="457200" indent="-457200"/>
            <a:r>
              <a:rPr lang="zh-CN" altLang="en-US" sz="3600" b="1" dirty="0">
                <a:ea typeface="黑体" panose="02010609060101010101" pitchFamily="2" charset="-122"/>
              </a:rPr>
              <a:t>          </a:t>
            </a:r>
            <a:r>
              <a:rPr lang="zh-CN" altLang="en-US" sz="3200" b="1" dirty="0">
                <a:solidFill>
                  <a:schemeClr val="accent1">
                    <a:lumMod val="75000"/>
                  </a:schemeClr>
                </a:solidFill>
                <a:ea typeface="黑体" panose="02010609060101010101" pitchFamily="2" charset="-122"/>
              </a:rPr>
              <a:t>科技查新简称查新，是指查新机构根据查新委托人提供的有关科研资料，通过系统全面的文献检索，查证其课题、研究内容或科研成果是否具有新颖性，并出具相关佐证文献资料的文献调研工作。</a:t>
            </a:r>
            <a:endParaRPr lang="zh-CN" altLang="en-US" sz="3200" dirty="0">
              <a:solidFill>
                <a:schemeClr val="accent1">
                  <a:lumMod val="75000"/>
                </a:schemeClr>
              </a:solidFill>
              <a:ea typeface="宋体" panose="02010600030101010101" pitchFamily="2" charset="-122"/>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TextBox 1"/>
          <p:cNvSpPr txBox="1">
            <a:spLocks noChangeArrowheads="1"/>
          </p:cNvSpPr>
          <p:nvPr/>
        </p:nvSpPr>
        <p:spPr bwMode="auto">
          <a:xfrm>
            <a:off x="706438" y="1423988"/>
            <a:ext cx="7615237" cy="1631216"/>
          </a:xfrm>
          <a:prstGeom prst="rect">
            <a:avLst/>
          </a:prstGeom>
          <a:noFill/>
          <a:ln w="9525">
            <a:noFill/>
            <a:miter lim="800000"/>
          </a:ln>
        </p:spPr>
        <p:txBody>
          <a:bodyPr>
            <a:spAutoFit/>
          </a:bodyPr>
          <a:lstStyle/>
          <a:p>
            <a:pPr marL="457200" indent="-457200"/>
            <a:r>
              <a:rPr lang="zh-CN" altLang="en-US" sz="3600" b="1" dirty="0">
                <a:ea typeface="黑体" panose="02010609060101010101" pitchFamily="2" charset="-122"/>
              </a:rPr>
              <a:t>          </a:t>
            </a:r>
            <a:r>
              <a:rPr lang="zh-CN" altLang="en-US" sz="3200" b="1" dirty="0">
                <a:solidFill>
                  <a:schemeClr val="accent1">
                    <a:lumMod val="75000"/>
                  </a:schemeClr>
                </a:solidFill>
                <a:ea typeface="黑体" panose="02010609060101010101" pitchFamily="2" charset="-122"/>
              </a:rPr>
              <a:t>通过查新能为科研立项，科技成果的鉴定、评估、验收、奖励，专利申请提供客观依据。</a:t>
            </a:r>
            <a:endParaRPr lang="zh-CN" altLang="en-US" sz="3200" dirty="0">
              <a:solidFill>
                <a:schemeClr val="accent1">
                  <a:lumMod val="75000"/>
                </a:schemeClr>
              </a:solidFill>
              <a:ea typeface="宋体" panose="02010600030101010101" pitchFamily="2" charset="-122"/>
            </a:endParaRPr>
          </a:p>
        </p:txBody>
      </p:sp>
      <p:sp>
        <p:nvSpPr>
          <p:cNvPr id="119811" name="TextBox 2"/>
          <p:cNvSpPr txBox="1">
            <a:spLocks noChangeArrowheads="1"/>
          </p:cNvSpPr>
          <p:nvPr/>
        </p:nvSpPr>
        <p:spPr bwMode="auto">
          <a:xfrm>
            <a:off x="1203325" y="3960813"/>
            <a:ext cx="6065838" cy="646112"/>
          </a:xfrm>
          <a:prstGeom prst="rect">
            <a:avLst/>
          </a:prstGeom>
          <a:noFill/>
          <a:ln w="9525">
            <a:noFill/>
            <a:miter lim="800000"/>
          </a:ln>
        </p:spPr>
        <p:txBody>
          <a:bodyPr>
            <a:spAutoFit/>
          </a:bodyPr>
          <a:lstStyle/>
          <a:p>
            <a:pPr marL="457200" indent="-457200"/>
            <a:r>
              <a:rPr lang="zh-CN" altLang="en-US" sz="3600" b="1" dirty="0">
                <a:ea typeface="黑体" panose="02010609060101010101" pitchFamily="2" charset="-122"/>
              </a:rPr>
              <a:t>       </a:t>
            </a:r>
            <a:r>
              <a:rPr lang="zh-CN" altLang="en-US" sz="3200" b="1" dirty="0">
                <a:solidFill>
                  <a:schemeClr val="accent1">
                    <a:lumMod val="75000"/>
                  </a:schemeClr>
                </a:solidFill>
                <a:ea typeface="黑体" panose="02010609060101010101" pitchFamily="2" charset="-122"/>
              </a:rPr>
              <a:t>科技查新机构  有资质</a:t>
            </a:r>
            <a:endParaRPr lang="zh-CN" altLang="en-US" sz="3200" dirty="0">
              <a:solidFill>
                <a:schemeClr val="accent1">
                  <a:lumMod val="75000"/>
                </a:schemeClr>
              </a:solidFill>
              <a:ea typeface="宋体" panose="02010600030101010101" pitchFamily="2" charset="-122"/>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0" name="Picture 2"/>
          <p:cNvPicPr>
            <a:picLocks noChangeAspect="1" noChangeArrowheads="1"/>
          </p:cNvPicPr>
          <p:nvPr/>
        </p:nvPicPr>
        <p:blipFill>
          <a:blip r:embed="rId1"/>
          <a:srcRect/>
          <a:stretch>
            <a:fillRect/>
          </a:stretch>
        </p:blipFill>
        <p:spPr bwMode="auto">
          <a:xfrm>
            <a:off x="1142976" y="0"/>
            <a:ext cx="6748487" cy="6643710"/>
          </a:xfrm>
          <a:prstGeom prst="rect">
            <a:avLst/>
          </a:prstGeom>
          <a:noFill/>
          <a:ln w="9525">
            <a:noFill/>
            <a:miter lim="800000"/>
            <a:headEnd/>
            <a:tailEnd/>
          </a:ln>
          <a:effectLst/>
        </p:spPr>
      </p:pic>
      <p:sp>
        <p:nvSpPr>
          <p:cNvPr id="5" name="矩形 4"/>
          <p:cNvSpPr>
            <a:spLocks noChangeArrowheads="1"/>
          </p:cNvSpPr>
          <p:nvPr/>
        </p:nvSpPr>
        <p:spPr bwMode="auto">
          <a:xfrm>
            <a:off x="1285852" y="928670"/>
            <a:ext cx="6643734" cy="5143536"/>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矩形 2"/>
          <p:cNvSpPr>
            <a:spLocks noChangeArrowheads="1"/>
          </p:cNvSpPr>
          <p:nvPr/>
        </p:nvSpPr>
        <p:spPr bwMode="auto">
          <a:xfrm>
            <a:off x="1017588" y="995363"/>
            <a:ext cx="3068469" cy="584775"/>
          </a:xfrm>
          <a:prstGeom prst="rect">
            <a:avLst/>
          </a:prstGeom>
          <a:noFill/>
          <a:ln w="9525">
            <a:noFill/>
            <a:miter lim="800000"/>
          </a:ln>
        </p:spPr>
        <p:txBody>
          <a:bodyPr wrap="none">
            <a:spAutoFit/>
          </a:bodyPr>
          <a:lstStyle/>
          <a:p>
            <a:pPr marL="457200" indent="-457200"/>
            <a:r>
              <a:rPr lang="zh-CN" altLang="en-US" sz="3200" b="1" dirty="0">
                <a:solidFill>
                  <a:schemeClr val="accent1">
                    <a:lumMod val="75000"/>
                  </a:schemeClr>
                </a:solidFill>
                <a:ea typeface="黑体" panose="02010609060101010101" pitchFamily="2" charset="-122"/>
              </a:rPr>
              <a:t>（四）学科服务</a:t>
            </a:r>
            <a:endParaRPr lang="zh-CN" altLang="en-US" sz="3200" b="1" dirty="0">
              <a:solidFill>
                <a:schemeClr val="accent1">
                  <a:lumMod val="75000"/>
                </a:schemeClr>
              </a:solidFill>
              <a:ea typeface="黑体" panose="02010609060101010101" pitchFamily="2" charset="-122"/>
            </a:endParaRPr>
          </a:p>
        </p:txBody>
      </p:sp>
      <p:sp>
        <p:nvSpPr>
          <p:cNvPr id="120835" name="TextBox 3"/>
          <p:cNvSpPr txBox="1">
            <a:spLocks noChangeArrowheads="1"/>
          </p:cNvSpPr>
          <p:nvPr/>
        </p:nvSpPr>
        <p:spPr bwMode="auto">
          <a:xfrm>
            <a:off x="820738" y="1785926"/>
            <a:ext cx="7616825" cy="1846659"/>
          </a:xfrm>
          <a:prstGeom prst="rect">
            <a:avLst/>
          </a:prstGeom>
          <a:noFill/>
          <a:ln w="9525">
            <a:noFill/>
            <a:miter lim="800000"/>
          </a:ln>
        </p:spPr>
        <p:txBody>
          <a:bodyPr>
            <a:spAutoFit/>
          </a:bodyPr>
          <a:lstStyle/>
          <a:p>
            <a:pPr marL="457200" indent="-457200"/>
            <a:r>
              <a:rPr lang="zh-CN" altLang="en-US" sz="3200" b="1" dirty="0" smtClean="0">
                <a:solidFill>
                  <a:schemeClr val="accent1">
                    <a:lumMod val="75000"/>
                  </a:schemeClr>
                </a:solidFill>
                <a:ea typeface="黑体" panose="02010609060101010101" pitchFamily="2" charset="-122"/>
              </a:rPr>
              <a:t>          学科</a:t>
            </a:r>
            <a:r>
              <a:rPr lang="zh-CN" altLang="en-US" sz="3200" b="1" dirty="0">
                <a:solidFill>
                  <a:schemeClr val="accent1">
                    <a:lumMod val="75000"/>
                  </a:schemeClr>
                </a:solidFill>
                <a:ea typeface="黑体" panose="02010609060101010101" pitchFamily="2" charset="-122"/>
              </a:rPr>
              <a:t>服务是图书馆为适应新的信息环境，以用户的需求为中心而推出的贴近用户一线的新的服务模式。</a:t>
            </a:r>
            <a:endParaRPr lang="zh-CN" altLang="en-US" sz="3200" b="1" dirty="0">
              <a:solidFill>
                <a:schemeClr val="accent1">
                  <a:lumMod val="75000"/>
                </a:schemeClr>
              </a:solidFill>
              <a:ea typeface="黑体" panose="02010609060101010101" pitchFamily="2" charset="-122"/>
            </a:endParaRPr>
          </a:p>
          <a:p>
            <a:pPr marL="457200" indent="-457200"/>
            <a:endParaRPr lang="zh-CN" altLang="en-US" dirty="0">
              <a:ea typeface="宋体" panose="02010600030101010101" pitchFamily="2" charset="-122"/>
            </a:endParaRPr>
          </a:p>
        </p:txBody>
      </p:sp>
      <p:sp>
        <p:nvSpPr>
          <p:cNvPr id="120836" name="TextBox 4"/>
          <p:cNvSpPr txBox="1">
            <a:spLocks noChangeArrowheads="1"/>
          </p:cNvSpPr>
          <p:nvPr/>
        </p:nvSpPr>
        <p:spPr bwMode="auto">
          <a:xfrm>
            <a:off x="857224" y="3571876"/>
            <a:ext cx="7615238" cy="2339102"/>
          </a:xfrm>
          <a:prstGeom prst="rect">
            <a:avLst/>
          </a:prstGeom>
          <a:noFill/>
          <a:ln w="9525">
            <a:noFill/>
            <a:miter lim="800000"/>
          </a:ln>
        </p:spPr>
        <p:txBody>
          <a:bodyPr>
            <a:spAutoFit/>
          </a:bodyPr>
          <a:lstStyle/>
          <a:p>
            <a:pPr marL="457200" indent="-457200"/>
            <a:r>
              <a:rPr lang="zh-CN" altLang="en-US" sz="3200" b="1" dirty="0" smtClean="0">
                <a:solidFill>
                  <a:schemeClr val="accent1">
                    <a:lumMod val="75000"/>
                  </a:schemeClr>
                </a:solidFill>
                <a:ea typeface="黑体" panose="02010609060101010101" pitchFamily="2" charset="-122"/>
              </a:rPr>
              <a:t>          是</a:t>
            </a:r>
            <a:r>
              <a:rPr lang="zh-CN" altLang="en-US" sz="3200" b="1" dirty="0">
                <a:solidFill>
                  <a:schemeClr val="accent1">
                    <a:lumMod val="75000"/>
                  </a:schemeClr>
                </a:solidFill>
                <a:ea typeface="黑体" panose="02010609060101010101" pitchFamily="2" charset="-122"/>
              </a:rPr>
              <a:t>按照科学研究的学科、专业、项目、课题等来获取、组织、检索、存储、传递与利用信息资源，从而使信息服务学科化、服务内容知识化。</a:t>
            </a:r>
            <a:endParaRPr lang="zh-CN" altLang="en-US" sz="3200" b="1" dirty="0">
              <a:solidFill>
                <a:schemeClr val="accent1">
                  <a:lumMod val="75000"/>
                </a:schemeClr>
              </a:solidFill>
              <a:ea typeface="黑体" panose="02010609060101010101" pitchFamily="2" charset="-122"/>
            </a:endParaRPr>
          </a:p>
          <a:p>
            <a:pPr marL="457200" indent="-457200"/>
            <a:endParaRPr lang="zh-CN" altLang="en-US" dirty="0">
              <a:ea typeface="宋体" panose="02010600030101010101" pitchFamily="2" charset="-122"/>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ctrTitle" idx="4294967295"/>
          </p:nvPr>
        </p:nvSpPr>
        <p:spPr>
          <a:xfrm>
            <a:off x="3571868" y="1065200"/>
            <a:ext cx="1930400" cy="649288"/>
          </a:xfrm>
        </p:spPr>
        <p:txBody>
          <a:bodyPr anchor="b"/>
          <a:lstStyle/>
          <a:p>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小  结</a:t>
            </a:r>
            <a:endPar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166918" name="Rectangle 6"/>
          <p:cNvSpPr>
            <a:spLocks noChangeArrowheads="1"/>
          </p:cNvSpPr>
          <p:nvPr/>
        </p:nvSpPr>
        <p:spPr bwMode="auto">
          <a:xfrm>
            <a:off x="393700" y="1146175"/>
            <a:ext cx="8242300" cy="4224338"/>
          </a:xfrm>
          <a:prstGeom prst="rect">
            <a:avLst/>
          </a:prstGeom>
          <a:noFill/>
          <a:ln w="9525">
            <a:noFill/>
            <a:miter lim="800000"/>
          </a:ln>
        </p:spPr>
        <p:txBody>
          <a:bodyPr/>
          <a:lstStyle/>
          <a:p>
            <a:pPr marL="457200" indent="-457200" eaLnBrk="0" hangingPunct="0">
              <a:spcBef>
                <a:spcPct val="20000"/>
              </a:spcBef>
              <a:buClr>
                <a:srgbClr val="A50021"/>
              </a:buClr>
              <a:buSzPct val="75000"/>
              <a:buFont typeface="Wingdings" panose="05000000000000000000" pitchFamily="2" charset="2"/>
              <a:buNone/>
            </a:pPr>
            <a:endParaRPr lang="zh-CN" altLang="en-US" sz="3200" dirty="0">
              <a:ea typeface="宋体" panose="02010600030101010101" pitchFamily="2" charset="-122"/>
            </a:endParaRPr>
          </a:p>
          <a:p>
            <a:pPr marL="457200" indent="-457200" eaLnBrk="0" hangingPunct="0">
              <a:spcBef>
                <a:spcPct val="20000"/>
              </a:spcBef>
              <a:buClr>
                <a:srgbClr val="A50021"/>
              </a:buClr>
              <a:buSzPct val="75000"/>
            </a:pPr>
            <a:endParaRPr lang="zh-CN" altLang="en-US" sz="3200" b="1" dirty="0">
              <a:ea typeface="宋体" panose="02010600030101010101" pitchFamily="2" charset="-122"/>
            </a:endParaRPr>
          </a:p>
          <a:p>
            <a:pPr marL="457200" indent="-457200" eaLnBrk="0" hangingPunct="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latin typeface="黑体" panose="02010609060101010101" pitchFamily="2" charset="-122"/>
                <a:ea typeface="黑体" panose="02010609060101010101" pitchFamily="2" charset="-122"/>
              </a:rPr>
              <a:t>一次文献：</a:t>
            </a:r>
            <a:r>
              <a:rPr lang="zh-CN" altLang="en-US" sz="2800" b="1" dirty="0">
                <a:solidFill>
                  <a:schemeClr val="accent1">
                    <a:lumMod val="75000"/>
                  </a:schemeClr>
                </a:solidFill>
                <a:latin typeface="楷体_GB2312" panose="02010609030101010101" pitchFamily="49" charset="-122"/>
                <a:ea typeface="楷体_GB2312" panose="02010609030101010101" pitchFamily="49" charset="-122"/>
              </a:rPr>
              <a:t>原始、创造   </a:t>
            </a:r>
            <a:r>
              <a:rPr lang="zh-CN" altLang="en-US" sz="2800" b="1" dirty="0">
                <a:solidFill>
                  <a:schemeClr val="accent1">
                    <a:lumMod val="75000"/>
                  </a:schemeClr>
                </a:solidFill>
                <a:latin typeface="宋体" panose="02010600030101010101" pitchFamily="2" charset="-122"/>
                <a:ea typeface="宋体" panose="02010600030101010101" pitchFamily="2" charset="-122"/>
              </a:rPr>
              <a:t>期刊论文、专利说明书</a:t>
            </a:r>
            <a:endParaRPr lang="en-US" altLang="zh-CN" sz="2800" b="1" dirty="0">
              <a:solidFill>
                <a:schemeClr val="accent1">
                  <a:lumMod val="75000"/>
                </a:schemeClr>
              </a:solidFill>
              <a:latin typeface="宋体" panose="02010600030101010101" pitchFamily="2" charset="-122"/>
              <a:ea typeface="宋体" panose="02010600030101010101" pitchFamily="2" charset="-122"/>
            </a:endParaRPr>
          </a:p>
          <a:p>
            <a:pPr marL="457200" indent="-457200" eaLnBrk="0" hangingPunct="0">
              <a:spcBef>
                <a:spcPct val="20000"/>
              </a:spcBef>
              <a:buClr>
                <a:srgbClr val="A50021"/>
              </a:buClr>
              <a:buSzPct val="75000"/>
              <a:buFont typeface="Wingdings" panose="05000000000000000000" pitchFamily="2" charset="2"/>
              <a:buNone/>
            </a:pPr>
            <a:r>
              <a:rPr lang="zh-CN" altLang="en-US" b="1" dirty="0">
                <a:solidFill>
                  <a:schemeClr val="accent1">
                    <a:lumMod val="75000"/>
                  </a:schemeClr>
                </a:solidFill>
                <a:ea typeface="楷体_GB2312" panose="02010609030101010101" pitchFamily="49" charset="-122"/>
              </a:rPr>
              <a:t> </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endParaRPr>
          </a:p>
          <a:p>
            <a:pPr marL="457200" indent="-457200" eaLnBrk="0" hangingPunct="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latin typeface="黑体" panose="02010609060101010101" pitchFamily="2" charset="-122"/>
                <a:ea typeface="黑体" panose="02010609060101010101" pitchFamily="2" charset="-122"/>
              </a:rPr>
              <a:t>二次文献：</a:t>
            </a:r>
            <a:r>
              <a:rPr lang="zh-CN" altLang="en-US" sz="2800" b="1" dirty="0">
                <a:solidFill>
                  <a:schemeClr val="accent1">
                    <a:lumMod val="75000"/>
                  </a:schemeClr>
                </a:solidFill>
                <a:latin typeface="楷体_GB2312" panose="02010609030101010101" pitchFamily="49" charset="-122"/>
                <a:ea typeface="楷体_GB2312" panose="02010609030101010101" pitchFamily="49" charset="-122"/>
              </a:rPr>
              <a:t>工具、汇集</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   </a:t>
            </a:r>
            <a:r>
              <a:rPr lang="zh-CN" altLang="en-US" sz="2800" b="1" dirty="0">
                <a:solidFill>
                  <a:schemeClr val="accent1">
                    <a:lumMod val="75000"/>
                  </a:schemeClr>
                </a:solidFill>
                <a:ea typeface="宋体" panose="02010600030101010101" pitchFamily="2" charset="-122"/>
              </a:rPr>
              <a:t>目录、题录、文摘</a:t>
            </a:r>
            <a:endParaRPr lang="en-US" altLang="zh-CN" sz="2800" b="1" dirty="0">
              <a:solidFill>
                <a:schemeClr val="accent1">
                  <a:lumMod val="75000"/>
                </a:schemeClr>
              </a:solidFill>
              <a:ea typeface="宋体" panose="02010600030101010101" pitchFamily="2" charset="-122"/>
            </a:endParaRPr>
          </a:p>
          <a:p>
            <a:pPr marL="457200" indent="-457200" eaLnBrk="0" hangingPunct="0">
              <a:spcBef>
                <a:spcPct val="20000"/>
              </a:spcBef>
              <a:buClr>
                <a:srgbClr val="A50021"/>
              </a:buClr>
              <a:buSzPct val="75000"/>
              <a:buFont typeface="Wingdings" panose="05000000000000000000" pitchFamily="2" charset="2"/>
              <a:buNone/>
            </a:pPr>
            <a:endParaRPr lang="zh-CN" altLang="en-US" sz="2800" b="1" dirty="0">
              <a:solidFill>
                <a:schemeClr val="accent1">
                  <a:lumMod val="75000"/>
                </a:schemeClr>
              </a:solidFill>
              <a:ea typeface="宋体" panose="02010600030101010101" pitchFamily="2" charset="-122"/>
            </a:endParaRPr>
          </a:p>
          <a:p>
            <a:pPr marL="457200" indent="-457200" eaLnBrk="0" hangingPunct="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latin typeface="黑体" panose="02010609060101010101" pitchFamily="2" charset="-122"/>
                <a:ea typeface="黑体" panose="02010609060101010101" pitchFamily="2" charset="-122"/>
              </a:rPr>
              <a:t>三次文献：</a:t>
            </a:r>
            <a:r>
              <a:rPr lang="zh-CN" altLang="en-US" sz="2800" b="1" dirty="0">
                <a:solidFill>
                  <a:schemeClr val="accent1">
                    <a:lumMod val="75000"/>
                  </a:schemeClr>
                </a:solidFill>
                <a:latin typeface="楷体_GB2312" panose="02010609030101010101" pitchFamily="49" charset="-122"/>
                <a:ea typeface="楷体_GB2312" panose="02010609030101010101" pitchFamily="49" charset="-122"/>
              </a:rPr>
              <a:t>概括、综合</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   </a:t>
            </a:r>
            <a:r>
              <a:rPr lang="zh-CN" altLang="en-US" sz="2800" b="1" dirty="0">
                <a:solidFill>
                  <a:schemeClr val="accent1">
                    <a:lumMod val="75000"/>
                  </a:schemeClr>
                </a:solidFill>
                <a:ea typeface="宋体" panose="02010600030101010101" pitchFamily="2" charset="-122"/>
              </a:rPr>
              <a:t>综述、参考工具书</a:t>
            </a:r>
            <a:endParaRPr lang="zh-CN" altLang="en-US" sz="2800" b="1" dirty="0">
              <a:solidFill>
                <a:schemeClr val="accent1">
                  <a:lumMod val="75000"/>
                </a:schemeClr>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6918"/>
                                        </p:tgtEl>
                                        <p:attrNameLst>
                                          <p:attrName>style.visibility</p:attrName>
                                        </p:attrNameLst>
                                      </p:cBhvr>
                                      <p:to>
                                        <p:strVal val="visible"/>
                                      </p:to>
                                    </p:set>
                                    <p:animEffect transition="in" filter="blinds(horizontal)">
                                      <p:cBhvr>
                                        <p:cTn id="7" dur="500"/>
                                        <p:tgtEl>
                                          <p:spTgt spid="1669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8"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type="subTitle" idx="4294967295"/>
          </p:nvPr>
        </p:nvSpPr>
        <p:spPr>
          <a:xfrm>
            <a:off x="1130306" y="1606550"/>
            <a:ext cx="4370388" cy="708025"/>
          </a:xfrm>
        </p:spPr>
        <p:txBody>
          <a:bodyPr/>
          <a:lstStyle/>
          <a:p>
            <a:pPr>
              <a:buFontTx/>
              <a:buNone/>
            </a:pPr>
            <a:r>
              <a:rPr lang="zh-CN" altLang="en-US"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图书馆图书分类依据</a:t>
            </a:r>
            <a:endParaRPr lang="en-US" altLang="zh-CN" sz="32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122883" name="标题 1"/>
          <p:cNvSpPr>
            <a:spLocks noGrp="1"/>
          </p:cNvSpPr>
          <p:nvPr>
            <p:ph type="ctrTitle" idx="4294967295"/>
          </p:nvPr>
        </p:nvSpPr>
        <p:spPr>
          <a:xfrm>
            <a:off x="3789371" y="904863"/>
            <a:ext cx="2068513" cy="809625"/>
          </a:xfrm>
        </p:spPr>
        <p:txBody>
          <a:bodyPr/>
          <a:lstStyle/>
          <a:p>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小 结</a:t>
            </a:r>
            <a:endPar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6" name="内容占位符 2"/>
          <p:cNvSpPr txBox="1"/>
          <p:nvPr/>
        </p:nvSpPr>
        <p:spPr bwMode="auto">
          <a:xfrm>
            <a:off x="928688" y="2293938"/>
            <a:ext cx="8215312" cy="857250"/>
          </a:xfrm>
          <a:prstGeom prst="rect">
            <a:avLst/>
          </a:prstGeom>
          <a:noFill/>
          <a:ln w="9525">
            <a:noFill/>
            <a:miter lim="800000"/>
          </a:ln>
        </p:spPr>
        <p:txBody>
          <a:bodyPr/>
          <a:lstStyle/>
          <a:p>
            <a:pPr marL="342900" indent="-342900" eaLnBrk="0" hangingPunct="0">
              <a:spcBef>
                <a:spcPct val="20000"/>
              </a:spcBef>
              <a:defRPr/>
            </a:pPr>
            <a:r>
              <a:rPr lang="en-US" altLang="zh-CN" sz="2800" b="1" kern="0" dirty="0">
                <a:solidFill>
                  <a:schemeClr val="accent1">
                    <a:lumMod val="75000"/>
                  </a:schemeClr>
                </a:solidFill>
                <a:latin typeface="楷体_GB2312" panose="02010609030101010101" pitchFamily="49" charset="-122"/>
                <a:ea typeface="楷体_GB2312" panose="02010609030101010101" pitchFamily="49" charset="-122"/>
              </a:rPr>
              <a:t>《</a:t>
            </a:r>
            <a:r>
              <a:rPr lang="zh-CN" altLang="en-US" sz="2800" b="1" kern="0" dirty="0">
                <a:solidFill>
                  <a:schemeClr val="accent1">
                    <a:lumMod val="75000"/>
                  </a:schemeClr>
                </a:solidFill>
                <a:latin typeface="楷体_GB2312" panose="02010609030101010101" pitchFamily="49" charset="-122"/>
                <a:ea typeface="楷体_GB2312" panose="02010609030101010101" pitchFamily="49" charset="-122"/>
              </a:rPr>
              <a:t>中国图书馆分类法</a:t>
            </a:r>
            <a:r>
              <a:rPr lang="en-US" altLang="zh-CN" sz="2800" b="1" kern="0" dirty="0">
                <a:solidFill>
                  <a:schemeClr val="accent1">
                    <a:lumMod val="75000"/>
                  </a:schemeClr>
                </a:solidFill>
                <a:latin typeface="楷体_GB2312" panose="02010609030101010101" pitchFamily="49" charset="-122"/>
                <a:ea typeface="楷体_GB2312" panose="02010609030101010101" pitchFamily="49" charset="-122"/>
              </a:rPr>
              <a:t>》</a:t>
            </a:r>
            <a:r>
              <a:rPr lang="zh-CN" altLang="en-US" sz="2800" b="1" kern="0" dirty="0">
                <a:solidFill>
                  <a:schemeClr val="accent1">
                    <a:lumMod val="75000"/>
                  </a:schemeClr>
                </a:solidFill>
                <a:latin typeface="楷体_GB2312" panose="02010609030101010101" pitchFamily="49" charset="-122"/>
                <a:ea typeface="楷体_GB2312" panose="02010609030101010101" pitchFamily="49" charset="-122"/>
              </a:rPr>
              <a:t>，简称</a:t>
            </a:r>
            <a:r>
              <a:rPr lang="en-US" altLang="zh-CN" sz="2800" b="1" kern="0" dirty="0">
                <a:solidFill>
                  <a:schemeClr val="accent1">
                    <a:lumMod val="75000"/>
                  </a:schemeClr>
                </a:solidFill>
                <a:latin typeface="楷体_GB2312" panose="02010609030101010101" pitchFamily="49" charset="-122"/>
                <a:ea typeface="楷体_GB2312" panose="02010609030101010101" pitchFamily="49" charset="-122"/>
              </a:rPr>
              <a:t>《</a:t>
            </a:r>
            <a:r>
              <a:rPr lang="zh-CN" altLang="en-US" sz="2800" b="1" kern="0" dirty="0">
                <a:solidFill>
                  <a:schemeClr val="accent1">
                    <a:lumMod val="75000"/>
                  </a:schemeClr>
                </a:solidFill>
                <a:latin typeface="楷体_GB2312" panose="02010609030101010101" pitchFamily="49" charset="-122"/>
                <a:ea typeface="楷体_GB2312" panose="02010609030101010101" pitchFamily="49" charset="-122"/>
              </a:rPr>
              <a:t>中图法</a:t>
            </a:r>
            <a:r>
              <a:rPr lang="en-US" altLang="zh-CN" sz="2800" b="1" kern="0" dirty="0">
                <a:solidFill>
                  <a:schemeClr val="accent1">
                    <a:lumMod val="75000"/>
                  </a:schemeClr>
                </a:solidFill>
                <a:latin typeface="楷体_GB2312" panose="02010609030101010101" pitchFamily="49" charset="-122"/>
                <a:ea typeface="楷体_GB2312" panose="02010609030101010101" pitchFamily="49" charset="-122"/>
              </a:rPr>
              <a:t>》</a:t>
            </a:r>
            <a:endParaRPr lang="en-US" altLang="zh-CN" sz="2800" b="1" kern="0"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8" name="矩形 7"/>
          <p:cNvSpPr>
            <a:spLocks noChangeArrowheads="1"/>
          </p:cNvSpPr>
          <p:nvPr/>
        </p:nvSpPr>
        <p:spPr bwMode="auto">
          <a:xfrm>
            <a:off x="1171575" y="3065463"/>
            <a:ext cx="2646363" cy="584200"/>
          </a:xfrm>
          <a:prstGeom prst="rect">
            <a:avLst/>
          </a:prstGeom>
          <a:noFill/>
          <a:ln w="9525">
            <a:noFill/>
            <a:miter lim="800000"/>
          </a:ln>
        </p:spPr>
        <p:txBody>
          <a:bodyPr wrap="none">
            <a:spAutoFit/>
          </a:bodyPr>
          <a:lstStyle/>
          <a:p>
            <a:r>
              <a:rPr lang="zh-CN" altLang="en-US" sz="3200" dirty="0">
                <a:solidFill>
                  <a:schemeClr val="accent1">
                    <a:lumMod val="75000"/>
                  </a:schemeClr>
                </a:solidFill>
                <a:latin typeface="黑体" panose="02010609060101010101" pitchFamily="2" charset="-122"/>
                <a:ea typeface="黑体" panose="02010609060101010101" pitchFamily="2" charset="-122"/>
              </a:rPr>
              <a:t>图书查找方法</a:t>
            </a:r>
            <a:endParaRPr lang="zh-CN" altLang="en-US" sz="3200" dirty="0">
              <a:solidFill>
                <a:schemeClr val="accent1">
                  <a:lumMod val="75000"/>
                </a:schemeClr>
              </a:solidFill>
              <a:ea typeface="宋体" panose="02010600030101010101" pitchFamily="2" charset="-122"/>
            </a:endParaRPr>
          </a:p>
        </p:txBody>
      </p:sp>
      <p:sp>
        <p:nvSpPr>
          <p:cNvPr id="9" name="矩形 8"/>
          <p:cNvSpPr/>
          <p:nvPr/>
        </p:nvSpPr>
        <p:spPr>
          <a:xfrm>
            <a:off x="1114425" y="3871913"/>
            <a:ext cx="6000750" cy="523875"/>
          </a:xfrm>
          <a:prstGeom prst="rect">
            <a:avLst/>
          </a:prstGeom>
        </p:spPr>
        <p:txBody>
          <a:bodyPr>
            <a:spAutoFit/>
          </a:bodyPr>
          <a:lstStyle/>
          <a:p>
            <a:pPr marL="342900" indent="-342900" eaLnBrk="0" hangingPunct="0">
              <a:spcBef>
                <a:spcPct val="20000"/>
              </a:spcBef>
              <a:defRPr/>
            </a:pPr>
            <a:r>
              <a:rPr lang="zh-CN" altLang="en-US" sz="2800" b="1" kern="0" dirty="0">
                <a:solidFill>
                  <a:schemeClr val="accent1">
                    <a:lumMod val="75000"/>
                  </a:schemeClr>
                </a:solidFill>
                <a:latin typeface="楷体_GB2312" panose="02010609030101010101" pitchFamily="49" charset="-122"/>
                <a:ea typeface="楷体_GB2312" panose="02010609030101010101" pitchFamily="49" charset="-122"/>
              </a:rPr>
              <a:t>直接查找       馆藏目录</a:t>
            </a:r>
            <a:endParaRPr lang="en-US" altLang="zh-CN" sz="2800" b="1" kern="0"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10" name="矩形 9"/>
          <p:cNvSpPr>
            <a:spLocks noChangeArrowheads="1"/>
          </p:cNvSpPr>
          <p:nvPr/>
        </p:nvSpPr>
        <p:spPr bwMode="auto">
          <a:xfrm>
            <a:off x="1208088" y="4584700"/>
            <a:ext cx="3057525" cy="584200"/>
          </a:xfrm>
          <a:prstGeom prst="rect">
            <a:avLst/>
          </a:prstGeom>
          <a:noFill/>
          <a:ln w="9525">
            <a:noFill/>
            <a:miter lim="800000"/>
          </a:ln>
        </p:spPr>
        <p:txBody>
          <a:bodyPr wrap="none">
            <a:spAutoFit/>
          </a:bodyPr>
          <a:lstStyle/>
          <a:p>
            <a:r>
              <a:rPr lang="zh-CN" altLang="en-US" sz="3200" dirty="0">
                <a:solidFill>
                  <a:schemeClr val="accent1">
                    <a:lumMod val="75000"/>
                  </a:schemeClr>
                </a:solidFill>
                <a:latin typeface="黑体" panose="02010609060101010101" pitchFamily="2" charset="-122"/>
                <a:ea typeface="黑体" panose="02010609060101010101" pitchFamily="2" charset="-122"/>
              </a:rPr>
              <a:t>图书馆信息服务</a:t>
            </a:r>
            <a:endParaRPr lang="zh-CN" altLang="en-US" sz="3200" dirty="0">
              <a:solidFill>
                <a:schemeClr val="accent1">
                  <a:lumMod val="75000"/>
                </a:schemeClr>
              </a:solidFill>
              <a:ea typeface="宋体" panose="02010600030101010101" pitchFamily="2" charset="-122"/>
            </a:endParaRPr>
          </a:p>
        </p:txBody>
      </p:sp>
      <p:sp>
        <p:nvSpPr>
          <p:cNvPr id="11" name="矩形 10"/>
          <p:cNvSpPr/>
          <p:nvPr/>
        </p:nvSpPr>
        <p:spPr>
          <a:xfrm>
            <a:off x="1103313" y="5426075"/>
            <a:ext cx="7078662" cy="522288"/>
          </a:xfrm>
          <a:prstGeom prst="rect">
            <a:avLst/>
          </a:prstGeom>
        </p:spPr>
        <p:txBody>
          <a:bodyPr>
            <a:spAutoFit/>
          </a:bodyPr>
          <a:lstStyle/>
          <a:p>
            <a:pPr marL="342900" indent="-342900" eaLnBrk="0" hangingPunct="0">
              <a:spcBef>
                <a:spcPct val="20000"/>
              </a:spcBef>
              <a:defRPr/>
            </a:pPr>
            <a:r>
              <a:rPr lang="zh-CN" altLang="en-US" sz="2800" b="1" kern="0" dirty="0">
                <a:solidFill>
                  <a:schemeClr val="accent1">
                    <a:lumMod val="75000"/>
                  </a:schemeClr>
                </a:solidFill>
                <a:latin typeface="楷体_GB2312" panose="02010609030101010101" pitchFamily="49" charset="-122"/>
                <a:ea typeface="楷体_GB2312" panose="02010609030101010101" pitchFamily="49" charset="-122"/>
              </a:rPr>
              <a:t>参考咨询、馆际互借、科技查新、学科服务</a:t>
            </a:r>
            <a:endParaRPr lang="en-US" altLang="zh-CN" sz="2800" b="1" kern="0"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8" grpId="0"/>
      <p:bldP spid="9" grpId="0"/>
      <p:bldP spid="10" grpId="0"/>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6" name="Picture 4"/>
          <p:cNvPicPr>
            <a:picLocks noChangeAspect="1" noChangeArrowheads="1"/>
          </p:cNvPicPr>
          <p:nvPr/>
        </p:nvPicPr>
        <p:blipFill>
          <a:blip r:embed="rId1"/>
          <a:srcRect/>
          <a:stretch>
            <a:fillRect/>
          </a:stretch>
        </p:blipFill>
        <p:spPr bwMode="auto">
          <a:xfrm>
            <a:off x="0" y="285728"/>
            <a:ext cx="9144000" cy="6357982"/>
          </a:xfrm>
          <a:prstGeom prst="rect">
            <a:avLst/>
          </a:prstGeom>
          <a:noFill/>
          <a:ln w="9525">
            <a:noFill/>
            <a:miter lim="800000"/>
            <a:headEnd/>
            <a:tailEnd/>
          </a:ln>
          <a:effectLst/>
        </p:spPr>
      </p:pic>
      <p:sp>
        <p:nvSpPr>
          <p:cNvPr id="6" name="矩形 5"/>
          <p:cNvSpPr>
            <a:spLocks noChangeArrowheads="1"/>
          </p:cNvSpPr>
          <p:nvPr/>
        </p:nvSpPr>
        <p:spPr bwMode="auto">
          <a:xfrm>
            <a:off x="4429124" y="2357430"/>
            <a:ext cx="1785938"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p>
            <a:r>
              <a:rPr lang="en-US" altLang="zh-CN" smtClean="0"/>
              <a:t>Company  Logo</a:t>
            </a:r>
            <a:endParaRPr lang="en-US" altLang="zh-CN"/>
          </a:p>
        </p:txBody>
      </p:sp>
      <p:sp>
        <p:nvSpPr>
          <p:cNvPr id="3" name="日期占位符 2"/>
          <p:cNvSpPr>
            <a:spLocks noGrp="1"/>
          </p:cNvSpPr>
          <p:nvPr>
            <p:ph type="dt" sz="half" idx="12"/>
          </p:nvPr>
        </p:nvSpPr>
        <p:spPr/>
        <p:txBody>
          <a:bodyPr/>
          <a:lstStyle/>
          <a:p>
            <a:r>
              <a:rPr lang="en-US" altLang="zh-CN" smtClean="0"/>
              <a:t>www.themegallery.com</a:t>
            </a:r>
            <a:endParaRPr lang="en-US" altLang="zh-CN"/>
          </a:p>
        </p:txBody>
      </p:sp>
      <p:pic>
        <p:nvPicPr>
          <p:cNvPr id="121858" name="Picture 2"/>
          <p:cNvPicPr>
            <a:picLocks noChangeAspect="1" noChangeArrowheads="1"/>
          </p:cNvPicPr>
          <p:nvPr/>
        </p:nvPicPr>
        <p:blipFill>
          <a:blip r:embed="rId1"/>
          <a:srcRect/>
          <a:stretch>
            <a:fillRect/>
          </a:stretch>
        </p:blipFill>
        <p:spPr bwMode="auto">
          <a:xfrm>
            <a:off x="0" y="214290"/>
            <a:ext cx="9144000" cy="6429420"/>
          </a:xfrm>
          <a:prstGeom prst="rect">
            <a:avLst/>
          </a:prstGeom>
          <a:noFill/>
          <a:ln w="9525">
            <a:noFill/>
            <a:miter lim="800000"/>
            <a:headEnd/>
            <a:tailEnd/>
          </a:ln>
          <a:effectLst/>
        </p:spPr>
      </p:pic>
      <p:sp>
        <p:nvSpPr>
          <p:cNvPr id="8" name="矩形 7"/>
          <p:cNvSpPr>
            <a:spLocks noChangeArrowheads="1"/>
          </p:cNvSpPr>
          <p:nvPr/>
        </p:nvSpPr>
        <p:spPr bwMode="auto">
          <a:xfrm>
            <a:off x="4500562" y="142852"/>
            <a:ext cx="1785938"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a:blip r:embed="rId1"/>
          <a:srcRect/>
          <a:stretch>
            <a:fillRect/>
          </a:stretch>
        </p:blipFill>
        <p:spPr bwMode="auto">
          <a:xfrm>
            <a:off x="0" y="142852"/>
            <a:ext cx="9144000" cy="6286544"/>
          </a:xfrm>
          <a:prstGeom prst="rect">
            <a:avLst/>
          </a:prstGeom>
          <a:noFill/>
          <a:ln w="9525">
            <a:noFill/>
            <a:miter lim="800000"/>
            <a:headEnd/>
            <a:tailEnd/>
          </a:ln>
          <a:effectLst/>
        </p:spPr>
      </p:pic>
      <p:sp>
        <p:nvSpPr>
          <p:cNvPr id="9" name="矩形 8"/>
          <p:cNvSpPr>
            <a:spLocks noChangeArrowheads="1"/>
          </p:cNvSpPr>
          <p:nvPr/>
        </p:nvSpPr>
        <p:spPr bwMode="auto">
          <a:xfrm>
            <a:off x="428596" y="5786454"/>
            <a:ext cx="1785938"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6" name="Picture 4"/>
          <p:cNvPicPr>
            <a:picLocks noChangeAspect="1" noChangeArrowheads="1"/>
          </p:cNvPicPr>
          <p:nvPr/>
        </p:nvPicPr>
        <p:blipFill>
          <a:blip r:embed="rId1"/>
          <a:srcRect/>
          <a:stretch>
            <a:fillRect/>
          </a:stretch>
        </p:blipFill>
        <p:spPr bwMode="auto">
          <a:xfrm>
            <a:off x="0" y="285728"/>
            <a:ext cx="9144000" cy="6357982"/>
          </a:xfrm>
          <a:prstGeom prst="rect">
            <a:avLst/>
          </a:prstGeom>
          <a:noFill/>
          <a:ln w="9525">
            <a:noFill/>
            <a:miter lim="800000"/>
            <a:headEnd/>
            <a:tailEnd/>
          </a:ln>
          <a:effectLst/>
        </p:spPr>
      </p:pic>
      <p:sp>
        <p:nvSpPr>
          <p:cNvPr id="7" name="矩形 6"/>
          <p:cNvSpPr>
            <a:spLocks noChangeArrowheads="1"/>
          </p:cNvSpPr>
          <p:nvPr/>
        </p:nvSpPr>
        <p:spPr bwMode="auto">
          <a:xfrm>
            <a:off x="642910" y="5429264"/>
            <a:ext cx="1785938"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页脚占位符 1"/>
          <p:cNvSpPr>
            <a:spLocks noGrp="1"/>
          </p:cNvSpPr>
          <p:nvPr>
            <p:ph type="ftr" sz="quarter" idx="10"/>
          </p:nvPr>
        </p:nvSpPr>
        <p:spPr/>
        <p:txBody>
          <a:bodyPr/>
          <a:lstStyle/>
          <a:p>
            <a:r>
              <a:rPr lang="en-US" altLang="zh-CN" smtClean="0"/>
              <a:t>Company  Logo</a:t>
            </a:r>
            <a:endParaRPr lang="en-US" altLang="zh-CN"/>
          </a:p>
        </p:txBody>
      </p:sp>
      <p:sp>
        <p:nvSpPr>
          <p:cNvPr id="3" name="日期占位符 2"/>
          <p:cNvSpPr>
            <a:spLocks noGrp="1"/>
          </p:cNvSpPr>
          <p:nvPr>
            <p:ph type="dt" sz="half" idx="12"/>
          </p:nvPr>
        </p:nvSpPr>
        <p:spPr/>
        <p:txBody>
          <a:bodyPr/>
          <a:lstStyle/>
          <a:p>
            <a:r>
              <a:rPr lang="en-US" altLang="zh-CN" smtClean="0"/>
              <a:t>www.themegallery.com</a:t>
            </a:r>
            <a:endParaRPr lang="en-US" altLang="zh-CN"/>
          </a:p>
        </p:txBody>
      </p:sp>
      <p:pic>
        <p:nvPicPr>
          <p:cNvPr id="121858" name="Picture 2"/>
          <p:cNvPicPr>
            <a:picLocks noChangeAspect="1" noChangeArrowheads="1"/>
          </p:cNvPicPr>
          <p:nvPr/>
        </p:nvPicPr>
        <p:blipFill>
          <a:blip r:embed="rId1"/>
          <a:srcRect/>
          <a:stretch>
            <a:fillRect/>
          </a:stretch>
        </p:blipFill>
        <p:spPr bwMode="auto">
          <a:xfrm>
            <a:off x="0" y="214290"/>
            <a:ext cx="9144000" cy="6429420"/>
          </a:xfrm>
          <a:prstGeom prst="rect">
            <a:avLst/>
          </a:prstGeom>
          <a:noFill/>
          <a:ln w="9525">
            <a:noFill/>
            <a:miter lim="800000"/>
            <a:headEnd/>
            <a:tailEnd/>
          </a:ln>
          <a:effectLst/>
        </p:spPr>
      </p:pic>
      <p:sp>
        <p:nvSpPr>
          <p:cNvPr id="5" name="矩形 4"/>
          <p:cNvSpPr>
            <a:spLocks noChangeArrowheads="1"/>
          </p:cNvSpPr>
          <p:nvPr/>
        </p:nvSpPr>
        <p:spPr bwMode="auto">
          <a:xfrm>
            <a:off x="785786" y="428604"/>
            <a:ext cx="2357454"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
        <p:nvSpPr>
          <p:cNvPr id="6" name="矩形 5"/>
          <p:cNvSpPr>
            <a:spLocks noChangeArrowheads="1"/>
          </p:cNvSpPr>
          <p:nvPr/>
        </p:nvSpPr>
        <p:spPr bwMode="auto">
          <a:xfrm>
            <a:off x="785798" y="1714488"/>
            <a:ext cx="1785938"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
        <p:nvSpPr>
          <p:cNvPr id="7" name="矩形 6"/>
          <p:cNvSpPr>
            <a:spLocks noChangeArrowheads="1"/>
          </p:cNvSpPr>
          <p:nvPr/>
        </p:nvSpPr>
        <p:spPr bwMode="auto">
          <a:xfrm>
            <a:off x="785786" y="3000372"/>
            <a:ext cx="2714644" cy="285750"/>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
        <p:nvSpPr>
          <p:cNvPr id="8" name="矩形 7"/>
          <p:cNvSpPr>
            <a:spLocks noChangeArrowheads="1"/>
          </p:cNvSpPr>
          <p:nvPr/>
        </p:nvSpPr>
        <p:spPr bwMode="auto">
          <a:xfrm>
            <a:off x="4500562" y="142852"/>
            <a:ext cx="1785938"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
        <p:nvSpPr>
          <p:cNvPr id="9" name="矩形 8"/>
          <p:cNvSpPr>
            <a:spLocks noChangeArrowheads="1"/>
          </p:cNvSpPr>
          <p:nvPr/>
        </p:nvSpPr>
        <p:spPr bwMode="auto">
          <a:xfrm>
            <a:off x="4643438" y="571480"/>
            <a:ext cx="3071834"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
        <p:nvSpPr>
          <p:cNvPr id="10" name="矩形 9"/>
          <p:cNvSpPr>
            <a:spLocks noChangeArrowheads="1"/>
          </p:cNvSpPr>
          <p:nvPr/>
        </p:nvSpPr>
        <p:spPr bwMode="auto">
          <a:xfrm>
            <a:off x="4572000" y="2857496"/>
            <a:ext cx="3571900"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down)">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par>
                          <p:cTn id="26" fill="hold">
                            <p:stCondLst>
                              <p:cond delay="500"/>
                            </p:stCondLst>
                            <p:childTnLst>
                              <p:par>
                                <p:cTn id="27" presetID="22" presetClass="entr" presetSubtype="4" fill="hold" grpId="0"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down)">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p:cNvPicPr>
            <a:picLocks noChangeAspect="1" noChangeArrowheads="1"/>
          </p:cNvPicPr>
          <p:nvPr/>
        </p:nvPicPr>
        <p:blipFill>
          <a:blip r:embed="rId1"/>
          <a:srcRect/>
          <a:stretch>
            <a:fillRect/>
          </a:stretch>
        </p:blipFill>
        <p:spPr bwMode="auto">
          <a:xfrm>
            <a:off x="0" y="142852"/>
            <a:ext cx="9144000" cy="6286544"/>
          </a:xfrm>
          <a:prstGeom prst="rect">
            <a:avLst/>
          </a:prstGeom>
          <a:noFill/>
          <a:ln w="9525">
            <a:noFill/>
            <a:miter lim="800000"/>
            <a:headEnd/>
            <a:tailEnd/>
          </a:ln>
          <a:effectLst/>
        </p:spPr>
      </p:pic>
      <p:sp>
        <p:nvSpPr>
          <p:cNvPr id="6" name="Oval 5"/>
          <p:cNvSpPr>
            <a:spLocks noChangeArrowheads="1"/>
          </p:cNvSpPr>
          <p:nvPr/>
        </p:nvSpPr>
        <p:spPr bwMode="auto">
          <a:xfrm>
            <a:off x="214283" y="0"/>
            <a:ext cx="4572031" cy="3286124"/>
          </a:xfrm>
          <a:prstGeom prst="ellipse">
            <a:avLst/>
          </a:prstGeom>
          <a:noFill/>
          <a:ln w="38100" algn="ctr">
            <a:solidFill>
              <a:srgbClr val="FF0000"/>
            </a:solidFill>
            <a:round/>
          </a:ln>
        </p:spPr>
        <p:txBody>
          <a:bodyPr wrap="none" anchor="ctr"/>
          <a:lstStyle/>
          <a:p>
            <a:endParaRPr lang="zh-CN" altLang="en-US">
              <a:ea typeface="宋体" panose="02010600030101010101" pitchFamily="2" charset="-122"/>
            </a:endParaRPr>
          </a:p>
        </p:txBody>
      </p:sp>
      <p:sp>
        <p:nvSpPr>
          <p:cNvPr id="8" name="Oval 5"/>
          <p:cNvSpPr>
            <a:spLocks noChangeArrowheads="1"/>
          </p:cNvSpPr>
          <p:nvPr/>
        </p:nvSpPr>
        <p:spPr bwMode="auto">
          <a:xfrm>
            <a:off x="500034" y="3429000"/>
            <a:ext cx="4071966" cy="1714500"/>
          </a:xfrm>
          <a:prstGeom prst="ellipse">
            <a:avLst/>
          </a:prstGeom>
          <a:noFill/>
          <a:ln w="38100" algn="ctr">
            <a:solidFill>
              <a:srgbClr val="FF0000"/>
            </a:solidFill>
            <a:round/>
          </a:ln>
        </p:spPr>
        <p:txBody>
          <a:bodyPr wrap="none" anchor="ctr"/>
          <a:lstStyle/>
          <a:p>
            <a:endParaRPr lang="zh-CN" altLang="en-US">
              <a:ea typeface="宋体" panose="02010600030101010101" pitchFamily="2" charset="-122"/>
            </a:endParaRPr>
          </a:p>
        </p:txBody>
      </p:sp>
      <p:sp>
        <p:nvSpPr>
          <p:cNvPr id="9" name="矩形 8"/>
          <p:cNvSpPr>
            <a:spLocks noChangeArrowheads="1"/>
          </p:cNvSpPr>
          <p:nvPr/>
        </p:nvSpPr>
        <p:spPr bwMode="auto">
          <a:xfrm>
            <a:off x="428596" y="5786454"/>
            <a:ext cx="1785938" cy="3571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ctrTitle" idx="4294967295"/>
          </p:nvPr>
        </p:nvSpPr>
        <p:spPr>
          <a:xfrm>
            <a:off x="719134" y="1109653"/>
            <a:ext cx="3424238" cy="890587"/>
          </a:xfrm>
        </p:spPr>
        <p:txBody>
          <a:bodyPr/>
          <a:lstStyle/>
          <a:p>
            <a:r>
              <a:rPr lang="zh-CN" altLang="en-US" sz="32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一次文献特点</a:t>
            </a:r>
            <a:br>
              <a:rPr lang="en-US" altLang="zh-CN" sz="3600" dirty="0">
                <a:latin typeface="Arial" panose="020B0604020202020204" pitchFamily="34" charset="0"/>
                <a:ea typeface="黑体" panose="02010609060101010101" pitchFamily="2" charset="-122"/>
                <a:cs typeface="Arial" panose="020B0604020202020204" pitchFamily="34" charset="0"/>
              </a:rPr>
            </a:br>
            <a:r>
              <a:rPr lang="en-US" altLang="zh-CN" sz="3600" dirty="0">
                <a:latin typeface="Arial" panose="020B0604020202020204" pitchFamily="34" charset="0"/>
                <a:ea typeface="黑体" panose="02010609060101010101" pitchFamily="2" charset="-122"/>
                <a:cs typeface="Arial" panose="020B0604020202020204" pitchFamily="34" charset="0"/>
              </a:rPr>
              <a:t>                                  </a:t>
            </a:r>
            <a:endParaRPr lang="zh-CN" altLang="en-US" sz="3600" dirty="0">
              <a:latin typeface="Arial" panose="020B0604020202020204" pitchFamily="34" charset="0"/>
              <a:ea typeface="黑体" panose="02010609060101010101" pitchFamily="2" charset="-122"/>
              <a:cs typeface="Arial" panose="020B0604020202020204" pitchFamily="34" charset="0"/>
            </a:endParaRPr>
          </a:p>
        </p:txBody>
      </p:sp>
      <p:sp>
        <p:nvSpPr>
          <p:cNvPr id="167940" name="Rectangle 4"/>
          <p:cNvSpPr>
            <a:spLocks noChangeArrowheads="1"/>
          </p:cNvSpPr>
          <p:nvPr/>
        </p:nvSpPr>
        <p:spPr bwMode="auto">
          <a:xfrm>
            <a:off x="1285852" y="3714752"/>
            <a:ext cx="6858000" cy="2305050"/>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ea typeface="黑体" panose="02010609060101010101" pitchFamily="2" charset="-122"/>
              </a:rPr>
              <a:t>学习参考的最基本的文献类型</a:t>
            </a:r>
            <a:endParaRPr lang="zh-CN" altLang="en-US" sz="3200" b="1" dirty="0">
              <a:solidFill>
                <a:schemeClr val="accent1">
                  <a:lumMod val="75000"/>
                </a:schemeClr>
              </a:solidFill>
              <a:ea typeface="黑体" panose="02010609060101010101" pitchFamily="2" charset="-122"/>
            </a:endParaRPr>
          </a:p>
          <a:p>
            <a:pPr marL="342900" indent="-342900" eaLnBrk="0" hangingPunct="0">
              <a:spcBef>
                <a:spcPct val="20000"/>
              </a:spcBef>
            </a:pPr>
            <a:r>
              <a:rPr lang="zh-CN" altLang="en-US" sz="3200" b="1" dirty="0">
                <a:solidFill>
                  <a:schemeClr val="accent1">
                    <a:lumMod val="75000"/>
                  </a:schemeClr>
                </a:solidFill>
                <a:ea typeface="黑体" panose="02010609060101010101" pitchFamily="2" charset="-122"/>
              </a:rPr>
              <a:t>产生二、三次文献的基础</a:t>
            </a:r>
            <a:endParaRPr lang="zh-CN" altLang="en-US" sz="3200" b="1" dirty="0">
              <a:solidFill>
                <a:schemeClr val="accent1">
                  <a:lumMod val="75000"/>
                </a:schemeClr>
              </a:solidFill>
              <a:ea typeface="黑体" panose="02010609060101010101" pitchFamily="2" charset="-122"/>
            </a:endParaRPr>
          </a:p>
          <a:p>
            <a:pPr marL="342900" indent="-342900" eaLnBrk="0" hangingPunct="0">
              <a:spcBef>
                <a:spcPct val="20000"/>
              </a:spcBef>
            </a:pPr>
            <a:r>
              <a:rPr lang="zh-CN" altLang="en-US" sz="3200" b="1" dirty="0">
                <a:solidFill>
                  <a:schemeClr val="accent1">
                    <a:lumMod val="75000"/>
                  </a:schemeClr>
                </a:solidFill>
                <a:ea typeface="黑体" panose="02010609060101010101" pitchFamily="2" charset="-122"/>
              </a:rPr>
              <a:t>文献检索的主要对象</a:t>
            </a:r>
            <a:endParaRPr lang="zh-CN" altLang="en-US" sz="3200" b="1" dirty="0">
              <a:solidFill>
                <a:schemeClr val="accent1">
                  <a:lumMod val="75000"/>
                </a:schemeClr>
              </a:solidFill>
              <a:ea typeface="黑体" panose="02010609060101010101" pitchFamily="2" charset="-122"/>
            </a:endParaRPr>
          </a:p>
        </p:txBody>
      </p:sp>
      <p:sp>
        <p:nvSpPr>
          <p:cNvPr id="7" name="Rectangle 4"/>
          <p:cNvSpPr>
            <a:spLocks noChangeArrowheads="1"/>
          </p:cNvSpPr>
          <p:nvPr/>
        </p:nvSpPr>
        <p:spPr bwMode="auto">
          <a:xfrm>
            <a:off x="1214414" y="1714488"/>
            <a:ext cx="6858000" cy="2305050"/>
          </a:xfrm>
          <a:prstGeom prst="rect">
            <a:avLst/>
          </a:prstGeom>
          <a:noFill/>
          <a:ln w="9525">
            <a:noFill/>
            <a:miter lim="800000"/>
          </a:ln>
        </p:spPr>
        <p:txBody>
          <a:bodyPr/>
          <a:lstStyle/>
          <a:p>
            <a:pPr marL="342900" indent="-342900" eaLnBrk="0" hangingPunct="0">
              <a:spcBef>
                <a:spcPct val="20000"/>
              </a:spcBef>
            </a:pPr>
            <a:r>
              <a:rPr lang="zh-CN" altLang="en-US" sz="3200" b="1" dirty="0">
                <a:solidFill>
                  <a:schemeClr val="accent1">
                    <a:lumMod val="75000"/>
                  </a:schemeClr>
                </a:solidFill>
                <a:ea typeface="黑体" panose="02010609060101010101" pitchFamily="2" charset="-122"/>
              </a:rPr>
              <a:t>创造性：内容具有创新性</a:t>
            </a:r>
            <a:endParaRPr lang="en-US" altLang="zh-CN" sz="3200" b="1" dirty="0">
              <a:solidFill>
                <a:schemeClr val="accent1">
                  <a:lumMod val="75000"/>
                </a:schemeClr>
              </a:solidFill>
              <a:ea typeface="黑体" panose="02010609060101010101" pitchFamily="2" charset="-122"/>
            </a:endParaRPr>
          </a:p>
          <a:p>
            <a:pPr marL="342900" indent="-342900" eaLnBrk="0" hangingPunct="0">
              <a:spcBef>
                <a:spcPct val="20000"/>
              </a:spcBef>
            </a:pPr>
            <a:r>
              <a:rPr lang="zh-CN" altLang="en-US" sz="3200" b="1" dirty="0">
                <a:solidFill>
                  <a:schemeClr val="accent1">
                    <a:lumMod val="75000"/>
                  </a:schemeClr>
                </a:solidFill>
                <a:ea typeface="黑体" panose="02010609060101010101" pitchFamily="2" charset="-122"/>
              </a:rPr>
              <a:t>原始性：资料与数据</a:t>
            </a:r>
            <a:endParaRPr lang="zh-CN" altLang="en-US" sz="3200" b="1" dirty="0">
              <a:solidFill>
                <a:schemeClr val="accent1">
                  <a:lumMod val="75000"/>
                </a:schemeClr>
              </a:solidFill>
              <a:ea typeface="黑体" panose="02010609060101010101" pitchFamily="2" charset="-122"/>
            </a:endParaRPr>
          </a:p>
          <a:p>
            <a:pPr marL="342900" indent="-342900" eaLnBrk="0" hangingPunct="0">
              <a:spcBef>
                <a:spcPct val="20000"/>
              </a:spcBef>
            </a:pPr>
            <a:r>
              <a:rPr lang="zh-CN" altLang="en-US" sz="3200" b="1" dirty="0">
                <a:solidFill>
                  <a:schemeClr val="accent1">
                    <a:lumMod val="75000"/>
                  </a:schemeClr>
                </a:solidFill>
                <a:ea typeface="黑体" panose="02010609060101010101" pitchFamily="2" charset="-122"/>
              </a:rPr>
              <a:t>分散性：发表在多个期刊上</a:t>
            </a:r>
            <a:endParaRPr lang="zh-CN" altLang="en-US" sz="3200" b="1" dirty="0">
              <a:solidFill>
                <a:schemeClr val="accent1">
                  <a:lumMod val="75000"/>
                </a:schemeClr>
              </a:solidFill>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7940"/>
                                        </p:tgtEl>
                                        <p:attrNameLst>
                                          <p:attrName>style.visibility</p:attrName>
                                        </p:attrNameLst>
                                      </p:cBhvr>
                                      <p:to>
                                        <p:strVal val="visible"/>
                                      </p:to>
                                    </p:set>
                                    <p:animEffect transition="in" filter="wipe(down)">
                                      <p:cBhvr>
                                        <p:cTn id="12" dur="500"/>
                                        <p:tgtEl>
                                          <p:spTgt spid="1679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7940"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563563" y="1089025"/>
            <a:ext cx="8280400" cy="1520416"/>
          </a:xfrm>
          <a:prstGeom prst="rect">
            <a:avLst/>
          </a:prstGeom>
          <a:noFill/>
          <a:ln w="12700" cap="sq">
            <a:noFill/>
            <a:miter lim="800000"/>
          </a:ln>
        </p:spPr>
        <p:txBody>
          <a:bodyPr>
            <a:spAutoFit/>
          </a:bodyPr>
          <a:lstStyle/>
          <a:p>
            <a:pPr>
              <a:lnSpc>
                <a:spcPct val="120000"/>
              </a:lnSpc>
              <a:spcBef>
                <a:spcPct val="50000"/>
              </a:spcBef>
            </a:pPr>
            <a:r>
              <a:rPr lang="en-US" altLang="zh-CN" sz="3200" b="1" dirty="0">
                <a:solidFill>
                  <a:schemeClr val="accent1">
                    <a:lumMod val="75000"/>
                  </a:schemeClr>
                </a:solidFill>
                <a:latin typeface="黑体" panose="02010609060101010101" pitchFamily="2" charset="-122"/>
                <a:ea typeface="黑体" panose="02010609060101010101" pitchFamily="2" charset="-122"/>
              </a:rPr>
              <a:t>2.</a:t>
            </a:r>
            <a:r>
              <a:rPr lang="zh-CN" altLang="en-US" sz="3200" b="1" dirty="0">
                <a:solidFill>
                  <a:schemeClr val="accent1">
                    <a:lumMod val="75000"/>
                  </a:schemeClr>
                </a:solidFill>
                <a:latin typeface="黑体" panose="02010609060101010101" pitchFamily="2" charset="-122"/>
                <a:ea typeface="黑体" panose="02010609060101010101" pitchFamily="2" charset="-122"/>
              </a:rPr>
              <a:t>二次文献</a:t>
            </a:r>
            <a:r>
              <a:rPr lang="en-US" altLang="zh-CN" sz="3200" b="1" dirty="0">
                <a:solidFill>
                  <a:schemeClr val="accent1">
                    <a:lumMod val="75000"/>
                  </a:schemeClr>
                </a:solidFill>
                <a:latin typeface="黑体" panose="02010609060101010101" pitchFamily="2" charset="-122"/>
                <a:ea typeface="黑体" panose="02010609060101010101" pitchFamily="2" charset="-122"/>
              </a:rPr>
              <a:t>(secondary literature) </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a:lnSpc>
                <a:spcPct val="120000"/>
              </a:lnSpc>
              <a:spcBef>
                <a:spcPct val="50000"/>
              </a:spcBef>
            </a:pPr>
            <a:r>
              <a:rPr lang="zh-CN" altLang="en-US" sz="3200" b="1" dirty="0">
                <a:solidFill>
                  <a:schemeClr val="accent1">
                    <a:lumMod val="75000"/>
                  </a:schemeClr>
                </a:solidFill>
                <a:latin typeface="黑体" panose="02010609060101010101" pitchFamily="2" charset="-122"/>
                <a:ea typeface="黑体" panose="02010609060101010101" pitchFamily="2" charset="-122"/>
              </a:rPr>
              <a:t>    </a:t>
            </a:r>
            <a:endParaRPr lang="zh-CN" altLang="en-US" sz="3200" b="1" dirty="0">
              <a:solidFill>
                <a:schemeClr val="accent1">
                  <a:lumMod val="75000"/>
                </a:schemeClr>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subTitle" idx="4294967295"/>
          </p:nvPr>
        </p:nvSpPr>
        <p:spPr>
          <a:xfrm>
            <a:off x="693738" y="1016000"/>
            <a:ext cx="8450262" cy="4413250"/>
          </a:xfrm>
        </p:spPr>
        <p:txBody>
          <a:bodyPr/>
          <a:lstStyle/>
          <a:p>
            <a:pPr algn="l" eaLnBrk="1" hangingPunct="1">
              <a:buFontTx/>
              <a:buNone/>
            </a:pP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填空</a:t>
            </a:r>
            <a:r>
              <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buFontTx/>
              <a:buNone/>
            </a:pPr>
            <a:r>
              <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人类社会的三大要素是</a:t>
            </a:r>
            <a:r>
              <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endParaRPr lang="en-US" altLang="zh-CN" sz="32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buFontTx/>
              <a:buNone/>
            </a:pPr>
            <a:r>
              <a:rPr lang="en-US" altLang="zh-CN" sz="32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文献的实质内容是（         ）。</a:t>
            </a:r>
            <a:endPar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buNone/>
            </a:pPr>
            <a:r>
              <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3.</a:t>
            </a: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文献是信息、知识、情报的（         ）。</a:t>
            </a:r>
            <a:endPar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6147" name="Rectangle 2"/>
          <p:cNvSpPr>
            <a:spLocks noGrp="1" noChangeArrowheads="1"/>
          </p:cNvSpPr>
          <p:nvPr>
            <p:ph type="ctrTitle" idx="4294967295"/>
          </p:nvPr>
        </p:nvSpPr>
        <p:spPr>
          <a:xfrm>
            <a:off x="315897" y="150813"/>
            <a:ext cx="2112963" cy="752475"/>
          </a:xfrm>
        </p:spPr>
        <p:txBody>
          <a:bodyPr/>
          <a:lstStyle/>
          <a:p>
            <a:pPr algn="ctr" eaLnBrk="1" hangingPunct="1"/>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练习题</a:t>
            </a:r>
            <a:endPar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31753" name="Text Box 9"/>
          <p:cNvSpPr txBox="1">
            <a:spLocks noChangeArrowheads="1"/>
          </p:cNvSpPr>
          <p:nvPr/>
        </p:nvSpPr>
        <p:spPr bwMode="auto">
          <a:xfrm>
            <a:off x="4859353" y="2643182"/>
            <a:ext cx="1927225" cy="584200"/>
          </a:xfrm>
          <a:prstGeom prst="rect">
            <a:avLst/>
          </a:prstGeom>
          <a:noFill/>
          <a:ln w="9525">
            <a:noFill/>
            <a:miter lim="800000"/>
          </a:ln>
        </p:spPr>
        <p:txBody>
          <a:bodyPr>
            <a:spAutoFit/>
          </a:bodyPr>
          <a:lstStyle/>
          <a:p>
            <a:r>
              <a:rPr lang="zh-CN" altLang="en-US" sz="3200" b="1" dirty="0">
                <a:solidFill>
                  <a:srgbClr val="0000FF"/>
                </a:solidFill>
                <a:latin typeface="黑体" panose="02010609060101010101" pitchFamily="2" charset="-122"/>
                <a:ea typeface="黑体" panose="02010609060101010101" pitchFamily="2" charset="-122"/>
              </a:rPr>
              <a:t>知识信息</a:t>
            </a:r>
            <a:endParaRPr lang="zh-CN" altLang="en-US" sz="3200" b="1" dirty="0">
              <a:solidFill>
                <a:srgbClr val="0000FF"/>
              </a:solidFill>
              <a:latin typeface="黑体" panose="02010609060101010101" pitchFamily="2" charset="-122"/>
              <a:ea typeface="黑体" panose="02010609060101010101" pitchFamily="2" charset="-122"/>
            </a:endParaRPr>
          </a:p>
        </p:txBody>
      </p:sp>
      <p:sp>
        <p:nvSpPr>
          <p:cNvPr id="6149" name="Text Box 12"/>
          <p:cNvSpPr txBox="1">
            <a:spLocks noChangeArrowheads="1"/>
          </p:cNvSpPr>
          <p:nvPr/>
        </p:nvSpPr>
        <p:spPr bwMode="auto">
          <a:xfrm>
            <a:off x="6372225" y="5589588"/>
            <a:ext cx="1152525" cy="457200"/>
          </a:xfrm>
          <a:prstGeom prst="rect">
            <a:avLst/>
          </a:prstGeom>
          <a:noFill/>
          <a:ln w="9525">
            <a:noFill/>
            <a:miter lim="800000"/>
          </a:ln>
        </p:spPr>
        <p:txBody>
          <a:bodyPr>
            <a:spAutoFit/>
          </a:bodyPr>
          <a:lstStyle/>
          <a:p>
            <a:endParaRPr lang="zh-CN" altLang="en-US">
              <a:latin typeface="Tahoma" panose="020B0604030504040204" pitchFamily="34" charset="0"/>
              <a:ea typeface="宋体" panose="02010600030101010101" pitchFamily="2" charset="-122"/>
            </a:endParaRPr>
          </a:p>
        </p:txBody>
      </p:sp>
      <p:sp>
        <p:nvSpPr>
          <p:cNvPr id="11" name="Text Box 9"/>
          <p:cNvSpPr txBox="1">
            <a:spLocks noChangeArrowheads="1"/>
          </p:cNvSpPr>
          <p:nvPr/>
        </p:nvSpPr>
        <p:spPr bwMode="auto">
          <a:xfrm>
            <a:off x="1236668" y="2071678"/>
            <a:ext cx="4049712" cy="584200"/>
          </a:xfrm>
          <a:prstGeom prst="rect">
            <a:avLst/>
          </a:prstGeom>
          <a:noFill/>
          <a:ln w="9525">
            <a:noFill/>
            <a:miter lim="800000"/>
          </a:ln>
        </p:spPr>
        <p:txBody>
          <a:bodyPr>
            <a:spAutoFit/>
          </a:bodyPr>
          <a:lstStyle/>
          <a:p>
            <a:r>
              <a:rPr lang="zh-CN" altLang="en-US" sz="3200" b="1" dirty="0">
                <a:solidFill>
                  <a:srgbClr val="0000FF"/>
                </a:solidFill>
                <a:latin typeface="黑体" panose="02010609060101010101" pitchFamily="2" charset="-122"/>
                <a:ea typeface="黑体" panose="02010609060101010101" pitchFamily="2" charset="-122"/>
              </a:rPr>
              <a:t>物质、能源、信息</a:t>
            </a:r>
            <a:endParaRPr lang="zh-CN" altLang="en-US" sz="3200" b="1" dirty="0">
              <a:solidFill>
                <a:srgbClr val="0000FF"/>
              </a:solidFill>
              <a:latin typeface="黑体" panose="02010609060101010101" pitchFamily="2" charset="-122"/>
              <a:ea typeface="黑体" panose="02010609060101010101" pitchFamily="2" charset="-122"/>
            </a:endParaRPr>
          </a:p>
        </p:txBody>
      </p:sp>
      <p:sp>
        <p:nvSpPr>
          <p:cNvPr id="12" name="Text Box 11"/>
          <p:cNvSpPr txBox="1">
            <a:spLocks noChangeArrowheads="1"/>
          </p:cNvSpPr>
          <p:nvPr/>
        </p:nvSpPr>
        <p:spPr bwMode="auto">
          <a:xfrm>
            <a:off x="6500826" y="3214686"/>
            <a:ext cx="1928813" cy="585788"/>
          </a:xfrm>
          <a:prstGeom prst="rect">
            <a:avLst/>
          </a:prstGeom>
          <a:noFill/>
          <a:ln w="9525">
            <a:noFill/>
            <a:miter lim="800000"/>
          </a:ln>
        </p:spPr>
        <p:txBody>
          <a:bodyPr>
            <a:spAutoFit/>
          </a:bodyPr>
          <a:lstStyle/>
          <a:p>
            <a:r>
              <a:rPr lang="zh-CN" altLang="en-US" sz="3200" b="1" dirty="0">
                <a:solidFill>
                  <a:srgbClr val="0000FF"/>
                </a:solidFill>
                <a:latin typeface="黑体" panose="02010609060101010101" pitchFamily="2" charset="-122"/>
                <a:ea typeface="黑体" panose="02010609060101010101" pitchFamily="2" charset="-122"/>
              </a:rPr>
              <a:t>主要载体</a:t>
            </a:r>
            <a:endParaRPr lang="zh-CN" altLang="en-US" sz="3200" b="1" dirty="0">
              <a:solidFill>
                <a:srgbClr val="0000FF"/>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1753"/>
                                        </p:tgtEl>
                                        <p:attrNameLst>
                                          <p:attrName>style.visibility</p:attrName>
                                        </p:attrNameLst>
                                      </p:cBhvr>
                                      <p:to>
                                        <p:strVal val="visible"/>
                                      </p:to>
                                    </p:set>
                                    <p:anim calcmode="lin" valueType="num">
                                      <p:cBhvr additive="base">
                                        <p:cTn id="13" dur="500" fill="hold"/>
                                        <p:tgtEl>
                                          <p:spTgt spid="31753"/>
                                        </p:tgtEl>
                                        <p:attrNameLst>
                                          <p:attrName>ppt_x</p:attrName>
                                        </p:attrNameLst>
                                      </p:cBhvr>
                                      <p:tavLst>
                                        <p:tav tm="0">
                                          <p:val>
                                            <p:strVal val="0-#ppt_w/2"/>
                                          </p:val>
                                        </p:tav>
                                        <p:tav tm="100000">
                                          <p:val>
                                            <p:strVal val="#ppt_x"/>
                                          </p:val>
                                        </p:tav>
                                      </p:tavLst>
                                    </p:anim>
                                    <p:anim calcmode="lin" valueType="num">
                                      <p:cBhvr additive="base">
                                        <p:cTn id="14" dur="500" fill="hold"/>
                                        <p:tgtEl>
                                          <p:spTgt spid="31753"/>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0-#ppt_w/2"/>
                                          </p:val>
                                        </p:tav>
                                        <p:tav tm="100000">
                                          <p:val>
                                            <p:strVal val="#ppt_x"/>
                                          </p:val>
                                        </p:tav>
                                      </p:tavLst>
                                    </p:anim>
                                    <p:anim calcmode="lin" valueType="num">
                                      <p:cBhvr additive="base">
                                        <p:cTn id="2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3" grpId="0"/>
      <p:bldP spid="11"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
        <p:nvSpPr>
          <p:cNvPr id="5" name="Text Box 3"/>
          <p:cNvSpPr txBox="1">
            <a:spLocks noChangeArrowheads="1"/>
          </p:cNvSpPr>
          <p:nvPr/>
        </p:nvSpPr>
        <p:spPr bwMode="auto">
          <a:xfrm>
            <a:off x="7578725" y="331788"/>
            <a:ext cx="1066800" cy="579437"/>
          </a:xfrm>
          <a:prstGeom prst="rect">
            <a:avLst/>
          </a:prstGeom>
          <a:solidFill>
            <a:schemeClr val="accent6"/>
          </a:solidFill>
          <a:ln w="9525">
            <a:noFill/>
            <a:miter lim="800000"/>
          </a:ln>
        </p:spPr>
        <p:txBody>
          <a:bodyPr>
            <a:spAutoFit/>
          </a:bodyPr>
          <a:lstStyle/>
          <a:p>
            <a:pPr>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书目</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Text Box 3"/>
          <p:cNvSpPr txBox="1">
            <a:spLocks noChangeArrowheads="1"/>
          </p:cNvSpPr>
          <p:nvPr/>
        </p:nvSpPr>
        <p:spPr bwMode="auto">
          <a:xfrm>
            <a:off x="7578725" y="331788"/>
            <a:ext cx="1263650" cy="579437"/>
          </a:xfrm>
          <a:prstGeom prst="rect">
            <a:avLst/>
          </a:prstGeom>
          <a:solidFill>
            <a:schemeClr val="accent6"/>
          </a:solidFill>
          <a:ln w="9525">
            <a:noFill/>
            <a:miter lim="800000"/>
          </a:ln>
        </p:spPr>
        <p:txBody>
          <a:bodyPr>
            <a:spAutoFit/>
          </a:bodyPr>
          <a:lstStyle/>
          <a:p>
            <a:pPr>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题录</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
        <p:nvSpPr>
          <p:cNvPr id="6" name="Text Box 3"/>
          <p:cNvSpPr txBox="1">
            <a:spLocks noChangeArrowheads="1"/>
          </p:cNvSpPr>
          <p:nvPr/>
        </p:nvSpPr>
        <p:spPr bwMode="auto">
          <a:xfrm>
            <a:off x="7126288" y="401638"/>
            <a:ext cx="1103312" cy="579437"/>
          </a:xfrm>
          <a:prstGeom prst="rect">
            <a:avLst/>
          </a:prstGeom>
          <a:solidFill>
            <a:schemeClr val="accent6"/>
          </a:solidFill>
          <a:ln w="9525">
            <a:noFill/>
            <a:miter lim="800000"/>
          </a:ln>
        </p:spPr>
        <p:txBody>
          <a:bodyPr>
            <a:spAutoFit/>
          </a:bodyPr>
          <a:lstStyle/>
          <a:p>
            <a:pPr>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题录</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
        <p:nvSpPr>
          <p:cNvPr id="27651" name="Text Box 3"/>
          <p:cNvSpPr txBox="1">
            <a:spLocks noChangeArrowheads="1"/>
          </p:cNvSpPr>
          <p:nvPr/>
        </p:nvSpPr>
        <p:spPr bwMode="auto">
          <a:xfrm>
            <a:off x="7473950" y="320675"/>
            <a:ext cx="1022350" cy="579438"/>
          </a:xfrm>
          <a:prstGeom prst="rect">
            <a:avLst/>
          </a:prstGeom>
          <a:solidFill>
            <a:schemeClr val="accent6"/>
          </a:solidFill>
          <a:ln w="9525">
            <a:noFill/>
            <a:miter lim="800000"/>
          </a:ln>
        </p:spPr>
        <p:txBody>
          <a:bodyPr>
            <a:spAutoFit/>
          </a:bodyPr>
          <a:lstStyle/>
          <a:p>
            <a:pPr>
              <a:defRPr/>
            </a:pPr>
            <a:r>
              <a:rPr lang="zh-CN" altLang="en-US" sz="3200" b="1" dirty="0">
                <a:solidFill>
                  <a:schemeClr val="accent1">
                    <a:lumMod val="75000"/>
                  </a:schemeClr>
                </a:solidFill>
                <a:latin typeface="黑体" panose="02010609060101010101" pitchFamily="2" charset="-122"/>
                <a:ea typeface="黑体" panose="02010609060101010101" pitchFamily="2" charset="-122"/>
              </a:rPr>
              <a:t>文摘</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4" name="矩形 3"/>
          <p:cNvSpPr>
            <a:spLocks noChangeArrowheads="1"/>
          </p:cNvSpPr>
          <p:nvPr/>
        </p:nvSpPr>
        <p:spPr bwMode="auto">
          <a:xfrm>
            <a:off x="571500" y="1785938"/>
            <a:ext cx="5643563" cy="928687"/>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
        <p:nvSpPr>
          <p:cNvPr id="5" name="矩形 4"/>
          <p:cNvSpPr>
            <a:spLocks noChangeArrowheads="1"/>
          </p:cNvSpPr>
          <p:nvPr/>
        </p:nvSpPr>
        <p:spPr bwMode="auto">
          <a:xfrm>
            <a:off x="500063" y="4786313"/>
            <a:ext cx="5715000" cy="928687"/>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down)">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ext Box 2"/>
          <p:cNvSpPr txBox="1">
            <a:spLocks noChangeArrowheads="1"/>
          </p:cNvSpPr>
          <p:nvPr/>
        </p:nvSpPr>
        <p:spPr bwMode="auto">
          <a:xfrm>
            <a:off x="563563" y="1089025"/>
            <a:ext cx="8280400" cy="4071692"/>
          </a:xfrm>
          <a:prstGeom prst="rect">
            <a:avLst/>
          </a:prstGeom>
          <a:noFill/>
          <a:ln w="12700" cap="sq">
            <a:noFill/>
            <a:miter lim="800000"/>
          </a:ln>
        </p:spPr>
        <p:txBody>
          <a:bodyPr>
            <a:spAutoFit/>
          </a:bodyPr>
          <a:lstStyle/>
          <a:p>
            <a:pPr>
              <a:lnSpc>
                <a:spcPct val="120000"/>
              </a:lnSpc>
              <a:spcBef>
                <a:spcPct val="50000"/>
              </a:spcBef>
            </a:pPr>
            <a:r>
              <a:rPr lang="en-US" altLang="zh-CN" sz="3200" b="1" dirty="0">
                <a:solidFill>
                  <a:schemeClr val="accent1">
                    <a:lumMod val="75000"/>
                  </a:schemeClr>
                </a:solidFill>
                <a:latin typeface="黑体" panose="02010609060101010101" pitchFamily="2" charset="-122"/>
                <a:ea typeface="黑体" panose="02010609060101010101" pitchFamily="2" charset="-122"/>
              </a:rPr>
              <a:t>2.</a:t>
            </a:r>
            <a:r>
              <a:rPr lang="zh-CN" altLang="en-US" sz="3200" b="1" dirty="0">
                <a:solidFill>
                  <a:schemeClr val="accent1">
                    <a:lumMod val="75000"/>
                  </a:schemeClr>
                </a:solidFill>
                <a:latin typeface="黑体" panose="02010609060101010101" pitchFamily="2" charset="-122"/>
                <a:ea typeface="黑体" panose="02010609060101010101" pitchFamily="2" charset="-122"/>
              </a:rPr>
              <a:t>二次文献</a:t>
            </a:r>
            <a:r>
              <a:rPr lang="en-US" altLang="zh-CN" sz="3200" b="1" dirty="0">
                <a:solidFill>
                  <a:schemeClr val="accent1">
                    <a:lumMod val="75000"/>
                  </a:schemeClr>
                </a:solidFill>
                <a:latin typeface="黑体" panose="02010609060101010101" pitchFamily="2" charset="-122"/>
                <a:ea typeface="黑体" panose="02010609060101010101" pitchFamily="2" charset="-122"/>
              </a:rPr>
              <a:t>(secondary literature) </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a:lnSpc>
                <a:spcPct val="120000"/>
              </a:lnSpc>
              <a:spcBef>
                <a:spcPct val="50000"/>
              </a:spcBef>
            </a:pPr>
            <a:r>
              <a:rPr lang="zh-CN" altLang="en-US" sz="3200" b="1" dirty="0">
                <a:solidFill>
                  <a:schemeClr val="accent1">
                    <a:lumMod val="75000"/>
                  </a:schemeClr>
                </a:solidFill>
                <a:latin typeface="黑体" panose="02010609060101010101" pitchFamily="2" charset="-122"/>
                <a:ea typeface="黑体" panose="02010609060101010101" pitchFamily="2" charset="-122"/>
              </a:rPr>
              <a:t>    是</a:t>
            </a:r>
            <a:r>
              <a:rPr lang="zh-CN" altLang="zh-CN" sz="3200" b="1" dirty="0">
                <a:solidFill>
                  <a:schemeClr val="accent1">
                    <a:lumMod val="75000"/>
                  </a:schemeClr>
                </a:solidFill>
                <a:latin typeface="黑体" panose="02010609060101010101" pitchFamily="2" charset="-122"/>
                <a:ea typeface="黑体" panose="02010609060101010101" pitchFamily="2" charset="-122"/>
              </a:rPr>
              <a:t>对一定范围、时间或类型的大量一次文献，按其特征收集整理、压缩、加工，并按一定顺序组织编排、用于检索查找利用这些文献而编制的文献。</a:t>
            </a:r>
            <a:endParaRPr lang="en-US" altLang="zh-CN" sz="3200" b="1" dirty="0">
              <a:solidFill>
                <a:schemeClr val="accent1">
                  <a:lumMod val="75000"/>
                </a:schemeClr>
              </a:solidFill>
              <a:latin typeface="黑体" panose="02010609060101010101" pitchFamily="2" charset="-122"/>
              <a:ea typeface="黑体" panose="02010609060101010101" pitchFamily="2" charset="-122"/>
            </a:endParaRPr>
          </a:p>
          <a:p>
            <a:pPr>
              <a:lnSpc>
                <a:spcPct val="120000"/>
              </a:lnSpc>
              <a:spcBef>
                <a:spcPct val="50000"/>
              </a:spcBef>
            </a:pPr>
            <a:r>
              <a:rPr lang="zh-CN" altLang="en-US" sz="3200" b="1" dirty="0">
                <a:solidFill>
                  <a:schemeClr val="accent1">
                    <a:lumMod val="75000"/>
                  </a:schemeClr>
                </a:solidFill>
                <a:ea typeface="黑体" panose="02010609060101010101" pitchFamily="2" charset="-122"/>
              </a:rPr>
              <a:t>        </a:t>
            </a:r>
            <a:r>
              <a:rPr lang="zh-CN" altLang="en-US" sz="3200" b="1" dirty="0">
                <a:solidFill>
                  <a:schemeClr val="accent1">
                    <a:lumMod val="75000"/>
                  </a:schemeClr>
                </a:solidFill>
                <a:latin typeface="楷体" panose="02010609060101010101" pitchFamily="49" charset="-122"/>
                <a:ea typeface="楷体" panose="02010609060101010101" pitchFamily="49" charset="-122"/>
              </a:rPr>
              <a:t>如书目、题录、文摘等</a:t>
            </a:r>
            <a:endParaRPr lang="zh-CN" altLang="en-US" sz="3200" b="1" dirty="0">
              <a:solidFill>
                <a:schemeClr val="accent1">
                  <a:lumMod val="75000"/>
                </a:schemeClr>
              </a:solidFill>
              <a:latin typeface="楷体" panose="02010609060101010101" pitchFamily="49" charset="-122"/>
              <a:ea typeface="楷体" panose="02010609060101010101" pitchFamily="49" charset="-122"/>
            </a:endParaRPr>
          </a:p>
        </p:txBody>
      </p:sp>
      <p:sp>
        <p:nvSpPr>
          <p:cNvPr id="130053" name="Line 5"/>
          <p:cNvSpPr>
            <a:spLocks noChangeShapeType="1"/>
          </p:cNvSpPr>
          <p:nvPr/>
        </p:nvSpPr>
        <p:spPr bwMode="auto">
          <a:xfrm flipV="1">
            <a:off x="5643570" y="3668714"/>
            <a:ext cx="2341563" cy="46038"/>
          </a:xfrm>
          <a:prstGeom prst="line">
            <a:avLst/>
          </a:prstGeom>
          <a:noFill/>
          <a:ln w="25400">
            <a:solidFill>
              <a:srgbClr val="FF0000"/>
            </a:solidFill>
            <a:round/>
          </a:ln>
        </p:spPr>
        <p:txBody>
          <a:bodyP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30053"/>
                                        </p:tgtEl>
                                        <p:attrNameLst>
                                          <p:attrName>style.visibility</p:attrName>
                                        </p:attrNameLst>
                                      </p:cBhvr>
                                      <p:to>
                                        <p:strVal val="visible"/>
                                      </p:to>
                                    </p:set>
                                    <p:animEffect transition="in" filter="wipe(down)">
                                      <p:cBhvr>
                                        <p:cTn id="7" dur="500"/>
                                        <p:tgtEl>
                                          <p:spTgt spid="1300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005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730250" y="1108075"/>
            <a:ext cx="7772400" cy="855663"/>
          </a:xfrm>
          <a:prstGeom prst="rect">
            <a:avLst/>
          </a:prstGeom>
        </p:spPr>
        <p:txBody>
          <a:bodyPr/>
          <a:lstStyle/>
          <a:p>
            <a:pPr algn="ctr" eaLnBrk="0" hangingPunct="0">
              <a:defRPr/>
            </a:pPr>
            <a:r>
              <a:rPr lang="zh-CN" altLang="en-US" sz="3200" b="1" kern="0" dirty="0">
                <a:solidFill>
                  <a:schemeClr val="accent1">
                    <a:lumMod val="75000"/>
                  </a:schemeClr>
                </a:solidFill>
                <a:latin typeface="+mj-lt"/>
                <a:ea typeface="黑体" panose="02010609060101010101" pitchFamily="2" charset="-122"/>
                <a:cs typeface="+mj-cs"/>
              </a:rPr>
              <a:t>二次文献特点</a:t>
            </a:r>
            <a:endParaRPr lang="zh-CN" altLang="en-US" sz="3200" b="1" kern="0" dirty="0">
              <a:solidFill>
                <a:schemeClr val="accent1">
                  <a:lumMod val="75000"/>
                </a:schemeClr>
              </a:solidFill>
              <a:latin typeface="+mj-lt"/>
              <a:ea typeface="黑体" panose="02010609060101010101" pitchFamily="2" charset="-122"/>
              <a:cs typeface="+mj-cs"/>
            </a:endParaRPr>
          </a:p>
        </p:txBody>
      </p:sp>
      <p:sp>
        <p:nvSpPr>
          <p:cNvPr id="4" name="Rectangle 3"/>
          <p:cNvSpPr txBox="1">
            <a:spLocks noChangeArrowheads="1"/>
          </p:cNvSpPr>
          <p:nvPr/>
        </p:nvSpPr>
        <p:spPr>
          <a:xfrm>
            <a:off x="1357290" y="1928802"/>
            <a:ext cx="6673850" cy="1136648"/>
          </a:xfrm>
          <a:prstGeom prst="rect">
            <a:avLst/>
          </a:prstGeom>
        </p:spPr>
        <p:txBody>
          <a:bodyPr/>
          <a:lstStyle/>
          <a:p>
            <a:pPr marL="342900" indent="-342900" eaLnBrk="0" hangingPunct="0">
              <a:spcBef>
                <a:spcPct val="20000"/>
              </a:spcBef>
              <a:defRPr/>
            </a:pPr>
            <a:r>
              <a:rPr lang="zh-CN" altLang="en-US" sz="3200" b="1" kern="0" dirty="0">
                <a:solidFill>
                  <a:schemeClr val="accent1">
                    <a:lumMod val="75000"/>
                  </a:schemeClr>
                </a:solidFill>
                <a:latin typeface="+mn-lt"/>
                <a:ea typeface="黑体" panose="02010609060101010101" pitchFamily="2" charset="-122"/>
              </a:rPr>
              <a:t>汇集性：将分散在多个期刊上</a:t>
            </a:r>
            <a:r>
              <a:rPr lang="zh-CN" altLang="en-US" sz="3200" b="1" kern="0" dirty="0" smtClean="0">
                <a:solidFill>
                  <a:schemeClr val="accent1">
                    <a:lumMod val="75000"/>
                  </a:schemeClr>
                </a:solidFill>
                <a:latin typeface="+mn-lt"/>
                <a:ea typeface="黑体" panose="02010609060101010101" pitchFamily="2" charset="-122"/>
              </a:rPr>
              <a:t>的同类</a:t>
            </a:r>
            <a:r>
              <a:rPr lang="zh-CN" altLang="en-US" sz="3200" b="1" kern="0" dirty="0">
                <a:solidFill>
                  <a:schemeClr val="accent1">
                    <a:lumMod val="75000"/>
                  </a:schemeClr>
                </a:solidFill>
                <a:latin typeface="+mn-lt"/>
                <a:ea typeface="黑体" panose="02010609060101010101" pitchFamily="2" charset="-122"/>
              </a:rPr>
              <a:t>文献集中</a:t>
            </a:r>
            <a:endParaRPr lang="en-US" altLang="zh-CN" sz="3200" b="1" kern="0" dirty="0">
              <a:solidFill>
                <a:schemeClr val="accent1">
                  <a:lumMod val="75000"/>
                </a:schemeClr>
              </a:solidFill>
              <a:latin typeface="+mn-lt"/>
              <a:ea typeface="黑体" panose="02010609060101010101" pitchFamily="2"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p:cNvPicPr>
            <a:picLocks noChangeAspect="1" noChangeArrowheads="1"/>
          </p:cNvPicPr>
          <p:nvPr/>
        </p:nvPicPr>
        <p:blipFill>
          <a:blip r:embed="rId1"/>
          <a:srcRect/>
          <a:stretch>
            <a:fillRect/>
          </a:stretch>
        </p:blipFill>
        <p:spPr bwMode="auto">
          <a:xfrm>
            <a:off x="150813" y="161925"/>
            <a:ext cx="8993187" cy="68580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6492875" y="273050"/>
            <a:ext cx="1357313" cy="6753225"/>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28596" y="1084263"/>
            <a:ext cx="7772400" cy="855662"/>
          </a:xfrm>
          <a:prstGeom prst="rect">
            <a:avLst/>
          </a:prstGeom>
        </p:spPr>
        <p:txBody>
          <a:bodyPr/>
          <a:lstStyle/>
          <a:p>
            <a:pPr algn="ctr" eaLnBrk="0" hangingPunct="0">
              <a:defRPr/>
            </a:pPr>
            <a:r>
              <a:rPr lang="zh-CN" altLang="en-US" sz="3200" b="1" kern="0" dirty="0">
                <a:solidFill>
                  <a:schemeClr val="accent1">
                    <a:lumMod val="75000"/>
                  </a:schemeClr>
                </a:solidFill>
                <a:latin typeface="+mj-lt"/>
                <a:ea typeface="黑体" panose="02010609060101010101" pitchFamily="2" charset="-122"/>
                <a:cs typeface="+mj-cs"/>
              </a:rPr>
              <a:t>二次文献特点</a:t>
            </a:r>
            <a:endParaRPr lang="zh-CN" altLang="en-US" sz="3200" b="1" kern="0" dirty="0">
              <a:solidFill>
                <a:schemeClr val="accent1">
                  <a:lumMod val="75000"/>
                </a:schemeClr>
              </a:solidFill>
              <a:latin typeface="+mj-lt"/>
              <a:ea typeface="黑体" panose="02010609060101010101" pitchFamily="2" charset="-122"/>
              <a:cs typeface="+mj-cs"/>
            </a:endParaRPr>
          </a:p>
        </p:txBody>
      </p:sp>
      <p:sp>
        <p:nvSpPr>
          <p:cNvPr id="4" name="Rectangle 3"/>
          <p:cNvSpPr txBox="1">
            <a:spLocks noChangeArrowheads="1"/>
          </p:cNvSpPr>
          <p:nvPr/>
        </p:nvSpPr>
        <p:spPr>
          <a:xfrm>
            <a:off x="857250" y="2000240"/>
            <a:ext cx="7786688" cy="2428875"/>
          </a:xfrm>
          <a:prstGeom prst="rect">
            <a:avLst/>
          </a:prstGeom>
        </p:spPr>
        <p:txBody>
          <a:bodyPr/>
          <a:lstStyle/>
          <a:p>
            <a:pPr marL="342900" indent="-342900" eaLnBrk="0" hangingPunct="0">
              <a:spcBef>
                <a:spcPct val="20000"/>
              </a:spcBef>
              <a:defRPr/>
            </a:pPr>
            <a:r>
              <a:rPr lang="zh-CN" altLang="en-US" sz="3200" b="1" kern="0" dirty="0">
                <a:solidFill>
                  <a:schemeClr val="accent1">
                    <a:lumMod val="75000"/>
                  </a:schemeClr>
                </a:solidFill>
                <a:latin typeface="+mn-lt"/>
                <a:ea typeface="黑体" panose="02010609060101010101" pitchFamily="2" charset="-122"/>
              </a:rPr>
              <a:t>汇集性：将分散在多个期刊上的同类文献集中</a:t>
            </a:r>
            <a:endParaRPr lang="en-US" altLang="zh-CN" sz="3200" b="1" kern="0" dirty="0">
              <a:solidFill>
                <a:schemeClr val="accent1">
                  <a:lumMod val="75000"/>
                </a:schemeClr>
              </a:solidFill>
              <a:latin typeface="+mn-lt"/>
              <a:ea typeface="黑体" panose="02010609060101010101" pitchFamily="2" charset="-122"/>
            </a:endParaRPr>
          </a:p>
          <a:p>
            <a:pPr marL="342900" indent="-342900" eaLnBrk="0" hangingPunct="0">
              <a:spcBef>
                <a:spcPct val="20000"/>
              </a:spcBef>
              <a:defRPr/>
            </a:pPr>
            <a:r>
              <a:rPr lang="zh-CN" altLang="en-US" sz="3200" b="1" kern="0" dirty="0">
                <a:solidFill>
                  <a:schemeClr val="accent1">
                    <a:lumMod val="75000"/>
                  </a:schemeClr>
                </a:solidFill>
                <a:latin typeface="+mn-lt"/>
                <a:ea typeface="黑体" panose="02010609060101010101" pitchFamily="2" charset="-122"/>
              </a:rPr>
              <a:t>工具性：查找一次文献并提供线索</a:t>
            </a:r>
            <a:endParaRPr lang="en-US" altLang="zh-CN" sz="3200" b="1" kern="0" dirty="0">
              <a:solidFill>
                <a:schemeClr val="accent1">
                  <a:lumMod val="75000"/>
                </a:schemeClr>
              </a:solidFill>
              <a:latin typeface="+mn-lt"/>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
        <p:nvSpPr>
          <p:cNvPr id="4" name="矩形 3"/>
          <p:cNvSpPr>
            <a:spLocks noChangeArrowheads="1"/>
          </p:cNvSpPr>
          <p:nvPr/>
        </p:nvSpPr>
        <p:spPr bwMode="auto">
          <a:xfrm>
            <a:off x="357188" y="5429250"/>
            <a:ext cx="5643562" cy="214313"/>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
        <p:nvSpPr>
          <p:cNvPr id="5" name="矩形 4"/>
          <p:cNvSpPr>
            <a:spLocks noChangeArrowheads="1"/>
          </p:cNvSpPr>
          <p:nvPr/>
        </p:nvSpPr>
        <p:spPr bwMode="auto">
          <a:xfrm>
            <a:off x="571500" y="1785938"/>
            <a:ext cx="5643563" cy="214312"/>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642910" y="900113"/>
            <a:ext cx="7772400" cy="855662"/>
          </a:xfrm>
          <a:prstGeom prst="rect">
            <a:avLst/>
          </a:prstGeom>
        </p:spPr>
        <p:txBody>
          <a:bodyPr/>
          <a:lstStyle/>
          <a:p>
            <a:pPr algn="ctr" eaLnBrk="0" hangingPunct="0">
              <a:defRPr/>
            </a:pPr>
            <a:r>
              <a:rPr lang="zh-CN" altLang="en-US" sz="3200" b="1" kern="0" dirty="0">
                <a:solidFill>
                  <a:schemeClr val="accent1">
                    <a:lumMod val="75000"/>
                  </a:schemeClr>
                </a:solidFill>
                <a:latin typeface="+mj-lt"/>
                <a:ea typeface="黑体" panose="02010609060101010101" pitchFamily="2" charset="-122"/>
                <a:cs typeface="+mj-cs"/>
              </a:rPr>
              <a:t>二次文献特点</a:t>
            </a:r>
            <a:endParaRPr lang="zh-CN" altLang="en-US" sz="3200" b="1" kern="0" dirty="0">
              <a:solidFill>
                <a:schemeClr val="accent1">
                  <a:lumMod val="75000"/>
                </a:schemeClr>
              </a:solidFill>
              <a:latin typeface="+mj-lt"/>
              <a:ea typeface="黑体" panose="02010609060101010101" pitchFamily="2" charset="-122"/>
              <a:cs typeface="+mj-cs"/>
            </a:endParaRPr>
          </a:p>
        </p:txBody>
      </p:sp>
      <p:sp>
        <p:nvSpPr>
          <p:cNvPr id="4" name="Rectangle 3"/>
          <p:cNvSpPr txBox="1">
            <a:spLocks noChangeArrowheads="1"/>
          </p:cNvSpPr>
          <p:nvPr/>
        </p:nvSpPr>
        <p:spPr>
          <a:xfrm>
            <a:off x="642910" y="1643050"/>
            <a:ext cx="7715304" cy="4214812"/>
          </a:xfrm>
          <a:prstGeom prst="rect">
            <a:avLst/>
          </a:prstGeom>
        </p:spPr>
        <p:txBody>
          <a:bodyPr/>
          <a:lstStyle/>
          <a:p>
            <a:pPr marL="342900" indent="-342900" eaLnBrk="0" hangingPunct="0">
              <a:spcBef>
                <a:spcPct val="20000"/>
              </a:spcBef>
              <a:defRPr/>
            </a:pPr>
            <a:r>
              <a:rPr lang="zh-CN" altLang="en-US" sz="3200" b="1" kern="0" dirty="0">
                <a:solidFill>
                  <a:schemeClr val="accent1">
                    <a:lumMod val="75000"/>
                  </a:schemeClr>
                </a:solidFill>
                <a:latin typeface="黑体" panose="02010609060101010101" pitchFamily="2" charset="-122"/>
                <a:ea typeface="黑体" panose="02010609060101010101" pitchFamily="2" charset="-122"/>
              </a:rPr>
              <a:t>汇集性：将分散在多个期刊上的同类文献集中</a:t>
            </a:r>
            <a:endParaRPr lang="en-US" altLang="zh-CN" sz="3200" b="1" kern="0" dirty="0">
              <a:solidFill>
                <a:schemeClr val="accent1">
                  <a:lumMod val="75000"/>
                </a:schemeClr>
              </a:solidFill>
              <a:latin typeface="黑体" panose="02010609060101010101" pitchFamily="2" charset="-122"/>
              <a:ea typeface="黑体" panose="02010609060101010101" pitchFamily="2" charset="-122"/>
            </a:endParaRPr>
          </a:p>
          <a:p>
            <a:pPr marL="342900" indent="-342900" eaLnBrk="0" hangingPunct="0">
              <a:spcBef>
                <a:spcPct val="20000"/>
              </a:spcBef>
              <a:defRPr/>
            </a:pPr>
            <a:r>
              <a:rPr lang="zh-CN" altLang="en-US" sz="3200" b="1" kern="0" dirty="0">
                <a:solidFill>
                  <a:schemeClr val="accent1">
                    <a:lumMod val="75000"/>
                  </a:schemeClr>
                </a:solidFill>
                <a:latin typeface="+mn-lt"/>
                <a:ea typeface="黑体" panose="02010609060101010101" pitchFamily="2" charset="-122"/>
              </a:rPr>
              <a:t>工具性：查找一次文献并提供线索</a:t>
            </a:r>
            <a:endParaRPr lang="en-US" altLang="zh-CN" sz="3200" b="1" kern="0" dirty="0">
              <a:solidFill>
                <a:schemeClr val="accent1">
                  <a:lumMod val="75000"/>
                </a:schemeClr>
              </a:solidFill>
              <a:latin typeface="+mn-lt"/>
              <a:ea typeface="黑体" panose="02010609060101010101" pitchFamily="2" charset="-122"/>
            </a:endParaRPr>
          </a:p>
          <a:p>
            <a:pPr marL="342900" indent="-342900" eaLnBrk="0" hangingPunct="0">
              <a:spcBef>
                <a:spcPct val="20000"/>
              </a:spcBef>
              <a:defRPr/>
            </a:pPr>
            <a:r>
              <a:rPr lang="zh-CN" altLang="en-US" sz="3200" b="1" kern="0" dirty="0">
                <a:solidFill>
                  <a:schemeClr val="accent1">
                    <a:lumMod val="75000"/>
                  </a:schemeClr>
                </a:solidFill>
                <a:latin typeface="+mn-lt"/>
                <a:ea typeface="黑体" panose="02010609060101010101" pitchFamily="2" charset="-122"/>
              </a:rPr>
              <a:t>系统性：系统反映某学科、专业或专题的最新研究成果</a:t>
            </a:r>
            <a:endParaRPr lang="zh-CN" altLang="en-US" sz="3200" b="1" kern="0" dirty="0">
              <a:solidFill>
                <a:schemeClr val="accent1">
                  <a:lumMod val="75000"/>
                </a:schemeClr>
              </a:solidFill>
              <a:latin typeface="+mn-lt"/>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928662" y="1643050"/>
            <a:ext cx="7215238" cy="830997"/>
          </a:xfrm>
          <a:prstGeom prst="rect">
            <a:avLst/>
          </a:prstGeom>
        </p:spPr>
        <p:txBody>
          <a:bodyPr wrap="square">
            <a:spAutoFit/>
          </a:bodyPr>
          <a:lstStyle/>
          <a:p>
            <a:r>
              <a:rPr lang="en-US" altLang="zh-CN" sz="24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24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感冒主要表现为打喷嚏、鼻塞、流鼻涕、咽干、咽痛、咳嗽、声音嘶哑等症状。</a:t>
            </a:r>
            <a:endParaRPr lang="zh-CN" altLang="en-US" sz="24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5" name="矩形 4"/>
          <p:cNvSpPr/>
          <p:nvPr/>
        </p:nvSpPr>
        <p:spPr>
          <a:xfrm>
            <a:off x="1000100" y="2786058"/>
            <a:ext cx="3000396" cy="461665"/>
          </a:xfrm>
          <a:prstGeom prst="rect">
            <a:avLst/>
          </a:prstGeom>
        </p:spPr>
        <p:txBody>
          <a:bodyPr wrap="square">
            <a:spAutoFit/>
          </a:bodyPr>
          <a:lstStyle/>
          <a:p>
            <a:r>
              <a:rPr lang="en-US" altLang="zh-CN" sz="24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zh-CN" altLang="en-US" sz="24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他打了个喷嚏。</a:t>
            </a:r>
            <a:endParaRPr lang="zh-CN" altLang="en-US" sz="24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6" name="矩形 5"/>
          <p:cNvSpPr/>
          <p:nvPr/>
        </p:nvSpPr>
        <p:spPr>
          <a:xfrm>
            <a:off x="1000100" y="3643314"/>
            <a:ext cx="7143800" cy="1938992"/>
          </a:xfrm>
          <a:prstGeom prst="rect">
            <a:avLst/>
          </a:prstGeom>
        </p:spPr>
        <p:txBody>
          <a:bodyPr wrap="square">
            <a:spAutoFit/>
          </a:bodyPr>
          <a:lstStyle/>
          <a:p>
            <a:r>
              <a:rPr lang="en-US" altLang="zh-CN" sz="24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3.</a:t>
            </a:r>
            <a:r>
              <a:rPr lang="zh-CN" altLang="en-US" sz="24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“洗发水双十一限时打折促销”，小王届时如愿抢拍到了，而小李由于网速太慢没能抢拍到，小张由于没能看到这个消息也没拍到。分析一下， “洗发水双十一限时打折促销”对于三个人来讲是什么，为什么？</a:t>
            </a:r>
            <a:endParaRPr lang="zh-CN" altLang="en-US" sz="24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7" name="Rectangle 2"/>
          <p:cNvSpPr txBox="1">
            <a:spLocks noChangeArrowheads="1"/>
          </p:cNvSpPr>
          <p:nvPr/>
        </p:nvSpPr>
        <p:spPr bwMode="gray">
          <a:xfrm>
            <a:off x="315897" y="150813"/>
            <a:ext cx="2112963" cy="752475"/>
          </a:xfrm>
          <a:prstGeom prst="rect">
            <a:avLst/>
          </a:prstGeom>
          <a:noFill/>
          <a:ln w="9525">
            <a:noFill/>
            <a:miter lim="800000"/>
          </a:ln>
          <a:effectLst/>
        </p:spPr>
        <p:txBody>
          <a:bodyPr vert="horz" wrap="square" lIns="91440" tIns="45720" rIns="91440" bIns="45720" numCol="1" anchor="ctr" anchorCtr="0" compatLnSpc="1"/>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3600" b="1" i="0" u="none" strike="noStrike" kern="0" cap="none" spc="0" normalizeH="0" baseline="0" noProof="0" smtClean="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rPr>
              <a:t>练习题</a:t>
            </a:r>
            <a:endParaRPr kumimoji="0" lang="zh-CN" altLang="en-US" sz="3600" b="1" i="0" u="none" strike="noStrike" kern="0" cap="none" spc="0" normalizeH="0" baseline="0" noProof="0" dirty="0">
              <a:ln>
                <a:noFill/>
              </a:ln>
              <a:solidFill>
                <a:schemeClr val="accent1">
                  <a:lumMod val="75000"/>
                </a:schemeClr>
              </a:solidFill>
              <a:effectLst/>
              <a:uLnTx/>
              <a:uFillTx/>
              <a:latin typeface="黑体" panose="02010609060101010101" pitchFamily="2" charset="-122"/>
              <a:ea typeface="黑体" panose="02010609060101010101" pitchFamily="2" charset="-122"/>
              <a:cs typeface="Arial" panose="020B0604020202020204" pitchFamily="34" charset="0"/>
            </a:endParaRPr>
          </a:p>
        </p:txBody>
      </p:sp>
      <p:sp>
        <p:nvSpPr>
          <p:cNvPr id="8" name="矩形 7"/>
          <p:cNvSpPr/>
          <p:nvPr/>
        </p:nvSpPr>
        <p:spPr>
          <a:xfrm>
            <a:off x="928662" y="1000108"/>
            <a:ext cx="6786610" cy="523220"/>
          </a:xfrm>
          <a:prstGeom prst="rect">
            <a:avLst/>
          </a:prstGeom>
        </p:spPr>
        <p:txBody>
          <a:bodyPr wrap="square">
            <a:spAutoFit/>
          </a:bodyPr>
          <a:lstStyle/>
          <a:p>
            <a:r>
              <a:rPr lang="zh-CN" altLang="en-US" sz="28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下列描述是信息、知识还是情报？</a:t>
            </a:r>
            <a:endPar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9" name="TextBox 8"/>
          <p:cNvSpPr txBox="1"/>
          <p:nvPr/>
        </p:nvSpPr>
        <p:spPr>
          <a:xfrm>
            <a:off x="5357818" y="2038641"/>
            <a:ext cx="1627369" cy="523220"/>
          </a:xfrm>
          <a:prstGeom prst="rect">
            <a:avLst/>
          </a:prstGeom>
          <a:noFill/>
        </p:spPr>
        <p:txBody>
          <a:bodyPr wrap="none" rtlCol="0">
            <a:spAutoFit/>
          </a:bodyPr>
          <a:lstStyle/>
          <a:p>
            <a:r>
              <a:rPr lang="zh-CN" altLang="en-US" sz="2800" b="1" dirty="0" smtClean="0">
                <a:solidFill>
                  <a:srgbClr val="0000FF"/>
                </a:solidFill>
                <a:latin typeface="黑体" panose="02010609060101010101" pitchFamily="2" charset="-122"/>
                <a:ea typeface="黑体" panose="02010609060101010101" pitchFamily="2" charset="-122"/>
              </a:rPr>
              <a:t>（知识）</a:t>
            </a:r>
            <a:endParaRPr lang="zh-CN" altLang="en-US" sz="2800" b="1" dirty="0">
              <a:solidFill>
                <a:srgbClr val="0000FF"/>
              </a:solidFill>
              <a:latin typeface="黑体" panose="02010609060101010101" pitchFamily="2" charset="-122"/>
              <a:ea typeface="黑体" panose="02010609060101010101" pitchFamily="2" charset="-122"/>
            </a:endParaRPr>
          </a:p>
        </p:txBody>
      </p:sp>
      <p:sp>
        <p:nvSpPr>
          <p:cNvPr id="10" name="TextBox 9"/>
          <p:cNvSpPr txBox="1"/>
          <p:nvPr/>
        </p:nvSpPr>
        <p:spPr>
          <a:xfrm>
            <a:off x="3286116" y="2786058"/>
            <a:ext cx="1627369" cy="523220"/>
          </a:xfrm>
          <a:prstGeom prst="rect">
            <a:avLst/>
          </a:prstGeom>
          <a:noFill/>
        </p:spPr>
        <p:txBody>
          <a:bodyPr wrap="none" rtlCol="0">
            <a:spAutoFit/>
          </a:bodyPr>
          <a:lstStyle/>
          <a:p>
            <a:r>
              <a:rPr lang="zh-CN" altLang="en-US" sz="2800" b="1" dirty="0" smtClean="0">
                <a:solidFill>
                  <a:srgbClr val="0000FF"/>
                </a:solidFill>
                <a:latin typeface="黑体" panose="02010609060101010101" pitchFamily="2" charset="-122"/>
                <a:ea typeface="黑体" panose="02010609060101010101" pitchFamily="2" charset="-122"/>
              </a:rPr>
              <a:t>（信息）</a:t>
            </a:r>
            <a:endParaRPr lang="zh-CN" altLang="en-US" sz="2800" b="1" dirty="0" smtClean="0">
              <a:solidFill>
                <a:srgbClr val="0000FF"/>
              </a:solidFill>
              <a:latin typeface="黑体" panose="02010609060101010101" pitchFamily="2" charset="-122"/>
              <a:ea typeface="黑体" panose="02010609060101010101" pitchFamily="2" charset="-122"/>
            </a:endParaRPr>
          </a:p>
        </p:txBody>
      </p:sp>
      <p:sp>
        <p:nvSpPr>
          <p:cNvPr id="11" name="椭圆 10"/>
          <p:cNvSpPr/>
          <p:nvPr/>
        </p:nvSpPr>
        <p:spPr>
          <a:xfrm>
            <a:off x="6000760" y="3643314"/>
            <a:ext cx="714380" cy="50006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线形标注 1 11"/>
          <p:cNvSpPr/>
          <p:nvPr/>
        </p:nvSpPr>
        <p:spPr>
          <a:xfrm>
            <a:off x="6500826" y="2857496"/>
            <a:ext cx="2357454" cy="500066"/>
          </a:xfrm>
          <a:prstGeom prst="borderCallout1">
            <a:avLst>
              <a:gd name="adj1" fmla="val 18750"/>
              <a:gd name="adj2" fmla="val -8333"/>
              <a:gd name="adj3" fmla="val 167838"/>
              <a:gd name="adj4" fmla="val -1334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2400" b="1" dirty="0" smtClean="0">
                <a:solidFill>
                  <a:srgbClr val="0033CC"/>
                </a:solidFill>
                <a:latin typeface="黑体" panose="02010609060101010101" pitchFamily="2" charset="-122"/>
                <a:ea typeface="黑体" panose="02010609060101010101" pitchFamily="2" charset="-122"/>
              </a:rPr>
              <a:t>情报 传递 效用</a:t>
            </a:r>
            <a:endParaRPr lang="zh-CN" altLang="en-US" sz="2400" b="1" dirty="0">
              <a:solidFill>
                <a:srgbClr val="0033CC"/>
              </a:solidFill>
              <a:latin typeface="黑体" panose="02010609060101010101" pitchFamily="2" charset="-122"/>
              <a:ea typeface="黑体" panose="02010609060101010101" pitchFamily="2" charset="-122"/>
            </a:endParaRPr>
          </a:p>
        </p:txBody>
      </p:sp>
      <p:sp>
        <p:nvSpPr>
          <p:cNvPr id="13" name="椭圆 12"/>
          <p:cNvSpPr/>
          <p:nvPr/>
        </p:nvSpPr>
        <p:spPr>
          <a:xfrm>
            <a:off x="2928926" y="4000504"/>
            <a:ext cx="714380" cy="50006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线形标注 1 13"/>
          <p:cNvSpPr/>
          <p:nvPr/>
        </p:nvSpPr>
        <p:spPr>
          <a:xfrm>
            <a:off x="2285984" y="5643578"/>
            <a:ext cx="2071702" cy="500066"/>
          </a:xfrm>
          <a:prstGeom prst="borderCallout1">
            <a:avLst>
              <a:gd name="adj1" fmla="val 18750"/>
              <a:gd name="adj2" fmla="val -8333"/>
              <a:gd name="adj3" fmla="val -217122"/>
              <a:gd name="adj4" fmla="val 48382"/>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rgbClr val="0033CC"/>
                </a:solidFill>
                <a:latin typeface="黑体" panose="02010609060101010101" pitchFamily="2" charset="-122"/>
                <a:ea typeface="黑体" panose="02010609060101010101" pitchFamily="2" charset="-122"/>
              </a:rPr>
              <a:t>信息 没效用</a:t>
            </a:r>
            <a:endParaRPr lang="zh-CN" altLang="en-US" sz="2400" b="1" dirty="0">
              <a:solidFill>
                <a:srgbClr val="0033CC"/>
              </a:solidFill>
              <a:latin typeface="黑体" panose="02010609060101010101" pitchFamily="2" charset="-122"/>
              <a:ea typeface="黑体" panose="02010609060101010101" pitchFamily="2" charset="-122"/>
            </a:endParaRPr>
          </a:p>
        </p:txBody>
      </p:sp>
      <p:sp>
        <p:nvSpPr>
          <p:cNvPr id="15" name="椭圆 14"/>
          <p:cNvSpPr/>
          <p:nvPr/>
        </p:nvSpPr>
        <p:spPr>
          <a:xfrm>
            <a:off x="7215206" y="4000504"/>
            <a:ext cx="714380" cy="50006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线形标注 1 15"/>
          <p:cNvSpPr/>
          <p:nvPr/>
        </p:nvSpPr>
        <p:spPr>
          <a:xfrm>
            <a:off x="6653226" y="5510226"/>
            <a:ext cx="2071702" cy="1133484"/>
          </a:xfrm>
          <a:prstGeom prst="borderCallout1">
            <a:avLst>
              <a:gd name="adj1" fmla="val 18750"/>
              <a:gd name="adj2" fmla="val -8333"/>
              <a:gd name="adj3" fmla="val -87552"/>
              <a:gd name="adj4" fmla="val 36186"/>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smtClean="0">
                <a:solidFill>
                  <a:srgbClr val="0033CC"/>
                </a:solidFill>
                <a:latin typeface="黑体" panose="02010609060101010101" pitchFamily="2" charset="-122"/>
                <a:ea typeface="黑体" panose="02010609060101010101" pitchFamily="2" charset="-122"/>
              </a:rPr>
              <a:t>信息 没传递</a:t>
            </a:r>
            <a:endParaRPr lang="en-US" altLang="zh-CN" sz="2400" b="1" dirty="0" smtClean="0">
              <a:solidFill>
                <a:srgbClr val="0033CC"/>
              </a:solidFill>
              <a:latin typeface="黑体" panose="02010609060101010101" pitchFamily="2" charset="-122"/>
              <a:ea typeface="黑体" panose="02010609060101010101" pitchFamily="2" charset="-122"/>
            </a:endParaRPr>
          </a:p>
          <a:p>
            <a:pPr algn="ctr"/>
            <a:r>
              <a:rPr lang="zh-CN" altLang="en-US" sz="2400" b="1" dirty="0" smtClean="0">
                <a:solidFill>
                  <a:srgbClr val="0033CC"/>
                </a:solidFill>
                <a:latin typeface="黑体" panose="02010609060101010101" pitchFamily="2" charset="-122"/>
                <a:ea typeface="黑体" panose="02010609060101010101" pitchFamily="2" charset="-122"/>
              </a:rPr>
              <a:t>没效用</a:t>
            </a:r>
            <a:endParaRPr lang="zh-CN" altLang="en-US" sz="2400" b="1" dirty="0">
              <a:solidFill>
                <a:srgbClr val="0033CC"/>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lef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par>
                          <p:cTn id="33" fill="hold">
                            <p:stCondLst>
                              <p:cond delay="500"/>
                            </p:stCondLst>
                            <p:childTnLst>
                              <p:par>
                                <p:cTn id="34" presetID="22" presetClass="entr" presetSubtype="4" fill="hold" grpId="0"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wipe(down)">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wipe(up)">
                                      <p:cBhvr>
                                        <p:cTn id="41" dur="500"/>
                                        <p:tgtEl>
                                          <p:spTgt spid="13"/>
                                        </p:tgtEl>
                                      </p:cBhvr>
                                    </p:animEffect>
                                  </p:childTnLst>
                                </p:cTn>
                              </p:par>
                            </p:childTnLst>
                          </p:cTn>
                        </p:par>
                        <p:par>
                          <p:cTn id="42" fill="hold">
                            <p:stCondLst>
                              <p:cond delay="500"/>
                            </p:stCondLst>
                            <p:childTnLst>
                              <p:par>
                                <p:cTn id="43" presetID="22" presetClass="entr" presetSubtype="1" fill="hold" grpId="0"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up)">
                                      <p:cBhvr>
                                        <p:cTn id="45" dur="500"/>
                                        <p:tgtEl>
                                          <p:spTgt spid="14"/>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up)">
                                      <p:cBhvr>
                                        <p:cTn id="50" dur="500"/>
                                        <p:tgtEl>
                                          <p:spTgt spid="15"/>
                                        </p:tgtEl>
                                      </p:cBhvr>
                                    </p:animEffect>
                                  </p:childTnLst>
                                </p:cTn>
                              </p:par>
                            </p:childTnLst>
                          </p:cTn>
                        </p:par>
                        <p:par>
                          <p:cTn id="51" fill="hold">
                            <p:stCondLst>
                              <p:cond delay="500"/>
                            </p:stCondLst>
                            <p:childTnLst>
                              <p:par>
                                <p:cTn id="52" presetID="22" presetClass="entr" presetSubtype="1" fill="hold" grpId="0" nodeType="after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wipe(up)">
                                      <p:cBhvr>
                                        <p:cTn id="5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9" grpId="0"/>
      <p:bldP spid="10" grpId="0"/>
      <p:bldP spid="11" grpId="0" animBg="1"/>
      <p:bldP spid="12" grpId="0" animBg="1"/>
      <p:bldP spid="13" grpId="0" animBg="1"/>
      <p:bldP spid="14" grpId="0" animBg="1"/>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544513" y="104775"/>
            <a:ext cx="5068887" cy="6753225"/>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2"/>
          <p:cNvSpPr txBox="1">
            <a:spLocks noChangeArrowheads="1"/>
          </p:cNvSpPr>
          <p:nvPr/>
        </p:nvSpPr>
        <p:spPr bwMode="auto">
          <a:xfrm>
            <a:off x="468313" y="908050"/>
            <a:ext cx="7837487" cy="3545586"/>
          </a:xfrm>
          <a:prstGeom prst="rect">
            <a:avLst/>
          </a:prstGeom>
          <a:noFill/>
          <a:ln w="12700" cap="sq">
            <a:noFill/>
            <a:miter lim="800000"/>
          </a:ln>
        </p:spPr>
        <p:txBody>
          <a:bodyPr>
            <a:spAutoFit/>
          </a:bodyPr>
          <a:lstStyle/>
          <a:p>
            <a:pPr>
              <a:spcBef>
                <a:spcPct val="50000"/>
              </a:spcBef>
            </a:pPr>
            <a:r>
              <a:rPr lang="en-US" altLang="zh-CN" sz="3200" b="1" dirty="0">
                <a:solidFill>
                  <a:schemeClr val="accent1">
                    <a:lumMod val="75000"/>
                  </a:schemeClr>
                </a:solidFill>
                <a:latin typeface="黑体" panose="02010609060101010101" pitchFamily="2" charset="-122"/>
                <a:ea typeface="黑体" panose="02010609060101010101" pitchFamily="2" charset="-122"/>
              </a:rPr>
              <a:t>3.</a:t>
            </a:r>
            <a:r>
              <a:rPr lang="zh-CN" altLang="en-US" sz="3200" b="1" dirty="0">
                <a:solidFill>
                  <a:schemeClr val="accent1">
                    <a:lumMod val="75000"/>
                  </a:schemeClr>
                </a:solidFill>
                <a:latin typeface="黑体" panose="02010609060101010101" pitchFamily="2" charset="-122"/>
                <a:ea typeface="黑体" panose="02010609060101010101" pitchFamily="2" charset="-122"/>
              </a:rPr>
              <a:t>三次文献（</a:t>
            </a:r>
            <a:r>
              <a:rPr lang="en-US" altLang="zh-CN" sz="3200" b="1" dirty="0">
                <a:solidFill>
                  <a:schemeClr val="accent1">
                    <a:lumMod val="75000"/>
                  </a:schemeClr>
                </a:solidFill>
                <a:latin typeface="黑体" panose="02010609060101010101" pitchFamily="2" charset="-122"/>
                <a:ea typeface="黑体" panose="02010609060101010101" pitchFamily="2" charset="-122"/>
              </a:rPr>
              <a:t>tertiary literature</a:t>
            </a:r>
            <a:r>
              <a:rPr lang="zh-CN" altLang="en-US" sz="3200" b="1" dirty="0">
                <a:solidFill>
                  <a:schemeClr val="accent1">
                    <a:lumMod val="75000"/>
                  </a:schemeClr>
                </a:solidFill>
                <a:latin typeface="黑体" panose="02010609060101010101" pitchFamily="2" charset="-122"/>
                <a:ea typeface="黑体" panose="02010609060101010101" pitchFamily="2" charset="-122"/>
              </a:rPr>
              <a:t>） </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lnSpc>
                <a:spcPct val="120000"/>
              </a:lnSpc>
              <a:spcBef>
                <a:spcPct val="50000"/>
              </a:spcBef>
            </a:pPr>
            <a:r>
              <a:rPr lang="zh-CN" altLang="en-US" sz="3200" b="1" dirty="0">
                <a:solidFill>
                  <a:schemeClr val="accent1">
                    <a:lumMod val="75000"/>
                  </a:schemeClr>
                </a:solidFill>
                <a:latin typeface="黑体" panose="02010609060101010101" pitchFamily="2" charset="-122"/>
                <a:ea typeface="黑体" panose="02010609060101010101" pitchFamily="2" charset="-122"/>
              </a:rPr>
              <a:t>   是在充分利用二次文献的基础上对一次文献做出的系统整理和概括的论述，并加以分析综合编写而成的概括性文献。</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a:lnSpc>
                <a:spcPct val="120000"/>
              </a:lnSpc>
              <a:spcBef>
                <a:spcPct val="50000"/>
              </a:spcBef>
            </a:pPr>
            <a:r>
              <a:rPr lang="zh-CN" altLang="en-US" sz="3200" b="1" dirty="0">
                <a:solidFill>
                  <a:schemeClr val="accent1">
                    <a:lumMod val="75000"/>
                  </a:schemeClr>
                </a:solidFill>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楷体" panose="02010609060101010101" pitchFamily="49" charset="-122"/>
                <a:ea typeface="楷体" panose="02010609060101010101" pitchFamily="49" charset="-122"/>
              </a:rPr>
              <a:t>如综述、参考工具书、文献指南等</a:t>
            </a:r>
            <a:r>
              <a:rPr lang="zh-CN" altLang="en-US" sz="3600" b="1" dirty="0">
                <a:solidFill>
                  <a:schemeClr val="accent1">
                    <a:lumMod val="75000"/>
                  </a:schemeClr>
                </a:solidFill>
                <a:latin typeface="楷体" panose="02010609060101010101" pitchFamily="49" charset="-122"/>
                <a:ea typeface="楷体" panose="02010609060101010101" pitchFamily="49" charset="-122"/>
              </a:rPr>
              <a:t>；</a:t>
            </a:r>
            <a:endParaRPr lang="zh-CN" altLang="en-US" sz="3600" b="1" dirty="0">
              <a:solidFill>
                <a:schemeClr val="accent1">
                  <a:lumMod val="75000"/>
                </a:schemeClr>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0530" name="Picture 2"/>
          <p:cNvPicPr>
            <a:picLocks noChangeAspect="1" noChangeArrowheads="1"/>
          </p:cNvPicPr>
          <p:nvPr/>
        </p:nvPicPr>
        <p:blipFill>
          <a:blip r:embed="rId1"/>
          <a:srcRect/>
          <a:stretch>
            <a:fillRect/>
          </a:stretch>
        </p:blipFill>
        <p:spPr bwMode="auto">
          <a:xfrm>
            <a:off x="7118350" y="1065213"/>
            <a:ext cx="2025650" cy="2754312"/>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50531" name="Picture 3"/>
          <p:cNvPicPr>
            <a:picLocks noChangeAspect="1" noChangeArrowheads="1"/>
          </p:cNvPicPr>
          <p:nvPr/>
        </p:nvPicPr>
        <p:blipFill>
          <a:blip r:embed="rId2"/>
          <a:srcRect/>
          <a:stretch>
            <a:fillRect/>
          </a:stretch>
        </p:blipFill>
        <p:spPr bwMode="auto">
          <a:xfrm>
            <a:off x="0" y="1004888"/>
            <a:ext cx="5370513" cy="51752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50532" name="Picture 4"/>
          <p:cNvPicPr>
            <a:picLocks noChangeAspect="1" noChangeArrowheads="1"/>
          </p:cNvPicPr>
          <p:nvPr/>
        </p:nvPicPr>
        <p:blipFill>
          <a:blip r:embed="rId3"/>
          <a:srcRect/>
          <a:stretch>
            <a:fillRect/>
          </a:stretch>
        </p:blipFill>
        <p:spPr bwMode="auto">
          <a:xfrm>
            <a:off x="5453063" y="1111250"/>
            <a:ext cx="2117725" cy="2686050"/>
          </a:xfrm>
          <a:prstGeom prst="rect">
            <a:avLst/>
          </a:prstGeom>
          <a:noFill/>
          <a:ln w="9525">
            <a:noFill/>
            <a:miter lim="800000"/>
            <a:headEnd/>
            <a:tailEnd/>
          </a:ln>
          <a:effectLst>
            <a:prstShdw prst="shdw17" dist="17961" dir="2700000">
              <a:schemeClr val="accent1">
                <a:gamma/>
                <a:shade val="60000"/>
                <a:invGamma/>
              </a:schemeClr>
            </a:prstShdw>
          </a:effectLst>
        </p:spPr>
      </p:pic>
      <p:pic>
        <p:nvPicPr>
          <p:cNvPr id="150533" name="Picture 5"/>
          <p:cNvPicPr>
            <a:picLocks noChangeAspect="1" noChangeArrowheads="1"/>
          </p:cNvPicPr>
          <p:nvPr/>
        </p:nvPicPr>
        <p:blipFill>
          <a:blip r:embed="rId4"/>
          <a:srcRect/>
          <a:stretch>
            <a:fillRect/>
          </a:stretch>
        </p:blipFill>
        <p:spPr bwMode="auto">
          <a:xfrm>
            <a:off x="5387975" y="4032250"/>
            <a:ext cx="3756025" cy="2105025"/>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1" name="Rectangle 3"/>
          <p:cNvSpPr>
            <a:spLocks noGrp="1" noChangeArrowheads="1"/>
          </p:cNvSpPr>
          <p:nvPr>
            <p:ph type="subTitle" idx="4294967295"/>
          </p:nvPr>
        </p:nvSpPr>
        <p:spPr>
          <a:xfrm>
            <a:off x="5072066" y="2428868"/>
            <a:ext cx="3762375" cy="1090613"/>
          </a:xfrm>
        </p:spPr>
        <p:txBody>
          <a:bodyPr/>
          <a:lstStyle/>
          <a:p>
            <a:pPr marL="457200" indent="-457200" eaLnBrk="1" hangingPunct="1">
              <a:lnSpc>
                <a:spcPct val="80000"/>
              </a:lnSpc>
              <a:buFontTx/>
              <a:buNone/>
            </a:pPr>
            <a:r>
              <a:rPr lang="en-US" altLang="zh-CN" sz="6000" dirty="0">
                <a:solidFill>
                  <a:srgbClr val="9E2706"/>
                </a:solidFill>
                <a:latin typeface="Arial" panose="020B0604020202020204" pitchFamily="34" charset="0"/>
                <a:ea typeface="宋体" panose="02010600030101010101" pitchFamily="2" charset="-122"/>
                <a:cs typeface="Arial" panose="020B0604020202020204" pitchFamily="34" charset="0"/>
              </a:rPr>
              <a:t>   </a:t>
            </a:r>
            <a:r>
              <a:rPr lang="zh-CN" altLang="en-US" sz="5400" b="1" dirty="0">
                <a:solidFill>
                  <a:schemeClr val="accent1">
                    <a:lumMod val="75000"/>
                  </a:schemeClr>
                </a:solidFill>
                <a:latin typeface="Arial" panose="020B0604020202020204" pitchFamily="34" charset="0"/>
                <a:ea typeface="楷体_GB2312" panose="02010609030101010101" pitchFamily="49" charset="-122"/>
                <a:cs typeface="Arial" panose="020B0604020202020204" pitchFamily="34" charset="0"/>
              </a:rPr>
              <a:t>三次文献</a:t>
            </a:r>
            <a:endParaRPr lang="zh-CN" altLang="en-US" sz="5400" b="1" dirty="0">
              <a:solidFill>
                <a:schemeClr val="accent1">
                  <a:lumMod val="75000"/>
                </a:schemeClr>
              </a:solidFill>
              <a:latin typeface="Arial" panose="020B0604020202020204" pitchFamily="34" charset="0"/>
              <a:ea typeface="楷体_GB2312" panose="02010609030101010101" pitchFamily="49" charset="-122"/>
              <a:cs typeface="Arial" panose="020B0604020202020204" pitchFamily="34" charset="0"/>
            </a:endParaRPr>
          </a:p>
          <a:p>
            <a:pPr marL="457200" indent="-457200" eaLnBrk="1" hangingPunct="1">
              <a:lnSpc>
                <a:spcPct val="80000"/>
              </a:lnSpc>
              <a:buFontTx/>
              <a:buNone/>
            </a:pPr>
            <a:r>
              <a:rPr lang="zh-CN" altLang="en-US" sz="4400" dirty="0">
                <a:latin typeface="Arial" panose="020B0604020202020204" pitchFamily="34" charset="0"/>
                <a:ea typeface="宋体" panose="02010600030101010101" pitchFamily="2" charset="-122"/>
                <a:cs typeface="Arial" panose="020B0604020202020204" pitchFamily="34" charset="0"/>
              </a:rPr>
              <a:t>     </a:t>
            </a:r>
            <a:endParaRPr lang="zh-CN" altLang="en-US" sz="4400" dirty="0">
              <a:latin typeface="Arial" panose="020B0604020202020204" pitchFamily="34" charset="0"/>
              <a:ea typeface="宋体" panose="02010600030101010101" pitchFamily="2" charset="-122"/>
              <a:cs typeface="Arial" panose="020B0604020202020204" pitchFamily="34" charset="0"/>
            </a:endParaRPr>
          </a:p>
        </p:txBody>
      </p:sp>
      <p:sp>
        <p:nvSpPr>
          <p:cNvPr id="309252" name="Rectangle 4"/>
          <p:cNvSpPr>
            <a:spLocks noChangeArrowheads="1"/>
          </p:cNvSpPr>
          <p:nvPr/>
        </p:nvSpPr>
        <p:spPr bwMode="auto">
          <a:xfrm>
            <a:off x="3571868" y="2000240"/>
            <a:ext cx="2232025" cy="792162"/>
          </a:xfrm>
          <a:prstGeom prst="rect">
            <a:avLst/>
          </a:prstGeom>
          <a:noFill/>
          <a:ln w="9525">
            <a:noFill/>
            <a:miter lim="800000"/>
          </a:ln>
        </p:spPr>
        <p:txBody>
          <a:bodyPr/>
          <a:lstStyle/>
          <a:p>
            <a:pPr marL="457200" indent="-45720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ea typeface="楷体_GB2312" panose="02010609030101010101" pitchFamily="49" charset="-122"/>
              </a:rPr>
              <a:t>分析、综合</a:t>
            </a:r>
            <a:r>
              <a:rPr lang="zh-CN" altLang="en-US" sz="5400" dirty="0">
                <a:solidFill>
                  <a:schemeClr val="accent1">
                    <a:lumMod val="75000"/>
                  </a:schemeClr>
                </a:solidFill>
                <a:ea typeface="宋体" panose="02010600030101010101" pitchFamily="2" charset="-122"/>
              </a:rPr>
              <a:t>   </a:t>
            </a:r>
            <a:endParaRPr lang="zh-CN" altLang="en-US" sz="17300" dirty="0">
              <a:solidFill>
                <a:schemeClr val="accent1">
                  <a:lumMod val="75000"/>
                </a:schemeClr>
              </a:solidFill>
              <a:ea typeface="宋体" panose="02010600030101010101" pitchFamily="2" charset="-122"/>
            </a:endParaRPr>
          </a:p>
        </p:txBody>
      </p:sp>
      <p:sp>
        <p:nvSpPr>
          <p:cNvPr id="34820" name="Rectangle 5"/>
          <p:cNvSpPr>
            <a:spLocks noChangeArrowheads="1"/>
          </p:cNvSpPr>
          <p:nvPr/>
        </p:nvSpPr>
        <p:spPr bwMode="auto">
          <a:xfrm>
            <a:off x="1187450" y="1341438"/>
            <a:ext cx="2016125" cy="792162"/>
          </a:xfrm>
          <a:prstGeom prst="rect">
            <a:avLst/>
          </a:prstGeom>
          <a:noFill/>
          <a:ln w="9525">
            <a:noFill/>
            <a:miter lim="800000"/>
          </a:ln>
        </p:spPr>
        <p:txBody>
          <a:bodyPr/>
          <a:lstStyle/>
          <a:p>
            <a:pPr marL="457200" indent="-457200">
              <a:spcBef>
                <a:spcPct val="20000"/>
              </a:spcBef>
              <a:buClr>
                <a:srgbClr val="A50021"/>
              </a:buClr>
              <a:buSzPct val="75000"/>
              <a:buFont typeface="Wingdings" panose="05000000000000000000" pitchFamily="2" charset="2"/>
              <a:buNone/>
            </a:pPr>
            <a:endParaRPr lang="zh-CN" altLang="zh-CN">
              <a:ea typeface="宋体" panose="02010600030101010101" pitchFamily="2" charset="-122"/>
            </a:endParaRPr>
          </a:p>
        </p:txBody>
      </p:sp>
      <p:sp>
        <p:nvSpPr>
          <p:cNvPr id="309257" name="Rectangle 9"/>
          <p:cNvSpPr>
            <a:spLocks noChangeArrowheads="1"/>
          </p:cNvSpPr>
          <p:nvPr/>
        </p:nvSpPr>
        <p:spPr bwMode="auto">
          <a:xfrm>
            <a:off x="214282" y="2285992"/>
            <a:ext cx="3671888" cy="1800225"/>
          </a:xfrm>
          <a:prstGeom prst="rect">
            <a:avLst/>
          </a:prstGeom>
          <a:noFill/>
          <a:ln w="9525">
            <a:noFill/>
            <a:miter lim="800000"/>
          </a:ln>
        </p:spPr>
        <p:txBody>
          <a:bodyPr/>
          <a:lstStyle/>
          <a:p>
            <a:pPr marL="457200" indent="-457200">
              <a:spcBef>
                <a:spcPct val="20000"/>
              </a:spcBef>
              <a:buClr>
                <a:srgbClr val="A50021"/>
              </a:buClr>
              <a:buSzPct val="75000"/>
              <a:buFont typeface="Wingdings" panose="05000000000000000000" pitchFamily="2" charset="2"/>
              <a:buNone/>
            </a:pPr>
            <a:r>
              <a:rPr lang="en-US" altLang="zh-CN" sz="2800" dirty="0">
                <a:ea typeface="宋体" panose="02010600030101010101" pitchFamily="2" charset="-122"/>
              </a:rPr>
              <a:t>    </a:t>
            </a:r>
            <a:r>
              <a:rPr lang="zh-CN" altLang="en-US" sz="5400" b="1" dirty="0">
                <a:solidFill>
                  <a:schemeClr val="accent1">
                    <a:lumMod val="75000"/>
                  </a:schemeClr>
                </a:solidFill>
                <a:latin typeface="楷体_GB2312" panose="02010609030101010101" pitchFamily="49" charset="-122"/>
                <a:ea typeface="楷体_GB2312" panose="02010609030101010101" pitchFamily="49" charset="-122"/>
              </a:rPr>
              <a:t>一次文献</a:t>
            </a:r>
            <a:endParaRPr lang="zh-CN" altLang="en-US" sz="5400" b="1" dirty="0">
              <a:solidFill>
                <a:schemeClr val="accent1">
                  <a:lumMod val="75000"/>
                </a:schemeClr>
              </a:solidFill>
              <a:latin typeface="楷体_GB2312" panose="02010609030101010101" pitchFamily="49" charset="-122"/>
              <a:ea typeface="楷体_GB2312" panose="02010609030101010101" pitchFamily="49" charset="-122"/>
            </a:endParaRPr>
          </a:p>
          <a:p>
            <a:pPr marL="457200" indent="-457200">
              <a:spcBef>
                <a:spcPct val="20000"/>
              </a:spcBef>
              <a:buClr>
                <a:srgbClr val="A50021"/>
              </a:buClr>
              <a:buSzPct val="75000"/>
              <a:buFont typeface="Wingdings" panose="05000000000000000000" pitchFamily="2" charset="2"/>
              <a:buNone/>
            </a:pPr>
            <a:r>
              <a:rPr lang="zh-CN" altLang="en-US" sz="2800" dirty="0">
                <a:solidFill>
                  <a:schemeClr val="accent1">
                    <a:lumMod val="75000"/>
                  </a:schemeClr>
                </a:solidFill>
                <a:latin typeface="楷体_GB2312" panose="02010609030101010101" pitchFamily="49" charset="-122"/>
                <a:ea typeface="楷体_GB2312" panose="02010609030101010101" pitchFamily="49" charset="-122"/>
              </a:rPr>
              <a:t>    </a:t>
            </a:r>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（大量的）</a:t>
            </a:r>
            <a:r>
              <a:rPr lang="zh-CN" altLang="en-US" sz="5400" dirty="0">
                <a:solidFill>
                  <a:schemeClr val="accent1">
                    <a:lumMod val="75000"/>
                  </a:schemeClr>
                </a:solidFill>
                <a:ea typeface="宋体" panose="02010600030101010101" pitchFamily="2" charset="-122"/>
              </a:rPr>
              <a:t>   </a:t>
            </a:r>
            <a:endParaRPr lang="zh-CN" altLang="en-US" sz="17300" dirty="0">
              <a:solidFill>
                <a:schemeClr val="accent1">
                  <a:lumMod val="75000"/>
                </a:schemeClr>
              </a:solidFill>
              <a:ea typeface="宋体" panose="02010600030101010101" pitchFamily="2" charset="-122"/>
            </a:endParaRPr>
          </a:p>
        </p:txBody>
      </p:sp>
      <p:sp>
        <p:nvSpPr>
          <p:cNvPr id="309260" name="Line 12"/>
          <p:cNvSpPr>
            <a:spLocks noChangeShapeType="1"/>
          </p:cNvSpPr>
          <p:nvPr/>
        </p:nvSpPr>
        <p:spPr bwMode="auto">
          <a:xfrm>
            <a:off x="3643306" y="2857496"/>
            <a:ext cx="1944687" cy="0"/>
          </a:xfrm>
          <a:prstGeom prst="line">
            <a:avLst/>
          </a:prstGeom>
          <a:noFill/>
          <a:ln w="12700">
            <a:solidFill>
              <a:schemeClr val="accent1">
                <a:lumMod val="75000"/>
              </a:schemeClr>
            </a:solidFill>
            <a:miter lim="800000"/>
            <a:tailEnd type="triangle" w="med" len="med"/>
          </a:ln>
        </p:spPr>
        <p:txBody>
          <a:bodyPr wrap="none"/>
          <a:lstStyle/>
          <a:p>
            <a:pPr>
              <a:defRPr/>
            </a:pPr>
            <a:endParaRPr lang="zh-CN" altLang="en-US"/>
          </a:p>
        </p:txBody>
      </p:sp>
      <p:sp>
        <p:nvSpPr>
          <p:cNvPr id="10" name="Rectangle 4"/>
          <p:cNvSpPr>
            <a:spLocks noChangeArrowheads="1"/>
          </p:cNvSpPr>
          <p:nvPr/>
        </p:nvSpPr>
        <p:spPr bwMode="auto">
          <a:xfrm>
            <a:off x="3500430" y="2714620"/>
            <a:ext cx="2232025" cy="776288"/>
          </a:xfrm>
          <a:prstGeom prst="rect">
            <a:avLst/>
          </a:prstGeom>
          <a:noFill/>
          <a:ln w="9525">
            <a:noFill/>
            <a:miter lim="800000"/>
          </a:ln>
        </p:spPr>
        <p:txBody>
          <a:bodyPr/>
          <a:lstStyle/>
          <a:p>
            <a:pPr marL="457200" indent="-457200">
              <a:spcBef>
                <a:spcPct val="20000"/>
              </a:spcBef>
              <a:buClr>
                <a:srgbClr val="A50021"/>
              </a:buClr>
              <a:buSzPct val="75000"/>
              <a:buFont typeface="Wingdings" panose="05000000000000000000" pitchFamily="2" charset="2"/>
              <a:buNone/>
            </a:pPr>
            <a:r>
              <a:rPr lang="zh-CN" altLang="en-US" sz="3200" b="1" dirty="0">
                <a:solidFill>
                  <a:schemeClr val="bg2"/>
                </a:solidFill>
                <a:ea typeface="楷体_GB2312" panose="02010609030101010101" pitchFamily="49" charset="-122"/>
              </a:rPr>
              <a:t>    </a:t>
            </a:r>
            <a:r>
              <a:rPr lang="zh-CN" altLang="en-US" sz="3200" b="1" dirty="0">
                <a:solidFill>
                  <a:schemeClr val="accent1">
                    <a:lumMod val="75000"/>
                  </a:schemeClr>
                </a:solidFill>
                <a:ea typeface="楷体_GB2312" panose="02010609030101010101" pitchFamily="49" charset="-122"/>
              </a:rPr>
              <a:t>形成</a:t>
            </a:r>
            <a:r>
              <a:rPr lang="zh-CN" altLang="en-US" sz="5400" dirty="0">
                <a:solidFill>
                  <a:schemeClr val="bg2"/>
                </a:solidFill>
                <a:ea typeface="宋体" panose="02010600030101010101" pitchFamily="2" charset="-122"/>
              </a:rPr>
              <a:t>   </a:t>
            </a:r>
            <a:endParaRPr lang="zh-CN" altLang="en-US" sz="17300" dirty="0">
              <a:solidFill>
                <a:schemeClr val="bg2"/>
              </a:solidFill>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9257">
                                            <p:txEl>
                                              <p:pRg st="0" end="0"/>
                                            </p:txEl>
                                          </p:spTgt>
                                        </p:tgtEl>
                                        <p:attrNameLst>
                                          <p:attrName>style.visibility</p:attrName>
                                        </p:attrNameLst>
                                      </p:cBhvr>
                                      <p:to>
                                        <p:strVal val="visible"/>
                                      </p:to>
                                    </p:set>
                                    <p:animEffect transition="in" filter="blinds(horizontal)">
                                      <p:cBhvr>
                                        <p:cTn id="7" dur="500"/>
                                        <p:tgtEl>
                                          <p:spTgt spid="30925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09252">
                                            <p:txEl>
                                              <p:pRg st="0" end="0"/>
                                            </p:txEl>
                                          </p:spTgt>
                                        </p:tgtEl>
                                        <p:attrNameLst>
                                          <p:attrName>style.visibility</p:attrName>
                                        </p:attrNameLst>
                                      </p:cBhvr>
                                      <p:to>
                                        <p:strVal val="visible"/>
                                      </p:to>
                                    </p:set>
                                    <p:animEffect transition="in" filter="blinds(horizontal)">
                                      <p:cBhvr>
                                        <p:cTn id="12" dur="500"/>
                                        <p:tgtEl>
                                          <p:spTgt spid="309252">
                                            <p:txEl>
                                              <p:pRg st="0" end="0"/>
                                            </p:txEl>
                                          </p:spTgt>
                                        </p:tgtEl>
                                      </p:cBhvr>
                                    </p:animEffect>
                                  </p:childTnLst>
                                </p:cTn>
                              </p:par>
                            </p:childTnLst>
                          </p:cTn>
                        </p:par>
                        <p:par>
                          <p:cTn id="13" fill="hold">
                            <p:stCondLst>
                              <p:cond delay="500"/>
                            </p:stCondLst>
                            <p:childTnLst>
                              <p:par>
                                <p:cTn id="14" presetID="12" presetClass="entr" presetSubtype="4" fill="hold" nodeType="afterEffect">
                                  <p:stCondLst>
                                    <p:cond delay="0"/>
                                  </p:stCondLst>
                                  <p:childTnLst>
                                    <p:set>
                                      <p:cBhvr>
                                        <p:cTn id="15" dur="1" fill="hold">
                                          <p:stCondLst>
                                            <p:cond delay="0"/>
                                          </p:stCondLst>
                                        </p:cTn>
                                        <p:tgtEl>
                                          <p:spTgt spid="309260"/>
                                        </p:tgtEl>
                                        <p:attrNameLst>
                                          <p:attrName>style.visibility</p:attrName>
                                        </p:attrNameLst>
                                      </p:cBhvr>
                                      <p:to>
                                        <p:strVal val="visible"/>
                                      </p:to>
                                    </p:set>
                                    <p:animEffect transition="in" filter="slide(fromBottom)">
                                      <p:cBhvr>
                                        <p:cTn id="16" dur="500"/>
                                        <p:tgtEl>
                                          <p:spTgt spid="309260"/>
                                        </p:tgtEl>
                                      </p:cBhvr>
                                    </p:animEffect>
                                  </p:childTnLst>
                                </p:cTn>
                              </p:par>
                            </p:childTnLst>
                          </p:cTn>
                        </p:par>
                        <p:par>
                          <p:cTn id="17" fill="hold">
                            <p:stCondLst>
                              <p:cond delay="1000"/>
                            </p:stCondLst>
                            <p:childTnLst>
                              <p:par>
                                <p:cTn id="18" presetID="3" presetClass="entr" presetSubtype="10" fill="hold" nodeType="after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blinds(horizontal)">
                                      <p:cBhvr>
                                        <p:cTn id="20" dur="500"/>
                                        <p:tgtEl>
                                          <p:spTgt spid="10">
                                            <p:txEl>
                                              <p:pRg st="0" end="0"/>
                                            </p:txEl>
                                          </p:spTgt>
                                        </p:tgtEl>
                                      </p:cBhvr>
                                    </p:animEffect>
                                  </p:childTnLst>
                                </p:cTn>
                              </p:par>
                            </p:childTnLst>
                          </p:cTn>
                        </p:par>
                        <p:par>
                          <p:cTn id="21" fill="hold">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309251">
                                            <p:txEl>
                                              <p:pRg st="0" end="0"/>
                                            </p:txEl>
                                          </p:spTgt>
                                        </p:tgtEl>
                                        <p:attrNameLst>
                                          <p:attrName>style.visibility</p:attrName>
                                        </p:attrNameLst>
                                      </p:cBhvr>
                                      <p:to>
                                        <p:strVal val="visible"/>
                                      </p:to>
                                    </p:set>
                                    <p:animEffect transition="in" filter="wipe(left)">
                                      <p:cBhvr>
                                        <p:cTn id="24" dur="500"/>
                                        <p:tgtEl>
                                          <p:spTgt spid="309251">
                                            <p:txEl>
                                              <p:pRg st="0" end="0"/>
                                            </p:txEl>
                                          </p:spTgt>
                                        </p:tgtEl>
                                      </p:cBhvr>
                                    </p:animEffect>
                                  </p:childTnLst>
                                </p:cTn>
                              </p:par>
                            </p:childTnLst>
                          </p:cTn>
                        </p:par>
                        <p:par>
                          <p:cTn id="25" fill="hold">
                            <p:stCondLst>
                              <p:cond delay="2000"/>
                            </p:stCondLst>
                            <p:childTnLst>
                              <p:par>
                                <p:cTn id="26" presetID="22" presetClass="entr" presetSubtype="8" fill="hold" grpId="0" nodeType="afterEffect">
                                  <p:stCondLst>
                                    <p:cond delay="0"/>
                                  </p:stCondLst>
                                  <p:childTnLst>
                                    <p:set>
                                      <p:cBhvr>
                                        <p:cTn id="27" dur="1" fill="hold">
                                          <p:stCondLst>
                                            <p:cond delay="0"/>
                                          </p:stCondLst>
                                        </p:cTn>
                                        <p:tgtEl>
                                          <p:spTgt spid="309251">
                                            <p:txEl>
                                              <p:pRg st="1" end="1"/>
                                            </p:txEl>
                                          </p:spTgt>
                                        </p:tgtEl>
                                        <p:attrNameLst>
                                          <p:attrName>style.visibility</p:attrName>
                                        </p:attrNameLst>
                                      </p:cBhvr>
                                      <p:to>
                                        <p:strVal val="visible"/>
                                      </p:to>
                                    </p:set>
                                    <p:animEffect transition="in" filter="wipe(left)">
                                      <p:cBhvr>
                                        <p:cTn id="28" dur="500"/>
                                        <p:tgtEl>
                                          <p:spTgt spid="309251">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309257">
                                            <p:txEl>
                                              <p:pRg st="1" end="1"/>
                                            </p:txEl>
                                          </p:spTgt>
                                        </p:tgtEl>
                                        <p:attrNameLst>
                                          <p:attrName>style.visibility</p:attrName>
                                        </p:attrNameLst>
                                      </p:cBhvr>
                                      <p:to>
                                        <p:strVal val="visible"/>
                                      </p:to>
                                    </p:set>
                                    <p:animEffect transition="in" filter="wipe(left)">
                                      <p:cBhvr>
                                        <p:cTn id="33" dur="1000"/>
                                        <p:tgtEl>
                                          <p:spTgt spid="30925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9251" grpId="0" build="p"/>
      <p:bldP spid="309257" grpId="0" build="allAtOnce"/>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p:cNvPicPr>
            <a:picLocks noChangeAspect="1" noChangeArrowheads="1"/>
          </p:cNvPicPr>
          <p:nvPr/>
        </p:nvPicPr>
        <p:blipFill>
          <a:blip r:embed="rId1"/>
          <a:srcRect/>
          <a:stretch>
            <a:fillRect/>
          </a:stretch>
        </p:blipFill>
        <p:spPr bwMode="auto">
          <a:xfrm>
            <a:off x="285720" y="0"/>
            <a:ext cx="8358246" cy="6572272"/>
          </a:xfrm>
          <a:prstGeom prst="rect">
            <a:avLst/>
          </a:prstGeom>
          <a:noFill/>
          <a:ln w="9525">
            <a:noFill/>
            <a:miter lim="800000"/>
            <a:headEnd/>
            <a:tailEnd/>
          </a:ln>
          <a:effectLst/>
        </p:spPr>
      </p:pic>
      <p:sp>
        <p:nvSpPr>
          <p:cNvPr id="7" name="矩形 6"/>
          <p:cNvSpPr>
            <a:spLocks noChangeArrowheads="1"/>
          </p:cNvSpPr>
          <p:nvPr/>
        </p:nvSpPr>
        <p:spPr bwMode="auto">
          <a:xfrm>
            <a:off x="571472" y="142852"/>
            <a:ext cx="8143876" cy="4643470"/>
          </a:xfrm>
          <a:prstGeom prst="rect">
            <a:avLst/>
          </a:prstGeom>
          <a:noFill/>
          <a:ln w="25400" algn="ctr">
            <a:solidFill>
              <a:srgbClr val="C00000"/>
            </a:solidFill>
            <a:round/>
          </a:ln>
        </p:spPr>
        <p:txBody>
          <a:bodyPr/>
          <a:lstStyle/>
          <a:p>
            <a:endParaRPr lang="zh-CN" altLang="en-US">
              <a:ea typeface="宋体" panose="02010600030101010101" pitchFamily="2" charset="-122"/>
            </a:endParaRPr>
          </a:p>
        </p:txBody>
      </p:sp>
      <p:sp>
        <p:nvSpPr>
          <p:cNvPr id="8" name="Oval 7"/>
          <p:cNvSpPr>
            <a:spLocks noChangeArrowheads="1"/>
          </p:cNvSpPr>
          <p:nvPr/>
        </p:nvSpPr>
        <p:spPr bwMode="auto">
          <a:xfrm>
            <a:off x="1857356" y="357166"/>
            <a:ext cx="714380" cy="431800"/>
          </a:xfrm>
          <a:prstGeom prst="ellipse">
            <a:avLst/>
          </a:prstGeom>
          <a:noFill/>
          <a:ln w="38100" algn="ctr">
            <a:solidFill>
              <a:srgbClr val="FF0000"/>
            </a:solidFill>
            <a:round/>
          </a:ln>
        </p:spPr>
        <p:txBody>
          <a:bodyPr wrap="none" anchor="ctr"/>
          <a:lstStyle/>
          <a:p>
            <a:endParaRPr lang="zh-CN" altLang="en-US">
              <a:ea typeface="宋体" panose="02010600030101010101" pitchFamily="2" charset="-122"/>
            </a:endParaRPr>
          </a:p>
        </p:txBody>
      </p:sp>
      <p:sp>
        <p:nvSpPr>
          <p:cNvPr id="9" name="Oval 7"/>
          <p:cNvSpPr>
            <a:spLocks noChangeArrowheads="1"/>
          </p:cNvSpPr>
          <p:nvPr/>
        </p:nvSpPr>
        <p:spPr bwMode="auto">
          <a:xfrm>
            <a:off x="2000232" y="857232"/>
            <a:ext cx="714380" cy="431800"/>
          </a:xfrm>
          <a:prstGeom prst="ellipse">
            <a:avLst/>
          </a:prstGeom>
          <a:noFill/>
          <a:ln w="38100" algn="ctr">
            <a:solidFill>
              <a:srgbClr val="FF0000"/>
            </a:solidFill>
            <a:round/>
          </a:ln>
        </p:spPr>
        <p:txBody>
          <a:bodyPr wrap="none" anchor="ctr"/>
          <a:lstStyle/>
          <a:p>
            <a:endParaRPr lang="zh-CN" altLang="en-US">
              <a:ea typeface="宋体" panose="02010600030101010101" pitchFamily="2" charset="-122"/>
            </a:endParaRPr>
          </a:p>
        </p:txBody>
      </p:sp>
      <p:sp>
        <p:nvSpPr>
          <p:cNvPr id="10" name="Oval 7"/>
          <p:cNvSpPr>
            <a:spLocks noChangeArrowheads="1"/>
          </p:cNvSpPr>
          <p:nvPr/>
        </p:nvSpPr>
        <p:spPr bwMode="auto">
          <a:xfrm>
            <a:off x="2714612" y="1857364"/>
            <a:ext cx="714380" cy="431800"/>
          </a:xfrm>
          <a:prstGeom prst="ellipse">
            <a:avLst/>
          </a:prstGeom>
          <a:noFill/>
          <a:ln w="38100" algn="ctr">
            <a:solidFill>
              <a:srgbClr val="FF0000"/>
            </a:solidFill>
            <a:round/>
          </a:ln>
        </p:spPr>
        <p:txBody>
          <a:bodyPr wrap="none" anchor="ctr"/>
          <a:lstStyle/>
          <a:p>
            <a:endParaRPr lang="zh-CN" altLang="en-US">
              <a:ea typeface="宋体" panose="02010600030101010101" pitchFamily="2" charset="-122"/>
            </a:endParaRPr>
          </a:p>
        </p:txBody>
      </p:sp>
      <p:sp>
        <p:nvSpPr>
          <p:cNvPr id="11" name="Oval 7"/>
          <p:cNvSpPr>
            <a:spLocks noChangeArrowheads="1"/>
          </p:cNvSpPr>
          <p:nvPr/>
        </p:nvSpPr>
        <p:spPr bwMode="auto">
          <a:xfrm>
            <a:off x="2071670" y="2357430"/>
            <a:ext cx="714380" cy="431800"/>
          </a:xfrm>
          <a:prstGeom prst="ellipse">
            <a:avLst/>
          </a:prstGeom>
          <a:noFill/>
          <a:ln w="38100" algn="ctr">
            <a:solidFill>
              <a:srgbClr val="FF0000"/>
            </a:solidFill>
            <a:round/>
          </a:ln>
        </p:spPr>
        <p:txBody>
          <a:bodyPr wrap="none" anchor="ctr"/>
          <a:lstStyle/>
          <a:p>
            <a:endParaRPr lang="zh-CN" altLang="en-US">
              <a:ea typeface="宋体" panose="02010600030101010101" pitchFamily="2" charset="-122"/>
            </a:endParaRPr>
          </a:p>
        </p:txBody>
      </p:sp>
      <p:sp>
        <p:nvSpPr>
          <p:cNvPr id="12" name="Oval 7"/>
          <p:cNvSpPr>
            <a:spLocks noChangeArrowheads="1"/>
          </p:cNvSpPr>
          <p:nvPr/>
        </p:nvSpPr>
        <p:spPr bwMode="auto">
          <a:xfrm>
            <a:off x="2000232" y="2928934"/>
            <a:ext cx="714380" cy="431800"/>
          </a:xfrm>
          <a:prstGeom prst="ellipse">
            <a:avLst/>
          </a:prstGeom>
          <a:noFill/>
          <a:ln w="38100" algn="ctr">
            <a:solidFill>
              <a:srgbClr val="FF0000"/>
            </a:solidFill>
            <a:round/>
          </a:ln>
        </p:spPr>
        <p:txBody>
          <a:bodyPr wrap="none" anchor="ctr"/>
          <a:lstStyle/>
          <a:p>
            <a:endParaRPr lang="zh-CN" altLang="en-US">
              <a:ea typeface="宋体" panose="02010600030101010101" pitchFamily="2" charset="-122"/>
            </a:endParaRPr>
          </a:p>
        </p:txBody>
      </p:sp>
      <p:sp>
        <p:nvSpPr>
          <p:cNvPr id="13" name="Oval 7"/>
          <p:cNvSpPr>
            <a:spLocks noChangeArrowheads="1"/>
          </p:cNvSpPr>
          <p:nvPr/>
        </p:nvSpPr>
        <p:spPr bwMode="auto">
          <a:xfrm>
            <a:off x="1714480" y="3357562"/>
            <a:ext cx="714380" cy="431800"/>
          </a:xfrm>
          <a:prstGeom prst="ellipse">
            <a:avLst/>
          </a:prstGeom>
          <a:noFill/>
          <a:ln w="38100" algn="ctr">
            <a:solidFill>
              <a:srgbClr val="FF0000"/>
            </a:solidFill>
            <a:round/>
          </a:ln>
        </p:spPr>
        <p:txBody>
          <a:bodyPr wrap="none" anchor="ctr"/>
          <a:lstStyle/>
          <a:p>
            <a:endParaRPr lang="zh-CN" altLang="en-US">
              <a:ea typeface="宋体" panose="02010600030101010101" pitchFamily="2" charset="-122"/>
            </a:endParaRPr>
          </a:p>
        </p:txBody>
      </p:sp>
      <p:sp>
        <p:nvSpPr>
          <p:cNvPr id="14" name="Oval 7"/>
          <p:cNvSpPr>
            <a:spLocks noChangeArrowheads="1"/>
          </p:cNvSpPr>
          <p:nvPr/>
        </p:nvSpPr>
        <p:spPr bwMode="auto">
          <a:xfrm>
            <a:off x="2285984" y="4429132"/>
            <a:ext cx="714380" cy="431800"/>
          </a:xfrm>
          <a:prstGeom prst="ellipse">
            <a:avLst/>
          </a:prstGeom>
          <a:noFill/>
          <a:ln w="38100" algn="ctr">
            <a:solidFill>
              <a:srgbClr val="FF0000"/>
            </a:solidFill>
            <a:round/>
          </a:ln>
        </p:spPr>
        <p:txBody>
          <a:bodyPr wrap="none" anchor="ctr"/>
          <a:lstStyle/>
          <a:p>
            <a:endParaRPr lang="zh-CN" altLang="en-US">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par>
                          <p:cTn id="13" fill="hold">
                            <p:stCondLst>
                              <p:cond delay="500"/>
                            </p:stCondLst>
                            <p:childTnLst>
                              <p:par>
                                <p:cTn id="14" presetID="22" presetClass="entr" presetSubtype="4"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wipe(down)">
                                      <p:cBhvr>
                                        <p:cTn id="16" dur="500"/>
                                        <p:tgtEl>
                                          <p:spTgt spid="9"/>
                                        </p:tgtEl>
                                      </p:cBhvr>
                                    </p:animEffect>
                                  </p:childTnLst>
                                </p:cTn>
                              </p:par>
                            </p:childTnLst>
                          </p:cTn>
                        </p:par>
                        <p:par>
                          <p:cTn id="17" fill="hold">
                            <p:stCondLst>
                              <p:cond delay="1000"/>
                            </p:stCondLst>
                            <p:childTnLst>
                              <p:par>
                                <p:cTn id="18" presetID="22" presetClass="entr" presetSubtype="4"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down)">
                                      <p:cBhvr>
                                        <p:cTn id="20" dur="500"/>
                                        <p:tgtEl>
                                          <p:spTgt spid="10"/>
                                        </p:tgtEl>
                                      </p:cBhvr>
                                    </p:animEffect>
                                  </p:childTnLst>
                                </p:cTn>
                              </p:par>
                            </p:childTnLst>
                          </p:cTn>
                        </p:par>
                        <p:par>
                          <p:cTn id="21" fill="hold">
                            <p:stCondLst>
                              <p:cond delay="1500"/>
                            </p:stCondLst>
                            <p:childTnLst>
                              <p:par>
                                <p:cTn id="22" presetID="22" presetClass="entr" presetSubtype="4"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down)">
                                      <p:cBhvr>
                                        <p:cTn id="24" dur="500"/>
                                        <p:tgtEl>
                                          <p:spTgt spid="11"/>
                                        </p:tgtEl>
                                      </p:cBhvr>
                                    </p:animEffect>
                                  </p:childTnLst>
                                </p:cTn>
                              </p:par>
                            </p:childTnLst>
                          </p:cTn>
                        </p:par>
                        <p:par>
                          <p:cTn id="25" fill="hold">
                            <p:stCondLst>
                              <p:cond delay="2000"/>
                            </p:stCondLst>
                            <p:childTnLst>
                              <p:par>
                                <p:cTn id="26" presetID="22" presetClass="entr" presetSubtype="4"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down)">
                                      <p:cBhvr>
                                        <p:cTn id="28" dur="500"/>
                                        <p:tgtEl>
                                          <p:spTgt spid="12"/>
                                        </p:tgtEl>
                                      </p:cBhvr>
                                    </p:animEffect>
                                  </p:childTnLst>
                                </p:cTn>
                              </p:par>
                            </p:childTnLst>
                          </p:cTn>
                        </p:par>
                        <p:par>
                          <p:cTn id="29" fill="hold">
                            <p:stCondLst>
                              <p:cond delay="2500"/>
                            </p:stCondLst>
                            <p:childTnLst>
                              <p:par>
                                <p:cTn id="30" presetID="22" presetClass="entr" presetSubtype="4" fill="hold" grpId="0" nodeType="after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down)">
                                      <p:cBhvr>
                                        <p:cTn id="32" dur="500"/>
                                        <p:tgtEl>
                                          <p:spTgt spid="13"/>
                                        </p:tgtEl>
                                      </p:cBhvr>
                                    </p:animEffect>
                                  </p:childTnLst>
                                </p:cTn>
                              </p:par>
                            </p:childTnLst>
                          </p:cTn>
                        </p:par>
                        <p:par>
                          <p:cTn id="33" fill="hold">
                            <p:stCondLst>
                              <p:cond delay="3000"/>
                            </p:stCondLst>
                            <p:childTnLst>
                              <p:par>
                                <p:cTn id="34" presetID="22" presetClass="entr" presetSubtype="4" fill="hold" grpId="0"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722313" y="4191000"/>
            <a:ext cx="2055812" cy="2428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1"/>
          <a:srcRect/>
          <a:stretch>
            <a:fillRect/>
          </a:stretch>
        </p:blipFill>
        <p:spPr bwMode="auto">
          <a:xfrm>
            <a:off x="0" y="-173038"/>
            <a:ext cx="9144000" cy="70310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790575" y="5868988"/>
            <a:ext cx="2057400" cy="242887"/>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
        <p:nvSpPr>
          <p:cNvPr id="6" name="矩形 5"/>
          <p:cNvSpPr>
            <a:spLocks noChangeArrowheads="1"/>
          </p:cNvSpPr>
          <p:nvPr/>
        </p:nvSpPr>
        <p:spPr bwMode="auto">
          <a:xfrm>
            <a:off x="4668838" y="531813"/>
            <a:ext cx="1165225" cy="244475"/>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8917" name="矩形 4"/>
          <p:cNvSpPr>
            <a:spLocks noChangeArrowheads="1"/>
          </p:cNvSpPr>
          <p:nvPr/>
        </p:nvSpPr>
        <p:spPr bwMode="auto">
          <a:xfrm>
            <a:off x="722313" y="4191000"/>
            <a:ext cx="2055812" cy="242888"/>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cxnSp>
        <p:nvCxnSpPr>
          <p:cNvPr id="10" name="直接连接符 9"/>
          <p:cNvCxnSpPr>
            <a:cxnSpLocks noChangeShapeType="1"/>
          </p:cNvCxnSpPr>
          <p:nvPr/>
        </p:nvCxnSpPr>
        <p:spPr bwMode="auto">
          <a:xfrm>
            <a:off x="857250" y="4641850"/>
            <a:ext cx="682625" cy="1588"/>
          </a:xfrm>
          <a:prstGeom prst="line">
            <a:avLst/>
          </a:prstGeom>
          <a:noFill/>
          <a:ln w="38100" algn="ctr">
            <a:solidFill>
              <a:srgbClr val="C00000"/>
            </a:solidFill>
            <a:round/>
          </a:ln>
        </p:spPr>
      </p:cxnSp>
      <p:cxnSp>
        <p:nvCxnSpPr>
          <p:cNvPr id="12" name="直接连接符 11"/>
          <p:cNvCxnSpPr>
            <a:cxnSpLocks noChangeShapeType="1"/>
          </p:cNvCxnSpPr>
          <p:nvPr/>
        </p:nvCxnSpPr>
        <p:spPr bwMode="auto">
          <a:xfrm flipV="1">
            <a:off x="925513" y="5821363"/>
            <a:ext cx="1169987" cy="12700"/>
          </a:xfrm>
          <a:prstGeom prst="line">
            <a:avLst/>
          </a:prstGeom>
          <a:noFill/>
          <a:ln w="38100" algn="ctr">
            <a:solidFill>
              <a:srgbClr val="C00000"/>
            </a:solidFill>
            <a:round/>
          </a:ln>
        </p:spPr>
      </p:cxnSp>
      <p:cxnSp>
        <p:nvCxnSpPr>
          <p:cNvPr id="8" name="直接连接符 7"/>
          <p:cNvCxnSpPr>
            <a:cxnSpLocks noChangeShapeType="1"/>
          </p:cNvCxnSpPr>
          <p:nvPr/>
        </p:nvCxnSpPr>
        <p:spPr bwMode="auto">
          <a:xfrm flipV="1">
            <a:off x="4713288" y="3925888"/>
            <a:ext cx="1168400" cy="11112"/>
          </a:xfrm>
          <a:prstGeom prst="line">
            <a:avLst/>
          </a:prstGeom>
          <a:noFill/>
          <a:ln w="38100" algn="ctr">
            <a:solidFill>
              <a:srgbClr val="C00000"/>
            </a:solidFill>
            <a:round/>
          </a:ln>
        </p:spPr>
      </p:cxnSp>
      <p:cxnSp>
        <p:nvCxnSpPr>
          <p:cNvPr id="9" name="直接连接符 8"/>
          <p:cNvCxnSpPr>
            <a:cxnSpLocks noChangeShapeType="1"/>
          </p:cNvCxnSpPr>
          <p:nvPr/>
        </p:nvCxnSpPr>
        <p:spPr bwMode="auto">
          <a:xfrm flipV="1">
            <a:off x="4770438" y="5370513"/>
            <a:ext cx="1525587" cy="1587"/>
          </a:xfrm>
          <a:prstGeom prst="line">
            <a:avLst/>
          </a:prstGeom>
          <a:noFill/>
          <a:ln w="38100" algn="ctr">
            <a:solidFill>
              <a:srgbClr val="C00000"/>
            </a:solidFill>
            <a:round/>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00"/>
                                        <p:tgtEl>
                                          <p:spTgt spid="12"/>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down)">
                                      <p:cBhvr>
                                        <p:cTn id="1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1"/>
          <a:srcRect/>
          <a:stretch>
            <a:fillRect/>
          </a:stretch>
        </p:blipFill>
        <p:spPr bwMode="auto">
          <a:xfrm>
            <a:off x="0" y="-173038"/>
            <a:ext cx="9144000" cy="70310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9941" name="矩形 4"/>
          <p:cNvSpPr>
            <a:spLocks noChangeArrowheads="1"/>
          </p:cNvSpPr>
          <p:nvPr/>
        </p:nvSpPr>
        <p:spPr bwMode="auto">
          <a:xfrm>
            <a:off x="790575" y="5868988"/>
            <a:ext cx="2057400" cy="242887"/>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
        <p:nvSpPr>
          <p:cNvPr id="39942" name="矩形 5"/>
          <p:cNvSpPr>
            <a:spLocks noChangeArrowheads="1"/>
          </p:cNvSpPr>
          <p:nvPr/>
        </p:nvSpPr>
        <p:spPr bwMode="auto">
          <a:xfrm>
            <a:off x="4668838" y="531813"/>
            <a:ext cx="1165225" cy="244475"/>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cxnSp>
        <p:nvCxnSpPr>
          <p:cNvPr id="7" name="直接连接符 6"/>
          <p:cNvCxnSpPr>
            <a:cxnSpLocks noChangeShapeType="1"/>
          </p:cNvCxnSpPr>
          <p:nvPr/>
        </p:nvCxnSpPr>
        <p:spPr bwMode="auto">
          <a:xfrm flipV="1">
            <a:off x="938213" y="6354763"/>
            <a:ext cx="1492250" cy="0"/>
          </a:xfrm>
          <a:prstGeom prst="line">
            <a:avLst/>
          </a:prstGeom>
          <a:noFill/>
          <a:ln w="38100" algn="ctr">
            <a:solidFill>
              <a:srgbClr val="C00000"/>
            </a:solidFill>
            <a:round/>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a:effectLst>
            <a:prstShdw prst="shdw17" dist="17961" dir="2700000">
              <a:schemeClr val="accent1">
                <a:gamma/>
                <a:shade val="60000"/>
                <a:invGamma/>
              </a:schemeClr>
            </a:prstShdw>
          </a:effectLst>
        </p:spPr>
      </p:pic>
      <p:cxnSp>
        <p:nvCxnSpPr>
          <p:cNvPr id="5" name="直接连接符 4"/>
          <p:cNvCxnSpPr>
            <a:cxnSpLocks noChangeShapeType="1"/>
          </p:cNvCxnSpPr>
          <p:nvPr/>
        </p:nvCxnSpPr>
        <p:spPr bwMode="auto">
          <a:xfrm flipV="1">
            <a:off x="949325" y="1793875"/>
            <a:ext cx="1492250" cy="0"/>
          </a:xfrm>
          <a:prstGeom prst="line">
            <a:avLst/>
          </a:prstGeom>
          <a:noFill/>
          <a:ln w="38100" algn="ctr">
            <a:solidFill>
              <a:srgbClr val="C00000"/>
            </a:solidFill>
            <a:round/>
          </a:ln>
        </p:spPr>
      </p:cxnSp>
      <p:cxnSp>
        <p:nvCxnSpPr>
          <p:cNvPr id="6" name="直接连接符 5"/>
          <p:cNvCxnSpPr>
            <a:cxnSpLocks noChangeShapeType="1"/>
          </p:cNvCxnSpPr>
          <p:nvPr/>
        </p:nvCxnSpPr>
        <p:spPr bwMode="auto">
          <a:xfrm flipV="1">
            <a:off x="925513" y="4178300"/>
            <a:ext cx="1169987" cy="11113"/>
          </a:xfrm>
          <a:prstGeom prst="line">
            <a:avLst/>
          </a:prstGeom>
          <a:noFill/>
          <a:ln w="38100" algn="ctr">
            <a:solidFill>
              <a:srgbClr val="C00000"/>
            </a:solidFill>
            <a:round/>
          </a:ln>
        </p:spPr>
      </p:cxnSp>
      <p:cxnSp>
        <p:nvCxnSpPr>
          <p:cNvPr id="7" name="直接连接符 6"/>
          <p:cNvCxnSpPr>
            <a:cxnSpLocks noChangeShapeType="1"/>
          </p:cNvCxnSpPr>
          <p:nvPr/>
        </p:nvCxnSpPr>
        <p:spPr bwMode="auto">
          <a:xfrm flipV="1">
            <a:off x="971550" y="5591175"/>
            <a:ext cx="1447800" cy="0"/>
          </a:xfrm>
          <a:prstGeom prst="line">
            <a:avLst/>
          </a:prstGeom>
          <a:noFill/>
          <a:ln w="38100" algn="ctr">
            <a:solidFill>
              <a:srgbClr val="C00000"/>
            </a:solidFill>
            <a:round/>
          </a:ln>
        </p:spPr>
      </p:cxnSp>
      <p:cxnSp>
        <p:nvCxnSpPr>
          <p:cNvPr id="10" name="直接连接符 9"/>
          <p:cNvCxnSpPr>
            <a:cxnSpLocks noChangeShapeType="1"/>
          </p:cNvCxnSpPr>
          <p:nvPr/>
        </p:nvCxnSpPr>
        <p:spPr bwMode="auto">
          <a:xfrm flipV="1">
            <a:off x="4805363" y="2757488"/>
            <a:ext cx="1493837" cy="0"/>
          </a:xfrm>
          <a:prstGeom prst="line">
            <a:avLst/>
          </a:prstGeom>
          <a:noFill/>
          <a:ln w="38100" algn="ctr">
            <a:solidFill>
              <a:srgbClr val="C00000"/>
            </a:solidFill>
            <a:round/>
          </a:ln>
        </p:spPr>
      </p:cxnSp>
      <p:cxnSp>
        <p:nvCxnSpPr>
          <p:cNvPr id="11" name="直接连接符 10"/>
          <p:cNvCxnSpPr>
            <a:cxnSpLocks noChangeShapeType="1"/>
          </p:cNvCxnSpPr>
          <p:nvPr/>
        </p:nvCxnSpPr>
        <p:spPr bwMode="auto">
          <a:xfrm flipV="1">
            <a:off x="4735513" y="4156075"/>
            <a:ext cx="889000" cy="23813"/>
          </a:xfrm>
          <a:prstGeom prst="line">
            <a:avLst/>
          </a:prstGeom>
          <a:noFill/>
          <a:ln w="38100" algn="ctr">
            <a:solidFill>
              <a:srgbClr val="C00000"/>
            </a:solidFill>
            <a:round/>
          </a:ln>
        </p:spPr>
      </p:cxnSp>
      <p:cxnSp>
        <p:nvCxnSpPr>
          <p:cNvPr id="15" name="直接连接符 14"/>
          <p:cNvCxnSpPr>
            <a:cxnSpLocks noChangeShapeType="1"/>
          </p:cNvCxnSpPr>
          <p:nvPr/>
        </p:nvCxnSpPr>
        <p:spPr bwMode="auto">
          <a:xfrm flipV="1">
            <a:off x="4760913" y="5360988"/>
            <a:ext cx="889000" cy="25400"/>
          </a:xfrm>
          <a:prstGeom prst="line">
            <a:avLst/>
          </a:prstGeom>
          <a:noFill/>
          <a:ln w="38100" algn="ctr">
            <a:solidFill>
              <a:srgbClr val="C00000"/>
            </a:solidFill>
            <a:round/>
          </a:ln>
        </p:spPr>
      </p:cxn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down)">
                                      <p:cBhvr>
                                        <p:cTn id="11" dur="500"/>
                                        <p:tgtEl>
                                          <p:spTgt spid="6"/>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wipe(down)">
                                      <p:cBhvr>
                                        <p:cTn id="19" dur="500"/>
                                        <p:tgtEl>
                                          <p:spTgt spid="10"/>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down)">
                                      <p:cBhvr>
                                        <p:cTn id="23" dur="500"/>
                                        <p:tgtEl>
                                          <p:spTgt spid="11"/>
                                        </p:tgtEl>
                                      </p:cBhvr>
                                    </p:animEffect>
                                  </p:childTnLst>
                                </p:cTn>
                              </p:par>
                            </p:childTnLst>
                          </p:cTn>
                        </p:par>
                        <p:par>
                          <p:cTn id="24" fill="hold">
                            <p:stCondLst>
                              <p:cond delay="2500"/>
                            </p:stCondLst>
                            <p:childTnLst>
                              <p:par>
                                <p:cTn id="25" presetID="22" presetClass="entr" presetSubtype="4" fill="hold" nodeType="after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wipe(down)">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3"/>
          <p:cNvSpPr>
            <a:spLocks noGrp="1" noChangeArrowheads="1"/>
          </p:cNvSpPr>
          <p:nvPr>
            <p:ph type="subTitle" idx="4294967295"/>
          </p:nvPr>
        </p:nvSpPr>
        <p:spPr>
          <a:xfrm>
            <a:off x="693738" y="969963"/>
            <a:ext cx="8093104" cy="2271712"/>
          </a:xfrm>
        </p:spPr>
        <p:txBody>
          <a:bodyPr/>
          <a:lstStyle/>
          <a:p>
            <a:pPr algn="l" eaLnBrk="1" hangingPunct="1">
              <a:buNone/>
            </a:pP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如何选择图书、期刊？</a:t>
            </a:r>
            <a:endPar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buNone/>
            </a:pPr>
            <a:r>
              <a:rPr lang="zh-CN" altLang="en-US" sz="3200" b="1" dirty="0" smtClean="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要</a:t>
            </a:r>
            <a:r>
              <a:rPr lang="zh-CN" altLang="en-US" sz="3200" b="1"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rPr>
              <a:t>想对糖尿病的知识做全面、系统的了解，最好查找（    ），若想了解糖尿病有何新疗法及最新治疗进展情况，应查找（   　）。</a:t>
            </a:r>
            <a:endParaRPr lang="zh-CN" altLang="en-US" sz="3200" b="1" dirty="0">
              <a:solidFill>
                <a:schemeClr val="accent1">
                  <a:lumMod val="75000"/>
                </a:schemeClr>
              </a:solidFill>
              <a:latin typeface="楷体" panose="02010609060101010101" pitchFamily="49" charset="-122"/>
              <a:ea typeface="楷体" panose="02010609060101010101" pitchFamily="49" charset="-122"/>
              <a:cs typeface="Arial" panose="020B0604020202020204" pitchFamily="34" charset="0"/>
            </a:endParaRPr>
          </a:p>
        </p:txBody>
      </p:sp>
      <p:sp>
        <p:nvSpPr>
          <p:cNvPr id="7171" name="Rectangle 2"/>
          <p:cNvSpPr>
            <a:spLocks noGrp="1" noChangeArrowheads="1"/>
          </p:cNvSpPr>
          <p:nvPr>
            <p:ph type="ctrTitle" idx="4294967295"/>
          </p:nvPr>
        </p:nvSpPr>
        <p:spPr>
          <a:xfrm>
            <a:off x="244459" y="150813"/>
            <a:ext cx="2112963" cy="752475"/>
          </a:xfrm>
        </p:spPr>
        <p:txBody>
          <a:bodyPr/>
          <a:lstStyle/>
          <a:p>
            <a:pPr algn="ctr" eaLnBrk="1" hangingPunct="1"/>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练习题</a:t>
            </a:r>
            <a:endPar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31754" name="Text Box 10"/>
          <p:cNvSpPr txBox="1">
            <a:spLocks noChangeArrowheads="1"/>
          </p:cNvSpPr>
          <p:nvPr/>
        </p:nvSpPr>
        <p:spPr bwMode="auto">
          <a:xfrm>
            <a:off x="3092448" y="2057394"/>
            <a:ext cx="1193800" cy="585788"/>
          </a:xfrm>
          <a:prstGeom prst="rect">
            <a:avLst/>
          </a:prstGeom>
          <a:noFill/>
          <a:ln w="9525">
            <a:noFill/>
            <a:miter lim="800000"/>
          </a:ln>
        </p:spPr>
        <p:txBody>
          <a:bodyPr>
            <a:spAutoFit/>
          </a:bodyPr>
          <a:lstStyle/>
          <a:p>
            <a:r>
              <a:rPr lang="zh-CN" altLang="en-US" sz="3200" b="1" dirty="0">
                <a:solidFill>
                  <a:srgbClr val="0000FF"/>
                </a:solidFill>
                <a:latin typeface="黑体" panose="02010609060101010101" pitchFamily="2" charset="-122"/>
                <a:ea typeface="黑体" panose="02010609060101010101" pitchFamily="2" charset="-122"/>
              </a:rPr>
              <a:t>图书</a:t>
            </a:r>
            <a:endParaRPr lang="zh-CN" altLang="en-US" sz="3200" b="1" dirty="0">
              <a:solidFill>
                <a:srgbClr val="0000FF"/>
              </a:solidFill>
              <a:latin typeface="黑体" panose="02010609060101010101" pitchFamily="2" charset="-122"/>
              <a:ea typeface="黑体" panose="02010609060101010101" pitchFamily="2" charset="-122"/>
            </a:endParaRPr>
          </a:p>
        </p:txBody>
      </p:sp>
      <p:sp>
        <p:nvSpPr>
          <p:cNvPr id="31755" name="Text Box 11"/>
          <p:cNvSpPr txBox="1">
            <a:spLocks noChangeArrowheads="1"/>
          </p:cNvSpPr>
          <p:nvPr/>
        </p:nvSpPr>
        <p:spPr bwMode="auto">
          <a:xfrm>
            <a:off x="1571604" y="3000372"/>
            <a:ext cx="1223963" cy="585788"/>
          </a:xfrm>
          <a:prstGeom prst="rect">
            <a:avLst/>
          </a:prstGeom>
          <a:noFill/>
          <a:ln w="9525">
            <a:noFill/>
            <a:miter lim="800000"/>
          </a:ln>
        </p:spPr>
        <p:txBody>
          <a:bodyPr>
            <a:spAutoFit/>
          </a:bodyPr>
          <a:lstStyle/>
          <a:p>
            <a:r>
              <a:rPr lang="zh-CN" altLang="en-US" sz="3200" b="1" dirty="0">
                <a:solidFill>
                  <a:srgbClr val="0000FF"/>
                </a:solidFill>
                <a:latin typeface="黑体" panose="02010609060101010101" pitchFamily="2" charset="-122"/>
                <a:ea typeface="黑体" panose="02010609060101010101" pitchFamily="2" charset="-122"/>
              </a:rPr>
              <a:t>期刊</a:t>
            </a:r>
            <a:endParaRPr lang="zh-CN" altLang="en-US" sz="3200" b="1" dirty="0">
              <a:solidFill>
                <a:srgbClr val="0000FF"/>
              </a:solidFill>
              <a:latin typeface="黑体" panose="02010609060101010101" pitchFamily="2" charset="-122"/>
              <a:ea typeface="黑体" panose="02010609060101010101" pitchFamily="2" charset="-122"/>
            </a:endParaRPr>
          </a:p>
        </p:txBody>
      </p:sp>
      <p:sp>
        <p:nvSpPr>
          <p:cNvPr id="7174" name="Text Box 12"/>
          <p:cNvSpPr txBox="1">
            <a:spLocks noChangeArrowheads="1"/>
          </p:cNvSpPr>
          <p:nvPr/>
        </p:nvSpPr>
        <p:spPr bwMode="auto">
          <a:xfrm>
            <a:off x="6372225" y="5589588"/>
            <a:ext cx="1152525" cy="457200"/>
          </a:xfrm>
          <a:prstGeom prst="rect">
            <a:avLst/>
          </a:prstGeom>
          <a:noFill/>
          <a:ln w="9525">
            <a:noFill/>
            <a:miter lim="800000"/>
          </a:ln>
        </p:spPr>
        <p:txBody>
          <a:bodyPr>
            <a:spAutoFit/>
          </a:bodyPr>
          <a:lstStyle/>
          <a:p>
            <a:endParaRPr lang="zh-CN" altLang="en-US">
              <a:latin typeface="Tahoma" panose="020B0604030504040204" pitchFamily="34" charset="0"/>
              <a:ea typeface="宋体" panose="02010600030101010101" pitchFamily="2" charset="-122"/>
            </a:endParaRPr>
          </a:p>
        </p:txBody>
      </p:sp>
      <p:sp>
        <p:nvSpPr>
          <p:cNvPr id="10" name="Rectangle 3"/>
          <p:cNvSpPr txBox="1">
            <a:spLocks noChangeArrowheads="1"/>
          </p:cNvSpPr>
          <p:nvPr/>
        </p:nvSpPr>
        <p:spPr bwMode="auto">
          <a:xfrm>
            <a:off x="979522" y="3608406"/>
            <a:ext cx="8450262" cy="2535238"/>
          </a:xfrm>
          <a:prstGeom prst="rect">
            <a:avLst/>
          </a:prstGeom>
          <a:noFill/>
          <a:ln w="9525">
            <a:noFill/>
            <a:miter lim="800000"/>
          </a:ln>
        </p:spPr>
        <p:txBody>
          <a:bodyPr lIns="0" tIns="0" rIns="0" bIns="0"/>
          <a:lstStyle/>
          <a:p>
            <a:pPr>
              <a:spcAft>
                <a:spcPct val="40000"/>
              </a:spcAft>
              <a:defRPr/>
            </a:pPr>
            <a:r>
              <a:rPr lang="en-US" altLang="zh-CN" sz="3200" b="1" kern="0" dirty="0">
                <a:solidFill>
                  <a:schemeClr val="accent1">
                    <a:lumMod val="75000"/>
                  </a:schemeClr>
                </a:solidFill>
                <a:latin typeface="黑体" panose="02010609060101010101" pitchFamily="2" charset="-122"/>
                <a:ea typeface="黑体" panose="02010609060101010101" pitchFamily="2" charset="-122"/>
              </a:rPr>
              <a:t>A.《</a:t>
            </a:r>
            <a:r>
              <a:rPr lang="zh-CN" altLang="en-US" sz="3200" b="1" kern="0" dirty="0">
                <a:solidFill>
                  <a:schemeClr val="accent1">
                    <a:lumMod val="75000"/>
                  </a:schemeClr>
                </a:solidFill>
                <a:latin typeface="黑体" panose="02010609060101010101" pitchFamily="2" charset="-122"/>
                <a:ea typeface="黑体" panose="02010609060101010101" pitchFamily="2" charset="-122"/>
              </a:rPr>
              <a:t>糖尿病学</a:t>
            </a:r>
            <a:r>
              <a:rPr lang="en-US" altLang="zh-CN" sz="3200" b="1" kern="0" dirty="0">
                <a:solidFill>
                  <a:schemeClr val="accent1">
                    <a:lumMod val="75000"/>
                  </a:schemeClr>
                </a:solidFill>
                <a:latin typeface="黑体" panose="02010609060101010101" pitchFamily="2" charset="-122"/>
                <a:ea typeface="黑体" panose="02010609060101010101" pitchFamily="2" charset="-122"/>
              </a:rPr>
              <a:t>》</a:t>
            </a:r>
            <a:endParaRPr lang="en-US" altLang="zh-CN" sz="3200" b="1" kern="0" dirty="0">
              <a:solidFill>
                <a:schemeClr val="accent1">
                  <a:lumMod val="75000"/>
                </a:schemeClr>
              </a:solidFill>
              <a:latin typeface="黑体" panose="02010609060101010101" pitchFamily="2" charset="-122"/>
              <a:ea typeface="黑体" panose="02010609060101010101" pitchFamily="2" charset="-122"/>
            </a:endParaRPr>
          </a:p>
          <a:p>
            <a:pPr>
              <a:spcAft>
                <a:spcPct val="40000"/>
              </a:spcAft>
              <a:buFont typeface="Wingdings" panose="05000000000000000000" pitchFamily="2" charset="2"/>
              <a:buNone/>
              <a:defRPr/>
            </a:pPr>
            <a:r>
              <a:rPr lang="en-US" altLang="zh-CN" sz="3200" b="1" kern="0" dirty="0">
                <a:solidFill>
                  <a:schemeClr val="accent1">
                    <a:lumMod val="75000"/>
                  </a:schemeClr>
                </a:solidFill>
                <a:latin typeface="黑体" panose="02010609060101010101" pitchFamily="2" charset="-122"/>
                <a:ea typeface="黑体" panose="02010609060101010101" pitchFamily="2" charset="-122"/>
              </a:rPr>
              <a:t>B.《</a:t>
            </a:r>
            <a:r>
              <a:rPr lang="zh-CN" altLang="en-US" sz="3200" b="1" kern="0" dirty="0">
                <a:solidFill>
                  <a:schemeClr val="accent1">
                    <a:lumMod val="75000"/>
                  </a:schemeClr>
                </a:solidFill>
                <a:latin typeface="黑体" panose="02010609060101010101" pitchFamily="2" charset="-122"/>
                <a:ea typeface="黑体" panose="02010609060101010101" pitchFamily="2" charset="-122"/>
              </a:rPr>
              <a:t>中华内科杂志</a:t>
            </a:r>
            <a:r>
              <a:rPr lang="en-US" altLang="zh-CN" sz="3200" b="1" kern="0" dirty="0">
                <a:solidFill>
                  <a:schemeClr val="accent1">
                    <a:lumMod val="75000"/>
                  </a:schemeClr>
                </a:solidFill>
                <a:latin typeface="黑体" panose="02010609060101010101" pitchFamily="2" charset="-122"/>
                <a:ea typeface="黑体" panose="02010609060101010101" pitchFamily="2" charset="-122"/>
              </a:rPr>
              <a:t>》</a:t>
            </a:r>
            <a:endParaRPr lang="en-US" altLang="zh-CN" sz="3200" b="1" kern="0" dirty="0">
              <a:solidFill>
                <a:schemeClr val="accent1">
                  <a:lumMod val="75000"/>
                </a:schemeClr>
              </a:solidFill>
              <a:latin typeface="黑体" panose="02010609060101010101" pitchFamily="2" charset="-122"/>
              <a:ea typeface="黑体" panose="02010609060101010101" pitchFamily="2" charset="-122"/>
            </a:endParaRPr>
          </a:p>
          <a:p>
            <a:pPr>
              <a:spcAft>
                <a:spcPct val="40000"/>
              </a:spcAft>
              <a:buFont typeface="Wingdings" panose="05000000000000000000" pitchFamily="2" charset="2"/>
              <a:buNone/>
              <a:defRPr/>
            </a:pPr>
            <a:r>
              <a:rPr lang="en-US" altLang="zh-CN" sz="3200" b="1" kern="0" dirty="0">
                <a:solidFill>
                  <a:schemeClr val="accent1">
                    <a:lumMod val="75000"/>
                  </a:schemeClr>
                </a:solidFill>
                <a:latin typeface="黑体" panose="02010609060101010101" pitchFamily="2" charset="-122"/>
                <a:ea typeface="黑体" panose="02010609060101010101" pitchFamily="2" charset="-122"/>
              </a:rPr>
              <a:t>C.《</a:t>
            </a:r>
            <a:r>
              <a:rPr lang="zh-CN" altLang="en-US" sz="3200" b="1" kern="0" dirty="0">
                <a:solidFill>
                  <a:schemeClr val="accent1">
                    <a:lumMod val="75000"/>
                  </a:schemeClr>
                </a:solidFill>
                <a:latin typeface="黑体" panose="02010609060101010101" pitchFamily="2" charset="-122"/>
                <a:ea typeface="黑体" panose="02010609060101010101" pitchFamily="2" charset="-122"/>
              </a:rPr>
              <a:t>实用糖尿病杂志</a:t>
            </a:r>
            <a:r>
              <a:rPr lang="en-US" altLang="zh-CN" sz="3200" b="1" kern="0" dirty="0">
                <a:solidFill>
                  <a:schemeClr val="accent1">
                    <a:lumMod val="75000"/>
                  </a:schemeClr>
                </a:solidFill>
                <a:latin typeface="黑体" panose="02010609060101010101" pitchFamily="2" charset="-122"/>
                <a:ea typeface="黑体" panose="02010609060101010101" pitchFamily="2" charset="-122"/>
              </a:rPr>
              <a:t>》</a:t>
            </a:r>
            <a:endParaRPr lang="en-US" altLang="zh-CN" sz="3200" b="1" kern="0" dirty="0">
              <a:solidFill>
                <a:schemeClr val="accent1">
                  <a:lumMod val="75000"/>
                </a:schemeClr>
              </a:solidFill>
              <a:latin typeface="黑体" panose="02010609060101010101" pitchFamily="2" charset="-122"/>
              <a:ea typeface="黑体" panose="02010609060101010101" pitchFamily="2" charset="-122"/>
            </a:endParaRPr>
          </a:p>
          <a:p>
            <a:pPr>
              <a:spcAft>
                <a:spcPct val="40000"/>
              </a:spcAft>
              <a:defRPr/>
            </a:pPr>
            <a:r>
              <a:rPr lang="en-US" altLang="zh-CN" sz="3200" b="1" kern="0" dirty="0">
                <a:solidFill>
                  <a:schemeClr val="accent1">
                    <a:lumMod val="75000"/>
                  </a:schemeClr>
                </a:solidFill>
                <a:latin typeface="黑体" panose="02010609060101010101" pitchFamily="2" charset="-122"/>
                <a:ea typeface="黑体" panose="02010609060101010101" pitchFamily="2" charset="-122"/>
              </a:rPr>
              <a:t>D.《</a:t>
            </a:r>
            <a:r>
              <a:rPr lang="zh-CN" altLang="en-US" sz="3200" b="1" kern="0" dirty="0">
                <a:solidFill>
                  <a:schemeClr val="accent1">
                    <a:lumMod val="75000"/>
                  </a:schemeClr>
                </a:solidFill>
                <a:latin typeface="黑体" panose="02010609060101010101" pitchFamily="2" charset="-122"/>
                <a:ea typeface="黑体" panose="02010609060101010101" pitchFamily="2" charset="-122"/>
              </a:rPr>
              <a:t>中国医学百科全书 内科学</a:t>
            </a:r>
            <a:r>
              <a:rPr lang="en-US" altLang="zh-CN" sz="3200" b="1" kern="0" dirty="0">
                <a:solidFill>
                  <a:schemeClr val="accent1">
                    <a:lumMod val="75000"/>
                  </a:schemeClr>
                </a:solidFill>
                <a:latin typeface="黑体" panose="02010609060101010101" pitchFamily="2" charset="-122"/>
                <a:ea typeface="黑体" panose="02010609060101010101" pitchFamily="2" charset="-122"/>
              </a:rPr>
              <a:t>》</a:t>
            </a:r>
            <a:endParaRPr lang="zh-CN" altLang="en-US" sz="3200" b="1" kern="0" dirty="0">
              <a:solidFill>
                <a:schemeClr val="accent1">
                  <a:lumMod val="75000"/>
                </a:schemeClr>
              </a:solidFill>
              <a:latin typeface="黑体" panose="02010609060101010101" pitchFamily="2" charset="-122"/>
              <a:ea typeface="黑体" panose="02010609060101010101" pitchFamily="2" charset="-122"/>
            </a:endParaRPr>
          </a:p>
        </p:txBody>
      </p:sp>
      <p:cxnSp>
        <p:nvCxnSpPr>
          <p:cNvPr id="9" name="直接连接符 8"/>
          <p:cNvCxnSpPr/>
          <p:nvPr/>
        </p:nvCxnSpPr>
        <p:spPr>
          <a:xfrm>
            <a:off x="3857620" y="3857628"/>
            <a:ext cx="3143272" cy="71438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nvCxnSpPr>
        <p:spPr>
          <a:xfrm rot="5400000" flipH="1" flipV="1">
            <a:off x="6215074" y="5072074"/>
            <a:ext cx="1357322" cy="357190"/>
          </a:xfrm>
          <a:prstGeom prst="line">
            <a:avLst/>
          </a:prstGeom>
        </p:spPr>
        <p:style>
          <a:lnRef idx="1">
            <a:schemeClr val="accent1"/>
          </a:lnRef>
          <a:fillRef idx="0">
            <a:schemeClr val="accent1"/>
          </a:fillRef>
          <a:effectRef idx="0">
            <a:schemeClr val="accent1"/>
          </a:effectRef>
          <a:fontRef idx="minor">
            <a:schemeClr val="tx1"/>
          </a:fontRef>
        </p:style>
      </p:cxnSp>
      <p:sp>
        <p:nvSpPr>
          <p:cNvPr id="14" name="Text Box 10"/>
          <p:cNvSpPr txBox="1">
            <a:spLocks noChangeArrowheads="1"/>
          </p:cNvSpPr>
          <p:nvPr/>
        </p:nvSpPr>
        <p:spPr bwMode="auto">
          <a:xfrm>
            <a:off x="7072330" y="4214818"/>
            <a:ext cx="1193800" cy="585788"/>
          </a:xfrm>
          <a:prstGeom prst="rect">
            <a:avLst/>
          </a:prstGeom>
          <a:noFill/>
          <a:ln w="9525">
            <a:noFill/>
            <a:miter lim="800000"/>
          </a:ln>
        </p:spPr>
        <p:txBody>
          <a:bodyPr>
            <a:spAutoFit/>
          </a:bodyPr>
          <a:lstStyle/>
          <a:p>
            <a:r>
              <a:rPr lang="zh-CN" altLang="en-US" sz="3200" b="1" dirty="0">
                <a:solidFill>
                  <a:srgbClr val="0000FF"/>
                </a:solidFill>
                <a:latin typeface="黑体" panose="02010609060101010101" pitchFamily="2" charset="-122"/>
                <a:ea typeface="黑体" panose="02010609060101010101" pitchFamily="2" charset="-122"/>
              </a:rPr>
              <a:t>图书</a:t>
            </a:r>
            <a:endParaRPr lang="zh-CN" altLang="en-US" sz="3200" b="1" dirty="0">
              <a:solidFill>
                <a:srgbClr val="0000FF"/>
              </a:solidFill>
              <a:latin typeface="黑体" panose="02010609060101010101" pitchFamily="2" charset="-122"/>
              <a:ea typeface="黑体" panose="02010609060101010101" pitchFamily="2" charset="-122"/>
            </a:endParaRPr>
          </a:p>
        </p:txBody>
      </p:sp>
      <p:cxnSp>
        <p:nvCxnSpPr>
          <p:cNvPr id="15" name="直接连接符 14"/>
          <p:cNvCxnSpPr/>
          <p:nvPr/>
        </p:nvCxnSpPr>
        <p:spPr>
          <a:xfrm>
            <a:off x="4643438" y="4572008"/>
            <a:ext cx="928694" cy="357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V="1">
            <a:off x="5000628" y="4929198"/>
            <a:ext cx="500066" cy="285752"/>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 Box 11"/>
          <p:cNvSpPr txBox="1">
            <a:spLocks noChangeArrowheads="1"/>
          </p:cNvSpPr>
          <p:nvPr/>
        </p:nvSpPr>
        <p:spPr bwMode="auto">
          <a:xfrm>
            <a:off x="5572132" y="4643446"/>
            <a:ext cx="1223963" cy="585788"/>
          </a:xfrm>
          <a:prstGeom prst="rect">
            <a:avLst/>
          </a:prstGeom>
          <a:noFill/>
          <a:ln w="9525">
            <a:noFill/>
            <a:miter lim="800000"/>
          </a:ln>
        </p:spPr>
        <p:txBody>
          <a:bodyPr>
            <a:spAutoFit/>
          </a:bodyPr>
          <a:lstStyle/>
          <a:p>
            <a:r>
              <a:rPr lang="zh-CN" altLang="en-US" sz="3200" b="1" dirty="0">
                <a:solidFill>
                  <a:srgbClr val="0000FF"/>
                </a:solidFill>
                <a:latin typeface="黑体" panose="02010609060101010101" pitchFamily="2" charset="-122"/>
                <a:ea typeface="黑体" panose="02010609060101010101" pitchFamily="2" charset="-122"/>
              </a:rPr>
              <a:t>期刊</a:t>
            </a:r>
            <a:endParaRPr lang="zh-CN" altLang="en-US" sz="3200" b="1" dirty="0">
              <a:solidFill>
                <a:srgbClr val="0000FF"/>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1754"/>
                                        </p:tgtEl>
                                        <p:attrNameLst>
                                          <p:attrName>style.visibility</p:attrName>
                                        </p:attrNameLst>
                                      </p:cBhvr>
                                      <p:to>
                                        <p:strVal val="visible"/>
                                      </p:to>
                                    </p:set>
                                    <p:animEffect transition="in" filter="wipe(down)">
                                      <p:cBhvr>
                                        <p:cTn id="7" dur="500"/>
                                        <p:tgtEl>
                                          <p:spTgt spid="3175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31755"/>
                                        </p:tgtEl>
                                        <p:attrNameLst>
                                          <p:attrName>style.visibility</p:attrName>
                                        </p:attrNameLst>
                                      </p:cBhvr>
                                      <p:to>
                                        <p:strVal val="visible"/>
                                      </p:to>
                                    </p:set>
                                    <p:animEffect transition="in" filter="wipe(down)">
                                      <p:cBhvr>
                                        <p:cTn id="11" dur="500"/>
                                        <p:tgtEl>
                                          <p:spTgt spid="3175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up)">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par>
                          <p:cTn id="22" fill="hold">
                            <p:stCondLst>
                              <p:cond delay="500"/>
                            </p:stCondLst>
                            <p:childTnLst>
                              <p:par>
                                <p:cTn id="23" presetID="22" presetClass="entr" presetSubtype="4" fill="hold"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wipe(down)">
                                      <p:cBhvr>
                                        <p:cTn id="25" dur="500"/>
                                        <p:tgtEl>
                                          <p:spTgt spid="12"/>
                                        </p:tgtEl>
                                      </p:cBhvr>
                                    </p:animEffect>
                                  </p:childTnLst>
                                </p:cTn>
                              </p:par>
                            </p:childTnLst>
                          </p:cTn>
                        </p:par>
                        <p:par>
                          <p:cTn id="26" fill="hold">
                            <p:stCondLst>
                              <p:cond delay="1000"/>
                            </p:stCondLst>
                            <p:childTnLst>
                              <p:par>
                                <p:cTn id="27" presetID="22" presetClass="entr" presetSubtype="4" fill="hold" grpId="0" nodeType="after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wipe(down)">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par>
                          <p:cTn id="35" fill="hold">
                            <p:stCondLst>
                              <p:cond delay="500"/>
                            </p:stCondLst>
                            <p:childTnLst>
                              <p:par>
                                <p:cTn id="36" presetID="22" presetClass="entr" presetSubtype="4"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childTnLst>
                          </p:cTn>
                        </p:par>
                        <p:par>
                          <p:cTn id="39" fill="hold">
                            <p:stCondLst>
                              <p:cond delay="1000"/>
                            </p:stCondLst>
                            <p:childTnLst>
                              <p:par>
                                <p:cTn id="40" presetID="22" presetClass="entr" presetSubtype="4" fill="hold" grpId="0" nodeType="after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ipe(down)">
                                      <p:cBhvr>
                                        <p:cTn id="4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4" grpId="0"/>
      <p:bldP spid="31755" grpId="0"/>
      <p:bldP spid="10" grpId="0"/>
      <p:bldP spid="14" grpId="0"/>
      <p:bldP spid="2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7698" name="Picture 2"/>
          <p:cNvPicPr>
            <a:picLocks noChangeAspect="1" noChangeArrowheads="1"/>
          </p:cNvPicPr>
          <p:nvPr/>
        </p:nvPicPr>
        <p:blipFill>
          <a:blip r:embed="rId1"/>
          <a:srcRect/>
          <a:stretch>
            <a:fillRect/>
          </a:stretch>
        </p:blipFill>
        <p:spPr bwMode="auto">
          <a:xfrm>
            <a:off x="0" y="-173038"/>
            <a:ext cx="9144000" cy="7031038"/>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41989" name="矩形 5"/>
          <p:cNvSpPr>
            <a:spLocks noChangeArrowheads="1"/>
          </p:cNvSpPr>
          <p:nvPr/>
        </p:nvSpPr>
        <p:spPr bwMode="auto">
          <a:xfrm>
            <a:off x="4645025" y="2732088"/>
            <a:ext cx="3886200" cy="3611562"/>
          </a:xfrm>
          <a:prstGeom prst="rect">
            <a:avLst/>
          </a:prstGeom>
          <a:noFill/>
          <a:ln w="38100" algn="ctr">
            <a:solidFill>
              <a:srgbClr val="C00000"/>
            </a:solidFill>
            <a:round/>
          </a:ln>
        </p:spPr>
        <p:txBody>
          <a:bodyPr/>
          <a:lstStyle/>
          <a:p>
            <a:endParaRPr lang="zh-CN" altLang="en-US">
              <a:solidFill>
                <a:srgbClr val="C00000"/>
              </a:solidFill>
              <a:ea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996950" y="952500"/>
            <a:ext cx="6977063" cy="1878013"/>
          </a:xfrm>
          <a:prstGeom prst="rect">
            <a:avLst/>
          </a:prstGeom>
          <a:noFill/>
          <a:ln w="9525">
            <a:noFill/>
            <a:miter lim="800000"/>
          </a:ln>
        </p:spPr>
        <p:txBody>
          <a:bodyPr/>
          <a:lstStyle/>
          <a:p>
            <a:pPr marL="457200" indent="-457200">
              <a:spcBef>
                <a:spcPct val="20000"/>
              </a:spcBef>
            </a:pPr>
            <a:r>
              <a:rPr lang="zh-CN" altLang="en-US" sz="3600" b="1" dirty="0">
                <a:ea typeface="楷体_GB2312" panose="02010609030101010101" pitchFamily="49" charset="-122"/>
              </a:rPr>
              <a:t>             </a:t>
            </a:r>
            <a:r>
              <a:rPr lang="zh-CN" altLang="en-US" sz="3200" b="1" dirty="0">
                <a:solidFill>
                  <a:schemeClr val="accent1">
                    <a:lumMod val="75000"/>
                  </a:schemeClr>
                </a:solidFill>
                <a:ea typeface="黑体" panose="02010609060101010101" pitchFamily="2" charset="-122"/>
              </a:rPr>
              <a:t>三次文献特点</a:t>
            </a:r>
            <a:endParaRPr lang="en-US" altLang="zh-CN" sz="3200" b="1" dirty="0">
              <a:solidFill>
                <a:schemeClr val="accent1">
                  <a:lumMod val="75000"/>
                </a:schemeClr>
              </a:solidFill>
              <a:ea typeface="黑体" panose="02010609060101010101" pitchFamily="2" charset="-122"/>
            </a:endParaRPr>
          </a:p>
          <a:p>
            <a:pPr marL="457200" indent="-457200">
              <a:spcBef>
                <a:spcPct val="20000"/>
              </a:spcBef>
            </a:pPr>
            <a:r>
              <a:rPr lang="zh-CN" altLang="en-US" sz="3200" b="1" dirty="0">
                <a:solidFill>
                  <a:schemeClr val="accent1">
                    <a:lumMod val="75000"/>
                  </a:schemeClr>
                </a:solidFill>
                <a:ea typeface="黑体" panose="02010609060101010101" pitchFamily="2" charset="-122"/>
              </a:rPr>
              <a:t>      内容的浓缩性、针对性</a:t>
            </a:r>
            <a:endParaRPr lang="en-US" altLang="zh-CN" sz="3200" b="1" dirty="0">
              <a:solidFill>
                <a:schemeClr val="accent1">
                  <a:lumMod val="75000"/>
                </a:schemeClr>
              </a:solidFill>
              <a:ea typeface="黑体" panose="02010609060101010101" pitchFamily="2" charset="-122"/>
            </a:endParaRPr>
          </a:p>
          <a:p>
            <a:pPr marL="457200" indent="-457200">
              <a:spcBef>
                <a:spcPct val="20000"/>
              </a:spcBef>
            </a:pPr>
            <a:r>
              <a:rPr lang="zh-CN" altLang="en-US" sz="3200" b="1" dirty="0">
                <a:solidFill>
                  <a:schemeClr val="accent1">
                    <a:lumMod val="75000"/>
                  </a:schemeClr>
                </a:solidFill>
                <a:ea typeface="黑体" panose="02010609060101010101" pitchFamily="2" charset="-122"/>
              </a:rPr>
              <a:t>      具有参考性、指引性</a:t>
            </a:r>
            <a:endParaRPr lang="zh-CN" altLang="en-US" sz="3200" b="1" dirty="0">
              <a:solidFill>
                <a:schemeClr val="accent1">
                  <a:lumMod val="75000"/>
                </a:schemeClr>
              </a:solidFill>
              <a:ea typeface="黑体" panose="02010609060101010101" pitchFamily="2" charset="-122"/>
            </a:endParaRPr>
          </a:p>
          <a:p>
            <a:pPr marL="457200" indent="-457200">
              <a:spcBef>
                <a:spcPct val="20000"/>
              </a:spcBef>
            </a:pPr>
            <a:endParaRPr lang="en-US" altLang="zh-CN" sz="3600" b="1" dirty="0">
              <a:solidFill>
                <a:srgbClr val="3333FF"/>
              </a:solidFill>
              <a:ea typeface="楷体_GB2312" panose="02010609030101010101" pitchFamily="49" charset="-122"/>
            </a:endParaRPr>
          </a:p>
        </p:txBody>
      </p:sp>
      <p:sp>
        <p:nvSpPr>
          <p:cNvPr id="5" name="线形标注 1 4"/>
          <p:cNvSpPr/>
          <p:nvPr/>
        </p:nvSpPr>
        <p:spPr bwMode="auto">
          <a:xfrm>
            <a:off x="1142976" y="3143248"/>
            <a:ext cx="4643454" cy="949325"/>
          </a:xfrm>
          <a:prstGeom prst="borderCallout1">
            <a:avLst>
              <a:gd name="adj1" fmla="val 18750"/>
              <a:gd name="adj2" fmla="val -8333"/>
              <a:gd name="adj3" fmla="val -101361"/>
              <a:gd name="adj4" fmla="val 53267"/>
            </a:avLst>
          </a:prstGeom>
          <a:solidFill>
            <a:schemeClr val="accent1"/>
          </a:solidFill>
          <a:ln w="9525" algn="ctr">
            <a:solidFill>
              <a:schemeClr val="tx1"/>
            </a:solidFill>
            <a:round/>
          </a:ln>
        </p:spPr>
        <p:txBody>
          <a:bodyPr wrap="none" lIns="90000" tIns="46800" rIns="90000" bIns="46800" anchor="ctr"/>
          <a:lstStyle/>
          <a:p>
            <a:r>
              <a:rPr lang="zh-CN" altLang="en-US" sz="3200" dirty="0">
                <a:solidFill>
                  <a:schemeClr val="accent3"/>
                </a:solidFill>
                <a:latin typeface="黑体" panose="02010609060101010101" pitchFamily="2" charset="-122"/>
                <a:ea typeface="黑体" panose="02010609060101010101" pitchFamily="2" charset="-122"/>
              </a:rPr>
              <a:t>高血压的</a:t>
            </a:r>
            <a:r>
              <a:rPr lang="zh-CN" altLang="en-US" sz="3200" dirty="0" smtClean="0">
                <a:solidFill>
                  <a:schemeClr val="accent3"/>
                </a:solidFill>
                <a:latin typeface="黑体" panose="02010609060101010101" pitchFamily="2" charset="-122"/>
                <a:ea typeface="黑体" panose="02010609060101010101" pitchFamily="2" charset="-122"/>
              </a:rPr>
              <a:t>药物治疗</a:t>
            </a:r>
            <a:endParaRPr lang="en-US" altLang="zh-CN" sz="3200" dirty="0" smtClean="0">
              <a:solidFill>
                <a:schemeClr val="accent3"/>
              </a:solidFill>
              <a:latin typeface="黑体" panose="02010609060101010101" pitchFamily="2" charset="-122"/>
              <a:ea typeface="黑体" panose="02010609060101010101" pitchFamily="2" charset="-122"/>
            </a:endParaRPr>
          </a:p>
          <a:p>
            <a:r>
              <a:rPr lang="zh-CN" altLang="en-US" sz="3200" dirty="0" smtClean="0">
                <a:solidFill>
                  <a:schemeClr val="accent3"/>
                </a:solidFill>
                <a:latin typeface="黑体" panose="02010609060101010101" pitchFamily="2" charset="-122"/>
                <a:ea typeface="黑体" panose="02010609060101010101" pitchFamily="2" charset="-122"/>
              </a:rPr>
              <a:t>高血压的非</a:t>
            </a:r>
            <a:r>
              <a:rPr lang="zh-CN" altLang="en-US" sz="3200" dirty="0">
                <a:solidFill>
                  <a:schemeClr val="accent3"/>
                </a:solidFill>
                <a:latin typeface="黑体" panose="02010609060101010101" pitchFamily="2" charset="-122"/>
                <a:ea typeface="黑体" panose="02010609060101010101" pitchFamily="2" charset="-122"/>
              </a:rPr>
              <a:t>药物</a:t>
            </a:r>
            <a:r>
              <a:rPr lang="zh-CN" altLang="en-US" sz="3200" dirty="0" smtClean="0">
                <a:solidFill>
                  <a:schemeClr val="accent3"/>
                </a:solidFill>
                <a:latin typeface="黑体" panose="02010609060101010101" pitchFamily="2" charset="-122"/>
                <a:ea typeface="黑体" panose="02010609060101010101" pitchFamily="2" charset="-122"/>
              </a:rPr>
              <a:t>治疗</a:t>
            </a:r>
            <a:endParaRPr lang="en-US" altLang="zh-CN" sz="3200" dirty="0">
              <a:solidFill>
                <a:schemeClr val="accent3"/>
              </a:solidFill>
              <a:latin typeface="黑体" panose="02010609060101010101" pitchFamily="2" charset="-122"/>
              <a:ea typeface="黑体" panose="02010609060101010101" pitchFamily="2" charset="-122"/>
            </a:endParaRPr>
          </a:p>
        </p:txBody>
      </p:sp>
      <p:sp>
        <p:nvSpPr>
          <p:cNvPr id="6" name="线形标注 1 5"/>
          <p:cNvSpPr/>
          <p:nvPr/>
        </p:nvSpPr>
        <p:spPr bwMode="auto">
          <a:xfrm>
            <a:off x="6088089" y="3143248"/>
            <a:ext cx="2198687" cy="949325"/>
          </a:xfrm>
          <a:prstGeom prst="borderCallout1">
            <a:avLst>
              <a:gd name="adj1" fmla="val 18750"/>
              <a:gd name="adj2" fmla="val -4503"/>
              <a:gd name="adj3" fmla="val -105952"/>
              <a:gd name="adj4" fmla="val -29014"/>
            </a:avLst>
          </a:prstGeom>
          <a:solidFill>
            <a:schemeClr val="accent1"/>
          </a:solidFill>
          <a:ln w="9525" algn="ctr">
            <a:solidFill>
              <a:schemeClr val="tx1"/>
            </a:solidFill>
            <a:round/>
          </a:ln>
        </p:spPr>
        <p:txBody>
          <a:bodyPr wrap="none" lIns="90000" tIns="46800" rIns="90000" bIns="46800" anchor="ctr"/>
          <a:lstStyle/>
          <a:p>
            <a:r>
              <a:rPr lang="zh-CN" altLang="en-US" sz="3200" dirty="0">
                <a:solidFill>
                  <a:schemeClr val="accent3"/>
                </a:solidFill>
                <a:latin typeface="黑体" panose="02010609060101010101" pitchFamily="2" charset="-122"/>
                <a:ea typeface="黑体" panose="02010609060101010101" pitchFamily="2" charset="-122"/>
              </a:rPr>
              <a:t>高血压治疗</a:t>
            </a:r>
            <a:endParaRPr lang="en-US" altLang="zh-CN" sz="3200" dirty="0">
              <a:solidFill>
                <a:schemeClr val="accent3"/>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subTnLst>
                                    <p:set>
                                      <p:cBhvr override="childStyle">
                                        <p:cTn dur="1" fill="hold" display="0" masterRel="nextClick" afterEffect="1"/>
                                        <p:tgtEl>
                                          <p:spTgt spid="5"/>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6"/>
          <p:cNvGrpSpPr/>
          <p:nvPr/>
        </p:nvGrpSpPr>
        <p:grpSpPr bwMode="auto">
          <a:xfrm>
            <a:off x="762000" y="990600"/>
            <a:ext cx="7543800" cy="4095750"/>
            <a:chOff x="0" y="0"/>
            <a:chExt cx="3459" cy="2580"/>
          </a:xfrm>
        </p:grpSpPr>
        <p:sp>
          <p:nvSpPr>
            <p:cNvPr id="44036" name="Rectangle 3"/>
            <p:cNvSpPr>
              <a:spLocks noChangeArrowheads="1"/>
            </p:cNvSpPr>
            <p:nvPr/>
          </p:nvSpPr>
          <p:spPr bwMode="auto">
            <a:xfrm>
              <a:off x="0" y="0"/>
              <a:ext cx="3459" cy="0"/>
            </a:xfrm>
            <a:prstGeom prst="rect">
              <a:avLst/>
            </a:prstGeom>
            <a:noFill/>
            <a:ln w="9525">
              <a:noFill/>
              <a:miter lim="800000"/>
            </a:ln>
          </p:spPr>
          <p:txBody>
            <a:bodyPr>
              <a:spAutoFit/>
            </a:bodyPr>
            <a:lstStyle/>
            <a:p>
              <a:endParaRPr lang="zh-CN" altLang="en-US">
                <a:ea typeface="宋体" panose="02010600030101010101" pitchFamily="2" charset="-122"/>
              </a:endParaRPr>
            </a:p>
          </p:txBody>
        </p:sp>
        <p:sp>
          <p:nvSpPr>
            <p:cNvPr id="44037" name="Rectangle 4"/>
            <p:cNvSpPr>
              <a:spLocks noChangeArrowheads="1"/>
            </p:cNvSpPr>
            <p:nvPr/>
          </p:nvSpPr>
          <p:spPr bwMode="auto">
            <a:xfrm>
              <a:off x="0" y="0"/>
              <a:ext cx="3459" cy="2062"/>
            </a:xfrm>
            <a:prstGeom prst="rect">
              <a:avLst/>
            </a:prstGeom>
            <a:noFill/>
            <a:ln w="9525">
              <a:noFill/>
              <a:miter lim="800000"/>
            </a:ln>
          </p:spPr>
          <p:txBody>
            <a:bodyPr/>
            <a:lstStyle/>
            <a:p>
              <a:pPr indent="276225"/>
              <a:endParaRPr lang="zh-CN" altLang="zh-CN">
                <a:solidFill>
                  <a:srgbClr val="9E2706"/>
                </a:solidFill>
                <a:ea typeface="宋体" panose="02010600030101010101" pitchFamily="2" charset="-122"/>
              </a:endParaRPr>
            </a:p>
          </p:txBody>
        </p:sp>
        <p:sp>
          <p:nvSpPr>
            <p:cNvPr id="44038" name="Rectangle 5"/>
            <p:cNvSpPr>
              <a:spLocks noChangeArrowheads="1"/>
            </p:cNvSpPr>
            <p:nvPr/>
          </p:nvSpPr>
          <p:spPr bwMode="auto">
            <a:xfrm>
              <a:off x="0" y="2062"/>
              <a:ext cx="3459" cy="518"/>
            </a:xfrm>
            <a:prstGeom prst="rect">
              <a:avLst/>
            </a:prstGeom>
            <a:noFill/>
            <a:ln w="9525">
              <a:noFill/>
              <a:miter lim="800000"/>
            </a:ln>
          </p:spPr>
          <p:txBody>
            <a:bodyPr/>
            <a:lstStyle/>
            <a:p>
              <a:r>
                <a:rPr lang="en-US" altLang="zh-CN">
                  <a:ea typeface="宋体" panose="02010600030101010101" pitchFamily="2" charset="-122"/>
                </a:rPr>
                <a:t> </a:t>
              </a:r>
              <a:endParaRPr lang="en-US" altLang="zh-CN">
                <a:ea typeface="宋体" panose="02010600030101010101" pitchFamily="2" charset="-122"/>
              </a:endParaRPr>
            </a:p>
            <a:p>
              <a:pPr eaLnBrk="0" hangingPunct="0"/>
              <a:endParaRPr lang="en-US" altLang="zh-CN">
                <a:ea typeface="宋体" panose="02010600030101010101" pitchFamily="2" charset="-122"/>
              </a:endParaRPr>
            </a:p>
          </p:txBody>
        </p:sp>
      </p:grpSp>
      <p:sp>
        <p:nvSpPr>
          <p:cNvPr id="44035" name="Rectangle 7"/>
          <p:cNvSpPr>
            <a:spLocks noChangeArrowheads="1"/>
          </p:cNvSpPr>
          <p:nvPr/>
        </p:nvSpPr>
        <p:spPr bwMode="auto">
          <a:xfrm>
            <a:off x="0" y="404813"/>
            <a:ext cx="8358214" cy="5764212"/>
          </a:xfrm>
          <a:prstGeom prst="rect">
            <a:avLst/>
          </a:prstGeom>
          <a:noFill/>
          <a:ln w="9525">
            <a:noFill/>
            <a:miter lim="800000"/>
          </a:ln>
        </p:spPr>
        <p:txBody>
          <a:bodyPr/>
          <a:lstStyle/>
          <a:p>
            <a:pPr marL="457200" indent="-457200">
              <a:lnSpc>
                <a:spcPct val="80000"/>
              </a:lnSpc>
              <a:spcBef>
                <a:spcPct val="20000"/>
              </a:spcBef>
              <a:buClr>
                <a:srgbClr val="A50021"/>
              </a:buClr>
              <a:buSzPct val="75000"/>
              <a:buFont typeface="Wingdings" panose="05000000000000000000" pitchFamily="2" charset="2"/>
              <a:buNone/>
            </a:pPr>
            <a:r>
              <a:rPr lang="en-US" altLang="zh-CN" sz="3600" dirty="0">
                <a:solidFill>
                  <a:srgbClr val="9E2706"/>
                </a:solidFill>
                <a:ea typeface="宋体" panose="02010600030101010101" pitchFamily="2" charset="-122"/>
              </a:rPr>
              <a:t>           </a:t>
            </a:r>
            <a:endParaRPr lang="en-US" altLang="zh-CN" sz="3600" dirty="0">
              <a:solidFill>
                <a:srgbClr val="9E2706"/>
              </a:solidFill>
              <a:ea typeface="宋体" panose="02010600030101010101" pitchFamily="2" charset="-122"/>
            </a:endParaRPr>
          </a:p>
          <a:p>
            <a:pPr marL="457200" indent="-457200">
              <a:lnSpc>
                <a:spcPts val="5000"/>
              </a:lnSpc>
              <a:spcBef>
                <a:spcPct val="20000"/>
              </a:spcBef>
              <a:buClr>
                <a:srgbClr val="A50021"/>
              </a:buClr>
              <a:buSzPct val="75000"/>
              <a:buFont typeface="Wingdings" panose="05000000000000000000" pitchFamily="2" charset="2"/>
              <a:buNone/>
            </a:pPr>
            <a:r>
              <a:rPr lang="en-US" altLang="zh-CN" sz="4000" dirty="0">
                <a:ea typeface="宋体" panose="0201060003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三次文献来源于一次文献。与一次文献的产生所不同的是，三次文献是以现有一次文献中的知识信息为基本素材，对其进一步的加工、整理、重组，使之成为更加有序化的知识信息产品。可使读者不必大量阅读一次文献，就可借此比较全面地了解某一专题、某一领域当前的研究水平、动态。</a:t>
            </a:r>
            <a:r>
              <a:rPr lang="zh-CN" altLang="en-US" sz="3200" dirty="0">
                <a:solidFill>
                  <a:schemeClr val="accent1">
                    <a:lumMod val="75000"/>
                  </a:schemeClr>
                </a:solidFill>
                <a:latin typeface="黑体" panose="02010609060101010101" pitchFamily="2" charset="-122"/>
                <a:ea typeface="黑体" panose="02010609060101010101" pitchFamily="2" charset="-122"/>
              </a:rPr>
              <a:t>  </a:t>
            </a:r>
            <a:r>
              <a:rPr lang="zh-CN" altLang="en-US" sz="3200" dirty="0">
                <a:solidFill>
                  <a:schemeClr val="bg2"/>
                </a:solidFill>
                <a:latin typeface="黑体" panose="02010609060101010101" pitchFamily="2" charset="-122"/>
                <a:ea typeface="黑体" panose="02010609060101010101" pitchFamily="2" charset="-122"/>
              </a:rPr>
              <a:t>   </a:t>
            </a:r>
            <a:endParaRPr lang="zh-CN" altLang="en-US" sz="3200" dirty="0">
              <a:solidFill>
                <a:schemeClr val="bg2"/>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Grp="1" noChangeArrowheads="1"/>
          </p:cNvSpPr>
          <p:nvPr>
            <p:ph type="subTitle" idx="4294967295"/>
          </p:nvPr>
        </p:nvSpPr>
        <p:spPr>
          <a:xfrm>
            <a:off x="2928958" y="3225800"/>
            <a:ext cx="2928926" cy="930275"/>
          </a:xfrm>
        </p:spPr>
        <p:txBody>
          <a:bodyPr/>
          <a:lstStyle/>
          <a:p>
            <a:pPr>
              <a:buFontTx/>
              <a:buNone/>
            </a:pPr>
            <a:r>
              <a:rPr lang="zh-CN" altLang="en-US" sz="4000" dirty="0">
                <a:solidFill>
                  <a:srgbClr val="0000FF"/>
                </a:solidFill>
                <a:latin typeface="Arial" panose="020B0604020202020204" pitchFamily="34" charset="0"/>
                <a:ea typeface="黑体" panose="02010609060101010101" pitchFamily="2" charset="-122"/>
                <a:cs typeface="Arial" panose="020B0604020202020204" pitchFamily="34" charset="0"/>
              </a:rPr>
              <a:t>一次文献</a:t>
            </a:r>
            <a:endParaRPr lang="zh-CN" altLang="en-US" sz="4000" dirty="0">
              <a:solidFill>
                <a:srgbClr val="0000FF"/>
              </a:solidFill>
              <a:latin typeface="Arial" panose="020B0604020202020204" pitchFamily="34" charset="0"/>
              <a:ea typeface="黑体" panose="02010609060101010101" pitchFamily="2" charset="-122"/>
              <a:cs typeface="Arial" panose="020B0604020202020204" pitchFamily="34" charset="0"/>
            </a:endParaRPr>
          </a:p>
        </p:txBody>
      </p:sp>
      <p:sp>
        <p:nvSpPr>
          <p:cNvPr id="116740" name="Line 4"/>
          <p:cNvSpPr>
            <a:spLocks noChangeShapeType="1"/>
          </p:cNvSpPr>
          <p:nvPr/>
        </p:nvSpPr>
        <p:spPr bwMode="auto">
          <a:xfrm flipV="1">
            <a:off x="4000496" y="1773238"/>
            <a:ext cx="0" cy="1438275"/>
          </a:xfrm>
          <a:prstGeom prst="line">
            <a:avLst/>
          </a:prstGeom>
          <a:noFill/>
          <a:ln w="9525">
            <a:solidFill>
              <a:schemeClr val="tx1"/>
            </a:solidFill>
            <a:round/>
            <a:tailEnd type="triangle" w="med" len="med"/>
          </a:ln>
        </p:spPr>
        <p:txBody>
          <a:bodyPr/>
          <a:lstStyle/>
          <a:p>
            <a:endParaRPr lang="zh-CN" altLang="en-US"/>
          </a:p>
        </p:txBody>
      </p:sp>
      <p:sp>
        <p:nvSpPr>
          <p:cNvPr id="116741" name="Rectangle 5"/>
          <p:cNvSpPr>
            <a:spLocks noChangeArrowheads="1"/>
          </p:cNvSpPr>
          <p:nvPr/>
        </p:nvSpPr>
        <p:spPr bwMode="auto">
          <a:xfrm>
            <a:off x="4465668" y="2428875"/>
            <a:ext cx="4464050" cy="719138"/>
          </a:xfrm>
          <a:prstGeom prst="rect">
            <a:avLst/>
          </a:prstGeom>
          <a:noFill/>
          <a:ln w="9525">
            <a:noFill/>
            <a:miter lim="800000"/>
          </a:ln>
        </p:spPr>
        <p:txBody>
          <a:bodyPr/>
          <a:lstStyle/>
          <a:p>
            <a:pPr marL="342900" indent="-342900" eaLnBrk="0" hangingPunct="0">
              <a:spcBef>
                <a:spcPct val="20000"/>
              </a:spcBef>
            </a:pPr>
            <a:r>
              <a:rPr lang="zh-CN" altLang="en-US" sz="3600" b="1" dirty="0">
                <a:solidFill>
                  <a:schemeClr val="accent1">
                    <a:lumMod val="75000"/>
                  </a:schemeClr>
                </a:solidFill>
                <a:ea typeface="黑体" panose="02010609060101010101" pitchFamily="2" charset="-122"/>
              </a:rPr>
              <a:t>形式的压缩、加工</a:t>
            </a:r>
            <a:endParaRPr lang="zh-CN" altLang="en-US" sz="3600" b="1" dirty="0">
              <a:solidFill>
                <a:schemeClr val="accent1">
                  <a:lumMod val="75000"/>
                </a:schemeClr>
              </a:solidFill>
              <a:ea typeface="黑体" panose="02010609060101010101" pitchFamily="2" charset="-122"/>
            </a:endParaRPr>
          </a:p>
        </p:txBody>
      </p:sp>
      <p:sp>
        <p:nvSpPr>
          <p:cNvPr id="116742" name="Rectangle 6"/>
          <p:cNvSpPr>
            <a:spLocks noChangeArrowheads="1"/>
          </p:cNvSpPr>
          <p:nvPr/>
        </p:nvSpPr>
        <p:spPr bwMode="auto">
          <a:xfrm>
            <a:off x="2982919" y="1027113"/>
            <a:ext cx="2446337" cy="719137"/>
          </a:xfrm>
          <a:prstGeom prst="rect">
            <a:avLst/>
          </a:prstGeom>
          <a:noFill/>
          <a:ln w="9525">
            <a:noFill/>
            <a:miter lim="800000"/>
          </a:ln>
        </p:spPr>
        <p:txBody>
          <a:bodyPr/>
          <a:lstStyle/>
          <a:p>
            <a:pPr marL="342900" indent="-342900" eaLnBrk="0" hangingPunct="0">
              <a:spcBef>
                <a:spcPct val="20000"/>
              </a:spcBef>
            </a:pPr>
            <a:r>
              <a:rPr lang="zh-CN" altLang="en-US" sz="4000" dirty="0">
                <a:solidFill>
                  <a:srgbClr val="0000FF"/>
                </a:solidFill>
                <a:ea typeface="黑体" panose="02010609060101010101" pitchFamily="2" charset="-122"/>
              </a:rPr>
              <a:t>二次文献</a:t>
            </a:r>
            <a:endParaRPr lang="zh-CN" altLang="en-US" sz="4000" dirty="0">
              <a:solidFill>
                <a:srgbClr val="0000FF"/>
              </a:solidFill>
              <a:ea typeface="黑体" panose="02010609060101010101" pitchFamily="2" charset="-122"/>
            </a:endParaRPr>
          </a:p>
        </p:txBody>
      </p:sp>
      <p:sp>
        <p:nvSpPr>
          <p:cNvPr id="116743" name="Line 7"/>
          <p:cNvSpPr>
            <a:spLocks noChangeShapeType="1"/>
          </p:cNvSpPr>
          <p:nvPr/>
        </p:nvSpPr>
        <p:spPr bwMode="auto">
          <a:xfrm>
            <a:off x="4000496" y="4005263"/>
            <a:ext cx="0" cy="1368425"/>
          </a:xfrm>
          <a:prstGeom prst="line">
            <a:avLst/>
          </a:prstGeom>
          <a:noFill/>
          <a:ln w="9525">
            <a:solidFill>
              <a:schemeClr val="tx1"/>
            </a:solidFill>
            <a:round/>
            <a:tailEnd type="triangle" w="med" len="med"/>
          </a:ln>
        </p:spPr>
        <p:txBody>
          <a:bodyPr/>
          <a:lstStyle/>
          <a:p>
            <a:endParaRPr lang="zh-CN" altLang="en-US"/>
          </a:p>
        </p:txBody>
      </p:sp>
      <p:sp>
        <p:nvSpPr>
          <p:cNvPr id="116744" name="Rectangle 8"/>
          <p:cNvSpPr>
            <a:spLocks noChangeArrowheads="1"/>
          </p:cNvSpPr>
          <p:nvPr/>
        </p:nvSpPr>
        <p:spPr bwMode="auto">
          <a:xfrm>
            <a:off x="4464081" y="4292600"/>
            <a:ext cx="4537075" cy="719138"/>
          </a:xfrm>
          <a:prstGeom prst="rect">
            <a:avLst/>
          </a:prstGeom>
          <a:noFill/>
          <a:ln w="9525">
            <a:noFill/>
            <a:miter lim="800000"/>
          </a:ln>
        </p:spPr>
        <p:txBody>
          <a:bodyPr/>
          <a:lstStyle/>
          <a:p>
            <a:pPr marL="342900" indent="-342900" eaLnBrk="0" hangingPunct="0">
              <a:spcBef>
                <a:spcPct val="20000"/>
              </a:spcBef>
            </a:pPr>
            <a:r>
              <a:rPr lang="zh-CN" altLang="en-US" sz="3600" b="1" dirty="0">
                <a:solidFill>
                  <a:schemeClr val="accent1">
                    <a:lumMod val="75000"/>
                  </a:schemeClr>
                </a:solidFill>
                <a:ea typeface="黑体" panose="02010609060101010101" pitchFamily="2" charset="-122"/>
              </a:rPr>
              <a:t>内容的浓缩、加工</a:t>
            </a:r>
            <a:endParaRPr lang="zh-CN" altLang="en-US" sz="3600" b="1" dirty="0">
              <a:solidFill>
                <a:schemeClr val="accent1">
                  <a:lumMod val="75000"/>
                </a:schemeClr>
              </a:solidFill>
              <a:ea typeface="黑体" panose="02010609060101010101" pitchFamily="2" charset="-122"/>
            </a:endParaRPr>
          </a:p>
        </p:txBody>
      </p:sp>
      <p:sp>
        <p:nvSpPr>
          <p:cNvPr id="116745" name="Rectangle 9"/>
          <p:cNvSpPr>
            <a:spLocks noChangeArrowheads="1"/>
          </p:cNvSpPr>
          <p:nvPr/>
        </p:nvSpPr>
        <p:spPr bwMode="auto">
          <a:xfrm>
            <a:off x="2982918" y="5459413"/>
            <a:ext cx="2446338" cy="719137"/>
          </a:xfrm>
          <a:prstGeom prst="rect">
            <a:avLst/>
          </a:prstGeom>
          <a:noFill/>
          <a:ln w="9525">
            <a:noFill/>
            <a:miter lim="800000"/>
          </a:ln>
        </p:spPr>
        <p:txBody>
          <a:bodyPr/>
          <a:lstStyle/>
          <a:p>
            <a:pPr marL="342900" indent="-342900" eaLnBrk="0" hangingPunct="0">
              <a:spcBef>
                <a:spcPct val="20000"/>
              </a:spcBef>
            </a:pPr>
            <a:r>
              <a:rPr lang="zh-CN" altLang="en-US" sz="4000" dirty="0">
                <a:solidFill>
                  <a:srgbClr val="0000FF"/>
                </a:solidFill>
                <a:ea typeface="黑体" panose="02010609060101010101" pitchFamily="2" charset="-122"/>
              </a:rPr>
              <a:t>三次文献</a:t>
            </a:r>
            <a:endParaRPr lang="zh-CN" altLang="en-US" sz="4000" dirty="0">
              <a:solidFill>
                <a:srgbClr val="0000FF"/>
              </a:solidFill>
              <a:ea typeface="黑体" panose="02010609060101010101" pitchFamily="2" charset="-122"/>
            </a:endParaRPr>
          </a:p>
        </p:txBody>
      </p:sp>
      <p:cxnSp>
        <p:nvCxnSpPr>
          <p:cNvPr id="11" name="直接连接符 10"/>
          <p:cNvCxnSpPr>
            <a:cxnSpLocks noChangeShapeType="1"/>
          </p:cNvCxnSpPr>
          <p:nvPr/>
        </p:nvCxnSpPr>
        <p:spPr bwMode="auto">
          <a:xfrm flipV="1">
            <a:off x="1608138" y="1493838"/>
            <a:ext cx="927100" cy="785812"/>
          </a:xfrm>
          <a:prstGeom prst="line">
            <a:avLst/>
          </a:prstGeom>
          <a:noFill/>
          <a:ln w="9525" algn="ctr">
            <a:solidFill>
              <a:schemeClr val="tx1"/>
            </a:solidFill>
            <a:round/>
          </a:ln>
        </p:spPr>
      </p:cxnSp>
      <p:cxnSp>
        <p:nvCxnSpPr>
          <p:cNvPr id="13" name="直接连接符 12"/>
          <p:cNvCxnSpPr>
            <a:cxnSpLocks noChangeShapeType="1"/>
          </p:cNvCxnSpPr>
          <p:nvPr/>
        </p:nvCxnSpPr>
        <p:spPr bwMode="auto">
          <a:xfrm>
            <a:off x="1585913" y="2708275"/>
            <a:ext cx="1030287" cy="787400"/>
          </a:xfrm>
          <a:prstGeom prst="line">
            <a:avLst/>
          </a:prstGeom>
          <a:noFill/>
          <a:ln w="9525" algn="ctr">
            <a:solidFill>
              <a:schemeClr val="tx1"/>
            </a:solidFill>
            <a:round/>
          </a:ln>
        </p:spPr>
      </p:cxnSp>
      <p:sp>
        <p:nvSpPr>
          <p:cNvPr id="15" name="TextBox 14"/>
          <p:cNvSpPr txBox="1">
            <a:spLocks noChangeArrowheads="1"/>
          </p:cNvSpPr>
          <p:nvPr/>
        </p:nvSpPr>
        <p:spPr bwMode="auto">
          <a:xfrm>
            <a:off x="671513" y="2257425"/>
            <a:ext cx="1987550" cy="522288"/>
          </a:xfrm>
          <a:prstGeom prst="rect">
            <a:avLst/>
          </a:prstGeom>
          <a:noFill/>
          <a:ln w="9525">
            <a:noFill/>
            <a:miter lim="800000"/>
          </a:ln>
        </p:spPr>
        <p:txBody>
          <a:bodyPr wrap="none">
            <a:spAutoFit/>
          </a:bodyPr>
          <a:lstStyle/>
          <a:p>
            <a:r>
              <a:rPr lang="zh-CN" altLang="en-US" sz="2800" b="1" dirty="0">
                <a:solidFill>
                  <a:schemeClr val="accent1">
                    <a:lumMod val="75000"/>
                  </a:schemeClr>
                </a:solidFill>
                <a:ea typeface="黑体" panose="02010609060101010101" pitchFamily="2" charset="-122"/>
              </a:rPr>
              <a:t>同一篇文章</a:t>
            </a:r>
            <a:endParaRPr lang="zh-CN" altLang="en-US" sz="2800" b="1" dirty="0">
              <a:solidFill>
                <a:schemeClr val="accent1">
                  <a:lumMod val="75000"/>
                </a:schemeClr>
              </a:solidFill>
              <a:ea typeface="黑体" panose="02010609060101010101" pitchFamily="2" charset="-122"/>
            </a:endParaRPr>
          </a:p>
        </p:txBody>
      </p:sp>
      <p:cxnSp>
        <p:nvCxnSpPr>
          <p:cNvPr id="16" name="直接连接符 15"/>
          <p:cNvCxnSpPr>
            <a:cxnSpLocks noChangeShapeType="1"/>
          </p:cNvCxnSpPr>
          <p:nvPr/>
        </p:nvCxnSpPr>
        <p:spPr bwMode="auto">
          <a:xfrm flipV="1">
            <a:off x="1668463" y="3683000"/>
            <a:ext cx="925512" cy="787400"/>
          </a:xfrm>
          <a:prstGeom prst="line">
            <a:avLst/>
          </a:prstGeom>
          <a:noFill/>
          <a:ln w="9525" algn="ctr">
            <a:solidFill>
              <a:schemeClr val="tx1"/>
            </a:solidFill>
            <a:round/>
          </a:ln>
        </p:spPr>
      </p:cxnSp>
      <p:cxnSp>
        <p:nvCxnSpPr>
          <p:cNvPr id="17" name="直接连接符 16"/>
          <p:cNvCxnSpPr>
            <a:cxnSpLocks noChangeShapeType="1"/>
          </p:cNvCxnSpPr>
          <p:nvPr/>
        </p:nvCxnSpPr>
        <p:spPr bwMode="auto">
          <a:xfrm>
            <a:off x="1657350" y="5048250"/>
            <a:ext cx="1030288" cy="787400"/>
          </a:xfrm>
          <a:prstGeom prst="line">
            <a:avLst/>
          </a:prstGeom>
          <a:noFill/>
          <a:ln w="9525" algn="ctr">
            <a:solidFill>
              <a:schemeClr val="tx1"/>
            </a:solidFill>
            <a:round/>
          </a:ln>
        </p:spPr>
      </p:cxnSp>
      <p:sp>
        <p:nvSpPr>
          <p:cNvPr id="18" name="TextBox 17"/>
          <p:cNvSpPr txBox="1">
            <a:spLocks noChangeArrowheads="1"/>
          </p:cNvSpPr>
          <p:nvPr/>
        </p:nvSpPr>
        <p:spPr bwMode="auto">
          <a:xfrm>
            <a:off x="501643" y="4457700"/>
            <a:ext cx="3070225" cy="523875"/>
          </a:xfrm>
          <a:prstGeom prst="rect">
            <a:avLst/>
          </a:prstGeom>
          <a:noFill/>
          <a:ln w="9525">
            <a:noFill/>
            <a:miter lim="800000"/>
          </a:ln>
        </p:spPr>
        <p:txBody>
          <a:bodyPr wrap="none">
            <a:spAutoFit/>
          </a:bodyPr>
          <a:lstStyle/>
          <a:p>
            <a:r>
              <a:rPr lang="zh-CN" altLang="en-US" sz="2800" b="1" dirty="0">
                <a:solidFill>
                  <a:schemeClr val="accent1">
                    <a:lumMod val="75000"/>
                  </a:schemeClr>
                </a:solidFill>
                <a:ea typeface="黑体" panose="02010609060101010101" pitchFamily="2" charset="-122"/>
              </a:rPr>
              <a:t>同一主题不同文章</a:t>
            </a:r>
            <a:endParaRPr lang="zh-CN" altLang="en-US" sz="2800" b="1" dirty="0">
              <a:solidFill>
                <a:schemeClr val="accent1">
                  <a:lumMod val="75000"/>
                </a:schemeClr>
              </a:solidFill>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6739">
                                            <p:txEl>
                                              <p:pRg st="0" end="0"/>
                                            </p:txEl>
                                          </p:spTgt>
                                        </p:tgtEl>
                                        <p:attrNameLst>
                                          <p:attrName>style.visibility</p:attrName>
                                        </p:attrNameLst>
                                      </p:cBhvr>
                                      <p:to>
                                        <p:strVal val="visible"/>
                                      </p:to>
                                    </p:set>
                                    <p:animEffect transition="in" filter="wipe(down)">
                                      <p:cBhvr>
                                        <p:cTn id="7" dur="500"/>
                                        <p:tgtEl>
                                          <p:spTgt spid="1167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6741"/>
                                        </p:tgtEl>
                                        <p:attrNameLst>
                                          <p:attrName>style.visibility</p:attrName>
                                        </p:attrNameLst>
                                      </p:cBhvr>
                                      <p:to>
                                        <p:strVal val="visible"/>
                                      </p:to>
                                    </p:set>
                                    <p:animEffect transition="in" filter="wipe(down)">
                                      <p:cBhvr>
                                        <p:cTn id="12" dur="1000"/>
                                        <p:tgtEl>
                                          <p:spTgt spid="116741"/>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16740"/>
                                        </p:tgtEl>
                                        <p:attrNameLst>
                                          <p:attrName>style.visibility</p:attrName>
                                        </p:attrNameLst>
                                      </p:cBhvr>
                                      <p:to>
                                        <p:strVal val="visible"/>
                                      </p:to>
                                    </p:set>
                                    <p:animEffect transition="in" filter="wipe(down)">
                                      <p:cBhvr>
                                        <p:cTn id="15" dur="1000"/>
                                        <p:tgtEl>
                                          <p:spTgt spid="116740"/>
                                        </p:tgtEl>
                                      </p:cBhvr>
                                    </p:animEffect>
                                  </p:childTnLst>
                                </p:cTn>
                              </p:par>
                            </p:childTnLst>
                          </p:cTn>
                        </p:par>
                        <p:par>
                          <p:cTn id="16" fill="hold">
                            <p:stCondLst>
                              <p:cond delay="1000"/>
                            </p:stCondLst>
                            <p:childTnLst>
                              <p:par>
                                <p:cTn id="17" presetID="22" presetClass="entr" presetSubtype="4" fill="hold" grpId="0" nodeType="afterEffect">
                                  <p:stCondLst>
                                    <p:cond delay="0"/>
                                  </p:stCondLst>
                                  <p:childTnLst>
                                    <p:set>
                                      <p:cBhvr>
                                        <p:cTn id="18" dur="1" fill="hold">
                                          <p:stCondLst>
                                            <p:cond delay="0"/>
                                          </p:stCondLst>
                                        </p:cTn>
                                        <p:tgtEl>
                                          <p:spTgt spid="116742"/>
                                        </p:tgtEl>
                                        <p:attrNameLst>
                                          <p:attrName>style.visibility</p:attrName>
                                        </p:attrNameLst>
                                      </p:cBhvr>
                                      <p:to>
                                        <p:strVal val="visible"/>
                                      </p:to>
                                    </p:set>
                                    <p:animEffect transition="in" filter="wipe(down)">
                                      <p:cBhvr>
                                        <p:cTn id="19" dur="2000"/>
                                        <p:tgtEl>
                                          <p:spTgt spid="11674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16744"/>
                                        </p:tgtEl>
                                        <p:attrNameLst>
                                          <p:attrName>style.visibility</p:attrName>
                                        </p:attrNameLst>
                                      </p:cBhvr>
                                      <p:to>
                                        <p:strVal val="visible"/>
                                      </p:to>
                                    </p:set>
                                    <p:animEffect transition="in" filter="wipe(up)">
                                      <p:cBhvr>
                                        <p:cTn id="24" dur="1000"/>
                                        <p:tgtEl>
                                          <p:spTgt spid="116744"/>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116743"/>
                                        </p:tgtEl>
                                        <p:attrNameLst>
                                          <p:attrName>style.visibility</p:attrName>
                                        </p:attrNameLst>
                                      </p:cBhvr>
                                      <p:to>
                                        <p:strVal val="visible"/>
                                      </p:to>
                                    </p:set>
                                    <p:animEffect transition="in" filter="wipe(up)">
                                      <p:cBhvr>
                                        <p:cTn id="27" dur="1000"/>
                                        <p:tgtEl>
                                          <p:spTgt spid="116743"/>
                                        </p:tgtEl>
                                      </p:cBhvr>
                                    </p:animEffect>
                                  </p:childTnLst>
                                </p:cTn>
                              </p:par>
                            </p:childTnLst>
                          </p:cTn>
                        </p:par>
                        <p:par>
                          <p:cTn id="28" fill="hold">
                            <p:stCondLst>
                              <p:cond delay="1000"/>
                            </p:stCondLst>
                            <p:childTnLst>
                              <p:par>
                                <p:cTn id="29" presetID="22" presetClass="entr" presetSubtype="1" fill="hold" grpId="0" nodeType="afterEffect">
                                  <p:stCondLst>
                                    <p:cond delay="0"/>
                                  </p:stCondLst>
                                  <p:childTnLst>
                                    <p:set>
                                      <p:cBhvr>
                                        <p:cTn id="30" dur="1" fill="hold">
                                          <p:stCondLst>
                                            <p:cond delay="0"/>
                                          </p:stCondLst>
                                        </p:cTn>
                                        <p:tgtEl>
                                          <p:spTgt spid="116745"/>
                                        </p:tgtEl>
                                        <p:attrNameLst>
                                          <p:attrName>style.visibility</p:attrName>
                                        </p:attrNameLst>
                                      </p:cBhvr>
                                      <p:to>
                                        <p:strVal val="visible"/>
                                      </p:to>
                                    </p:set>
                                    <p:animEffect transition="in" filter="wipe(up)">
                                      <p:cBhvr>
                                        <p:cTn id="31" dur="2000"/>
                                        <p:tgtEl>
                                          <p:spTgt spid="116745"/>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up)">
                                      <p:cBhvr>
                                        <p:cTn id="36" dur="500"/>
                                        <p:tgtEl>
                                          <p:spTgt spid="11"/>
                                        </p:tgtEl>
                                      </p:cBhvr>
                                    </p:animEffect>
                                  </p:childTnLst>
                                </p:cTn>
                              </p:par>
                              <p:par>
                                <p:cTn id="37" presetID="22" presetClass="entr" presetSubtype="4" fill="hold" nodeType="with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childTnLst>
                          </p:cTn>
                        </p:par>
                        <p:par>
                          <p:cTn id="40" fill="hold">
                            <p:stCondLst>
                              <p:cond delay="500"/>
                            </p:stCondLst>
                            <p:childTnLst>
                              <p:par>
                                <p:cTn id="41" presetID="22" presetClass="entr" presetSubtype="4" fill="hold" nodeType="afterEffect">
                                  <p:stCondLst>
                                    <p:cond delay="0"/>
                                  </p:stCondLst>
                                  <p:childTnLst>
                                    <p:set>
                                      <p:cBhvr>
                                        <p:cTn id="42" dur="1" fill="hold">
                                          <p:stCondLst>
                                            <p:cond delay="0"/>
                                          </p:stCondLst>
                                        </p:cTn>
                                        <p:tgtEl>
                                          <p:spTgt spid="15">
                                            <p:txEl>
                                              <p:pRg st="0" end="0"/>
                                            </p:txEl>
                                          </p:spTgt>
                                        </p:tgtEl>
                                        <p:attrNameLst>
                                          <p:attrName>style.visibility</p:attrName>
                                        </p:attrNameLst>
                                      </p:cBhvr>
                                      <p:to>
                                        <p:strVal val="visible"/>
                                      </p:to>
                                    </p:set>
                                    <p:animEffect transition="in" filter="wipe(down)">
                                      <p:cBhvr>
                                        <p:cTn id="43" dur="500"/>
                                        <p:tgtEl>
                                          <p:spTgt spid="15">
                                            <p:txEl>
                                              <p:pRg st="0" end="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up)">
                                      <p:cBhvr>
                                        <p:cTn id="48" dur="500"/>
                                        <p:tgtEl>
                                          <p:spTgt spid="16"/>
                                        </p:tgtEl>
                                      </p:cBhvr>
                                    </p:animEffect>
                                  </p:childTnLst>
                                </p:cTn>
                              </p:par>
                              <p:par>
                                <p:cTn id="49" presetID="22" presetClass="entr" presetSubtype="4" fill="hold" nodeType="with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down)">
                                      <p:cBhvr>
                                        <p:cTn id="51" dur="500"/>
                                        <p:tgtEl>
                                          <p:spTgt spid="17"/>
                                        </p:tgtEl>
                                      </p:cBhvr>
                                    </p:animEffect>
                                  </p:childTnLst>
                                </p:cTn>
                              </p:par>
                            </p:childTnLst>
                          </p:cTn>
                        </p:par>
                        <p:par>
                          <p:cTn id="52" fill="hold">
                            <p:stCondLst>
                              <p:cond delay="500"/>
                            </p:stCondLst>
                            <p:childTnLst>
                              <p:par>
                                <p:cTn id="53" presetID="22" presetClass="entr" presetSubtype="4" fill="hold" nodeType="afterEffect">
                                  <p:stCondLst>
                                    <p:cond delay="0"/>
                                  </p:stCondLst>
                                  <p:childTnLst>
                                    <p:set>
                                      <p:cBhvr>
                                        <p:cTn id="54" dur="1" fill="hold">
                                          <p:stCondLst>
                                            <p:cond delay="0"/>
                                          </p:stCondLst>
                                        </p:cTn>
                                        <p:tgtEl>
                                          <p:spTgt spid="18">
                                            <p:txEl>
                                              <p:pRg st="0" end="0"/>
                                            </p:txEl>
                                          </p:spTgt>
                                        </p:tgtEl>
                                        <p:attrNameLst>
                                          <p:attrName>style.visibility</p:attrName>
                                        </p:attrNameLst>
                                      </p:cBhvr>
                                      <p:to>
                                        <p:strVal val="visible"/>
                                      </p:to>
                                    </p:set>
                                    <p:animEffect transition="in" filter="wipe(down)">
                                      <p:cBhvr>
                                        <p:cTn id="55"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739" grpId="0" build="p"/>
      <p:bldP spid="116740" grpId="0" animBg="1"/>
      <p:bldP spid="116741" grpId="0"/>
      <p:bldP spid="116742" grpId="0"/>
      <p:bldP spid="116743" grpId="0" animBg="1"/>
      <p:bldP spid="116744" grpId="0"/>
      <p:bldP spid="11674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3"/>
          <p:cNvSpPr>
            <a:spLocks noGrp="1" noChangeArrowheads="1"/>
          </p:cNvSpPr>
          <p:nvPr>
            <p:ph type="subTitle" idx="4294967295"/>
          </p:nvPr>
        </p:nvSpPr>
        <p:spPr>
          <a:xfrm>
            <a:off x="509588" y="1814513"/>
            <a:ext cx="7848626" cy="3706812"/>
          </a:xfrm>
        </p:spPr>
        <p:txBody>
          <a:bodyPr/>
          <a:lstStyle/>
          <a:p>
            <a:pPr algn="l">
              <a:buFontTx/>
              <a:buNone/>
            </a:pPr>
            <a:r>
              <a:rPr lang="zh-CN" altLang="en-US" sz="32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指未经正式发表或未进入社会交流的最原始的文献。</a:t>
            </a:r>
            <a:endParaRPr lang="zh-CN" altLang="en-US" sz="32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a:p>
            <a:pPr>
              <a:buFontTx/>
              <a:buNone/>
            </a:pPr>
            <a:r>
              <a:rPr lang="zh-CN" altLang="en-US" sz="3200" b="1" dirty="0">
                <a:solidFill>
                  <a:schemeClr val="accent1">
                    <a:lumMod val="75000"/>
                  </a:schemeClr>
                </a:solidFill>
                <a:latin typeface="Arial" panose="020B0604020202020204" pitchFamily="34" charset="0"/>
                <a:ea typeface="楷体_GB2312" panose="02010609030101010101" pitchFamily="49" charset="-122"/>
                <a:cs typeface="Arial" panose="020B0604020202020204" pitchFamily="34" charset="0"/>
              </a:rPr>
              <a:t>如：笔记、书信、设计草图、实验记录、会议记录、各种内部档案等。</a:t>
            </a:r>
            <a:endParaRPr lang="zh-CN" altLang="en-US" sz="3200" b="1" dirty="0">
              <a:solidFill>
                <a:schemeClr val="accent1">
                  <a:lumMod val="75000"/>
                </a:schemeClr>
              </a:solidFill>
              <a:latin typeface="Arial" panose="020B0604020202020204" pitchFamily="34" charset="0"/>
              <a:ea typeface="楷体_GB2312" panose="02010609030101010101" pitchFamily="49" charset="-122"/>
              <a:cs typeface="Arial" panose="020B0604020202020204" pitchFamily="34" charset="0"/>
            </a:endParaRPr>
          </a:p>
          <a:p>
            <a:pPr>
              <a:buFontTx/>
              <a:buNone/>
            </a:pP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特点：内容新、不成熟、不公开、 难得。</a:t>
            </a:r>
            <a:endPar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46083" name="Rectangle 2"/>
          <p:cNvSpPr>
            <a:spLocks noGrp="1" noChangeArrowheads="1"/>
          </p:cNvSpPr>
          <p:nvPr>
            <p:ph type="ctrTitle" idx="4294967295"/>
          </p:nvPr>
        </p:nvSpPr>
        <p:spPr>
          <a:xfrm>
            <a:off x="669960" y="914400"/>
            <a:ext cx="8831262" cy="752475"/>
          </a:xfrm>
        </p:spPr>
        <p:txBody>
          <a:bodyPr/>
          <a:lstStyle/>
          <a:p>
            <a:r>
              <a:rPr lang="en-US" altLang="zh-CN" sz="32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4.</a:t>
            </a:r>
            <a:r>
              <a:rPr lang="zh-CN" altLang="en-US" sz="32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零次文献（</a:t>
            </a:r>
            <a:r>
              <a:rPr lang="en-US" altLang="zh-CN" sz="32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zero-level literature</a:t>
            </a:r>
            <a:r>
              <a:rPr lang="zh-CN" altLang="en-US" sz="32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zh-CN" altLang="en-US" sz="32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4" name="Text Box 10"/>
          <p:cNvSpPr txBox="1">
            <a:spLocks noChangeArrowheads="1"/>
          </p:cNvSpPr>
          <p:nvPr/>
        </p:nvSpPr>
        <p:spPr bwMode="auto">
          <a:xfrm>
            <a:off x="1598613" y="5307013"/>
            <a:ext cx="5072062" cy="646112"/>
          </a:xfrm>
          <a:prstGeom prst="rect">
            <a:avLst/>
          </a:prstGeom>
          <a:noFill/>
          <a:ln w="12700" cap="sq">
            <a:noFill/>
            <a:miter lim="800000"/>
          </a:ln>
        </p:spPr>
        <p:txBody>
          <a:bodyPr>
            <a:spAutoFit/>
          </a:bodyPr>
          <a:lstStyle/>
          <a:p>
            <a:pPr algn="ctr">
              <a:spcBef>
                <a:spcPct val="50000"/>
              </a:spcBef>
            </a:pPr>
            <a:r>
              <a:rPr lang="zh-CN" altLang="en-US" sz="3600" b="1" dirty="0">
                <a:solidFill>
                  <a:srgbClr val="0000FF"/>
                </a:solidFill>
                <a:latin typeface="黑体" panose="02010609060101010101" pitchFamily="2" charset="-122"/>
                <a:ea typeface="黑体" panose="02010609060101010101" pitchFamily="2" charset="-122"/>
              </a:rPr>
              <a:t>是一次文献的素材</a:t>
            </a:r>
            <a:endParaRPr lang="zh-CN" altLang="en-US" sz="3600" b="1" dirty="0">
              <a:solidFill>
                <a:srgbClr val="0000FF"/>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Text Box 2"/>
          <p:cNvSpPr txBox="1">
            <a:spLocks noChangeArrowheads="1"/>
          </p:cNvSpPr>
          <p:nvPr/>
        </p:nvSpPr>
        <p:spPr bwMode="auto">
          <a:xfrm>
            <a:off x="2465388" y="5445125"/>
            <a:ext cx="3733800" cy="579438"/>
          </a:xfrm>
          <a:prstGeom prst="rect">
            <a:avLst/>
          </a:prstGeom>
          <a:noFill/>
          <a:ln w="12700" cap="sq">
            <a:noFill/>
            <a:miter lim="800000"/>
          </a:ln>
        </p:spPr>
        <p:txBody>
          <a:bodyPr>
            <a:spAutoFit/>
          </a:bodyPr>
          <a:lstStyle/>
          <a:p>
            <a:pPr algn="ctr">
              <a:spcBef>
                <a:spcPct val="50000"/>
              </a:spcBef>
            </a:pPr>
            <a:r>
              <a:rPr lang="zh-CN" altLang="en-US" sz="3200" b="1" dirty="0">
                <a:solidFill>
                  <a:schemeClr val="accent1">
                    <a:lumMod val="75000"/>
                  </a:schemeClr>
                </a:solidFill>
                <a:latin typeface="黑体" panose="02010609060101010101" pitchFamily="2" charset="-122"/>
                <a:ea typeface="黑体" panose="02010609060101010101" pitchFamily="2" charset="-122"/>
              </a:rPr>
              <a:t>研究活动</a:t>
            </a:r>
            <a:r>
              <a:rPr lang="zh-CN" altLang="en-US" dirty="0">
                <a:solidFill>
                  <a:schemeClr val="accent1">
                    <a:lumMod val="75000"/>
                  </a:schemeClr>
                </a:solidFill>
                <a:latin typeface="黑体" panose="02010609060101010101" pitchFamily="2" charset="-122"/>
                <a:ea typeface="黑体" panose="02010609060101010101" pitchFamily="2" charset="-122"/>
              </a:rPr>
              <a:t> </a:t>
            </a:r>
            <a:endParaRPr lang="zh-CN" altLang="en-US" dirty="0">
              <a:solidFill>
                <a:schemeClr val="accent1">
                  <a:lumMod val="75000"/>
                </a:schemeClr>
              </a:solidFill>
              <a:latin typeface="黑体" panose="02010609060101010101" pitchFamily="2" charset="-122"/>
              <a:ea typeface="黑体" panose="02010609060101010101" pitchFamily="2" charset="-122"/>
            </a:endParaRPr>
          </a:p>
        </p:txBody>
      </p:sp>
      <p:sp>
        <p:nvSpPr>
          <p:cNvPr id="161796" name="Text Box 4"/>
          <p:cNvSpPr txBox="1">
            <a:spLocks noChangeArrowheads="1"/>
          </p:cNvSpPr>
          <p:nvPr/>
        </p:nvSpPr>
        <p:spPr bwMode="auto">
          <a:xfrm>
            <a:off x="2555875" y="3068638"/>
            <a:ext cx="3505200" cy="579437"/>
          </a:xfrm>
          <a:prstGeom prst="rect">
            <a:avLst/>
          </a:prstGeom>
          <a:noFill/>
          <a:ln w="12700" cap="sq">
            <a:noFill/>
            <a:miter lim="800000"/>
          </a:ln>
        </p:spPr>
        <p:txBody>
          <a:bodyPr>
            <a:spAutoFit/>
          </a:bodyPr>
          <a:lstStyle/>
          <a:p>
            <a:pPr algn="ctr">
              <a:spcBef>
                <a:spcPct val="50000"/>
              </a:spcBef>
            </a:pPr>
            <a:r>
              <a:rPr lang="zh-CN" altLang="en-US" sz="3200" b="1" dirty="0">
                <a:solidFill>
                  <a:schemeClr val="accent1">
                    <a:lumMod val="75000"/>
                  </a:schemeClr>
                </a:solidFill>
                <a:latin typeface="黑体" panose="02010609060101010101" pitchFamily="2" charset="-122"/>
                <a:ea typeface="黑体" panose="02010609060101010101" pitchFamily="2" charset="-122"/>
              </a:rPr>
              <a:t>一次文献</a:t>
            </a:r>
            <a:r>
              <a:rPr lang="zh-CN" altLang="en-US" dirty="0">
                <a:solidFill>
                  <a:schemeClr val="accent1">
                    <a:lumMod val="75000"/>
                  </a:schemeClr>
                </a:solidFill>
                <a:latin typeface="黑体" panose="02010609060101010101" pitchFamily="2" charset="-122"/>
                <a:ea typeface="黑体" panose="02010609060101010101" pitchFamily="2" charset="-122"/>
              </a:rPr>
              <a:t> </a:t>
            </a:r>
            <a:endParaRPr lang="zh-CN" altLang="en-US" dirty="0">
              <a:solidFill>
                <a:schemeClr val="accent1">
                  <a:lumMod val="75000"/>
                </a:schemeClr>
              </a:solidFill>
              <a:latin typeface="黑体" panose="02010609060101010101" pitchFamily="2" charset="-122"/>
              <a:ea typeface="黑体" panose="02010609060101010101" pitchFamily="2" charset="-122"/>
            </a:endParaRPr>
          </a:p>
        </p:txBody>
      </p:sp>
      <p:sp>
        <p:nvSpPr>
          <p:cNvPr id="161797" name="Text Box 5"/>
          <p:cNvSpPr txBox="1">
            <a:spLocks noChangeArrowheads="1"/>
          </p:cNvSpPr>
          <p:nvPr/>
        </p:nvSpPr>
        <p:spPr bwMode="auto">
          <a:xfrm>
            <a:off x="2555875" y="1989138"/>
            <a:ext cx="3505200" cy="579437"/>
          </a:xfrm>
          <a:prstGeom prst="rect">
            <a:avLst/>
          </a:prstGeom>
          <a:noFill/>
          <a:ln w="12700" cap="sq">
            <a:noFill/>
            <a:miter lim="800000"/>
          </a:ln>
        </p:spPr>
        <p:txBody>
          <a:bodyPr>
            <a:spAutoFit/>
          </a:bodyPr>
          <a:lstStyle/>
          <a:p>
            <a:pPr algn="ctr">
              <a:spcBef>
                <a:spcPct val="50000"/>
              </a:spcBef>
            </a:pPr>
            <a:r>
              <a:rPr lang="zh-CN" altLang="en-US" sz="3200" b="1" dirty="0">
                <a:solidFill>
                  <a:schemeClr val="accent1">
                    <a:lumMod val="75000"/>
                  </a:schemeClr>
                </a:solidFill>
                <a:latin typeface="黑体" panose="02010609060101010101" pitchFamily="2" charset="-122"/>
                <a:ea typeface="黑体" panose="02010609060101010101" pitchFamily="2" charset="-122"/>
              </a:rPr>
              <a:t>二次文献</a:t>
            </a:r>
            <a:r>
              <a:rPr lang="zh-CN" altLang="en-US" dirty="0">
                <a:solidFill>
                  <a:schemeClr val="accent1">
                    <a:lumMod val="75000"/>
                  </a:schemeClr>
                </a:solidFill>
                <a:latin typeface="黑体" panose="02010609060101010101" pitchFamily="2" charset="-122"/>
                <a:ea typeface="黑体" panose="02010609060101010101" pitchFamily="2" charset="-122"/>
              </a:rPr>
              <a:t> </a:t>
            </a:r>
            <a:endParaRPr lang="zh-CN" altLang="en-US" dirty="0">
              <a:solidFill>
                <a:schemeClr val="accent1">
                  <a:lumMod val="75000"/>
                </a:schemeClr>
              </a:solidFill>
              <a:latin typeface="黑体" panose="02010609060101010101" pitchFamily="2" charset="-122"/>
              <a:ea typeface="黑体" panose="02010609060101010101" pitchFamily="2" charset="-122"/>
            </a:endParaRPr>
          </a:p>
        </p:txBody>
      </p:sp>
      <p:sp>
        <p:nvSpPr>
          <p:cNvPr id="161798" name="Text Box 6"/>
          <p:cNvSpPr txBox="1">
            <a:spLocks noChangeArrowheads="1"/>
          </p:cNvSpPr>
          <p:nvPr/>
        </p:nvSpPr>
        <p:spPr bwMode="auto">
          <a:xfrm>
            <a:off x="2843213" y="849298"/>
            <a:ext cx="2895600" cy="579438"/>
          </a:xfrm>
          <a:prstGeom prst="rect">
            <a:avLst/>
          </a:prstGeom>
          <a:noFill/>
          <a:ln w="12700" cap="sq">
            <a:noFill/>
            <a:miter lim="800000"/>
          </a:ln>
        </p:spPr>
        <p:txBody>
          <a:bodyPr>
            <a:spAutoFit/>
          </a:bodyPr>
          <a:lstStyle/>
          <a:p>
            <a:pPr algn="ctr">
              <a:spcBef>
                <a:spcPct val="50000"/>
              </a:spcBef>
            </a:pPr>
            <a:r>
              <a:rPr lang="zh-CN" altLang="en-US" sz="3200" b="1" dirty="0">
                <a:solidFill>
                  <a:schemeClr val="accent1">
                    <a:lumMod val="75000"/>
                  </a:schemeClr>
                </a:solidFill>
                <a:latin typeface="黑体" panose="02010609060101010101" pitchFamily="2" charset="-122"/>
                <a:ea typeface="黑体" panose="02010609060101010101" pitchFamily="2" charset="-122"/>
              </a:rPr>
              <a:t>三次文献</a:t>
            </a:r>
            <a:r>
              <a:rPr lang="zh-CN" altLang="en-US" b="1" dirty="0">
                <a:solidFill>
                  <a:schemeClr val="accent1">
                    <a:lumMod val="75000"/>
                  </a:schemeClr>
                </a:solidFill>
                <a:latin typeface="黑体" panose="02010609060101010101" pitchFamily="2" charset="-122"/>
                <a:ea typeface="黑体" panose="02010609060101010101" pitchFamily="2" charset="-122"/>
              </a:rPr>
              <a:t> </a:t>
            </a:r>
            <a:endParaRPr lang="zh-CN" altLang="en-US" b="1" dirty="0">
              <a:solidFill>
                <a:schemeClr val="accent1">
                  <a:lumMod val="75000"/>
                </a:schemeClr>
              </a:solidFill>
              <a:latin typeface="黑体" panose="02010609060101010101" pitchFamily="2" charset="-122"/>
              <a:ea typeface="黑体" panose="02010609060101010101" pitchFamily="2" charset="-122"/>
            </a:endParaRPr>
          </a:p>
        </p:txBody>
      </p:sp>
      <p:sp>
        <p:nvSpPr>
          <p:cNvPr id="161801" name="Line 9"/>
          <p:cNvSpPr>
            <a:spLocks noChangeShapeType="1"/>
          </p:cNvSpPr>
          <p:nvPr/>
        </p:nvSpPr>
        <p:spPr bwMode="auto">
          <a:xfrm flipV="1">
            <a:off x="4356100" y="3573463"/>
            <a:ext cx="0" cy="685800"/>
          </a:xfrm>
          <a:prstGeom prst="line">
            <a:avLst/>
          </a:prstGeom>
          <a:noFill/>
          <a:ln w="12700" cap="sq">
            <a:solidFill>
              <a:schemeClr val="tx1"/>
            </a:solidFill>
            <a:round/>
            <a:tailEnd type="triangle" w="med" len="med"/>
          </a:ln>
        </p:spPr>
        <p:txBody>
          <a:bodyPr wrap="none" anchor="ctr"/>
          <a:lstStyle/>
          <a:p>
            <a:endParaRPr lang="zh-CN" altLang="en-US"/>
          </a:p>
        </p:txBody>
      </p:sp>
      <p:sp>
        <p:nvSpPr>
          <p:cNvPr id="161802" name="Text Box 10"/>
          <p:cNvSpPr txBox="1">
            <a:spLocks noChangeArrowheads="1"/>
          </p:cNvSpPr>
          <p:nvPr/>
        </p:nvSpPr>
        <p:spPr bwMode="auto">
          <a:xfrm>
            <a:off x="4427538" y="3714750"/>
            <a:ext cx="4137025" cy="522288"/>
          </a:xfrm>
          <a:prstGeom prst="rect">
            <a:avLst/>
          </a:prstGeom>
          <a:noFill/>
          <a:ln w="12700" cap="sq">
            <a:noFill/>
            <a:miter lim="800000"/>
          </a:ln>
        </p:spPr>
        <p:txBody>
          <a:bodyPr>
            <a:spAutoFit/>
          </a:bodyPr>
          <a:lstStyle/>
          <a:p>
            <a:pPr algn="ctr">
              <a:spcBef>
                <a:spcPct val="50000"/>
              </a:spcBef>
            </a:pPr>
            <a:r>
              <a:rPr lang="zh-CN" altLang="en-US" sz="2800" b="1" dirty="0">
                <a:solidFill>
                  <a:schemeClr val="accent1">
                    <a:lumMod val="75000"/>
                  </a:schemeClr>
                </a:solidFill>
                <a:latin typeface="楷体_GB2312" panose="02010609030101010101" pitchFamily="49" charset="-122"/>
                <a:ea typeface="楷体_GB2312" panose="02010609030101010101" pitchFamily="49" charset="-122"/>
              </a:rPr>
              <a:t>将知识以文字等形式固化</a:t>
            </a:r>
            <a:r>
              <a:rPr lang="zh-CN" altLang="en-US" sz="2800" b="1" dirty="0">
                <a:solidFill>
                  <a:schemeClr val="accent1">
                    <a:lumMod val="75000"/>
                  </a:schemeClr>
                </a:solidFill>
                <a:ea typeface="宋体" panose="02010600030101010101" pitchFamily="2" charset="-122"/>
              </a:rPr>
              <a:t> </a:t>
            </a:r>
            <a:endParaRPr lang="zh-CN" altLang="en-US" sz="2800" b="1" dirty="0">
              <a:solidFill>
                <a:schemeClr val="accent1">
                  <a:lumMod val="75000"/>
                </a:schemeClr>
              </a:solidFill>
              <a:ea typeface="宋体" panose="02010600030101010101" pitchFamily="2" charset="-122"/>
            </a:endParaRPr>
          </a:p>
        </p:txBody>
      </p:sp>
      <p:sp>
        <p:nvSpPr>
          <p:cNvPr id="161803" name="Line 11"/>
          <p:cNvSpPr>
            <a:spLocks noChangeShapeType="1"/>
          </p:cNvSpPr>
          <p:nvPr/>
        </p:nvSpPr>
        <p:spPr bwMode="auto">
          <a:xfrm flipV="1">
            <a:off x="4356100" y="2492375"/>
            <a:ext cx="0" cy="576263"/>
          </a:xfrm>
          <a:prstGeom prst="line">
            <a:avLst/>
          </a:prstGeom>
          <a:noFill/>
          <a:ln w="12700" cap="sq">
            <a:solidFill>
              <a:schemeClr val="tx1"/>
            </a:solidFill>
            <a:round/>
            <a:tailEnd type="triangle" w="med" len="med"/>
          </a:ln>
        </p:spPr>
        <p:txBody>
          <a:bodyPr wrap="none" anchor="ctr"/>
          <a:lstStyle/>
          <a:p>
            <a:endParaRPr lang="zh-CN" altLang="en-US"/>
          </a:p>
        </p:txBody>
      </p:sp>
      <p:sp>
        <p:nvSpPr>
          <p:cNvPr id="161804" name="Text Box 12"/>
          <p:cNvSpPr txBox="1">
            <a:spLocks noChangeArrowheads="1"/>
          </p:cNvSpPr>
          <p:nvPr/>
        </p:nvSpPr>
        <p:spPr bwMode="auto">
          <a:xfrm>
            <a:off x="4473575" y="2625725"/>
            <a:ext cx="3629025" cy="523875"/>
          </a:xfrm>
          <a:prstGeom prst="rect">
            <a:avLst/>
          </a:prstGeom>
          <a:noFill/>
          <a:ln w="12700" cap="sq">
            <a:noFill/>
            <a:miter lim="800000"/>
          </a:ln>
        </p:spPr>
        <p:txBody>
          <a:bodyPr>
            <a:spAutoFit/>
          </a:bodyPr>
          <a:lstStyle/>
          <a:p>
            <a:pPr algn="ctr">
              <a:spcBef>
                <a:spcPct val="50000"/>
              </a:spcBef>
            </a:pPr>
            <a:r>
              <a:rPr lang="zh-CN" altLang="en-US" sz="2800" b="1" dirty="0">
                <a:solidFill>
                  <a:schemeClr val="accent1">
                    <a:lumMod val="75000"/>
                  </a:schemeClr>
                </a:solidFill>
                <a:latin typeface="楷体_GB2312" panose="02010609030101010101" pitchFamily="49" charset="-122"/>
                <a:ea typeface="楷体_GB2312" panose="02010609030101010101" pitchFamily="49" charset="-122"/>
              </a:rPr>
              <a:t>将分散的文献序列化 </a:t>
            </a:r>
            <a:endParaRPr lang="zh-CN" altLang="en-US" sz="28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161805" name="Line 13"/>
          <p:cNvSpPr>
            <a:spLocks noChangeShapeType="1"/>
          </p:cNvSpPr>
          <p:nvPr/>
        </p:nvSpPr>
        <p:spPr bwMode="auto">
          <a:xfrm flipV="1">
            <a:off x="4356100" y="1341438"/>
            <a:ext cx="0" cy="685800"/>
          </a:xfrm>
          <a:prstGeom prst="line">
            <a:avLst/>
          </a:prstGeom>
          <a:noFill/>
          <a:ln w="12700" cap="sq">
            <a:solidFill>
              <a:schemeClr val="tx1"/>
            </a:solidFill>
            <a:round/>
            <a:tailEnd type="triangle" w="med" len="med"/>
          </a:ln>
        </p:spPr>
        <p:txBody>
          <a:bodyPr wrap="none" anchor="ctr"/>
          <a:lstStyle/>
          <a:p>
            <a:endParaRPr lang="zh-CN" altLang="en-US"/>
          </a:p>
        </p:txBody>
      </p:sp>
      <p:sp>
        <p:nvSpPr>
          <p:cNvPr id="161806" name="Text Box 14"/>
          <p:cNvSpPr txBox="1">
            <a:spLocks noChangeArrowheads="1"/>
          </p:cNvSpPr>
          <p:nvPr/>
        </p:nvSpPr>
        <p:spPr bwMode="auto">
          <a:xfrm>
            <a:off x="4427538" y="1412875"/>
            <a:ext cx="4537075" cy="461963"/>
          </a:xfrm>
          <a:prstGeom prst="rect">
            <a:avLst/>
          </a:prstGeom>
          <a:noFill/>
          <a:ln w="12700" cap="sq">
            <a:noFill/>
            <a:miter lim="800000"/>
          </a:ln>
        </p:spPr>
        <p:txBody>
          <a:bodyPr>
            <a:spAutoFit/>
          </a:bodyPr>
          <a:lstStyle/>
          <a:p>
            <a:pPr algn="ctr">
              <a:spcBef>
                <a:spcPct val="50000"/>
              </a:spcBef>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rPr>
              <a:t>将知识重新组合，使知识系列化</a:t>
            </a:r>
            <a:r>
              <a:rPr lang="zh-CN" altLang="en-US" sz="2400" dirty="0">
                <a:solidFill>
                  <a:schemeClr val="accent1">
                    <a:lumMod val="75000"/>
                  </a:schemeClr>
                </a:solidFill>
                <a:latin typeface="宋体" panose="02010600030101010101" pitchFamily="2" charset="-122"/>
                <a:ea typeface="宋体" panose="02010600030101010101" pitchFamily="2" charset="-122"/>
              </a:rPr>
              <a:t> </a:t>
            </a:r>
            <a:endParaRPr lang="zh-CN" altLang="en-US" sz="2400" dirty="0">
              <a:solidFill>
                <a:schemeClr val="accent1">
                  <a:lumMod val="75000"/>
                </a:schemeClr>
              </a:solidFill>
              <a:latin typeface="宋体" panose="02010600030101010101" pitchFamily="2" charset="-122"/>
              <a:ea typeface="宋体" panose="02010600030101010101" pitchFamily="2" charset="-122"/>
            </a:endParaRPr>
          </a:p>
        </p:txBody>
      </p:sp>
      <p:sp>
        <p:nvSpPr>
          <p:cNvPr id="161808" name="Text Box 16"/>
          <p:cNvSpPr txBox="1">
            <a:spLocks noChangeArrowheads="1"/>
          </p:cNvSpPr>
          <p:nvPr/>
        </p:nvSpPr>
        <p:spPr bwMode="auto">
          <a:xfrm>
            <a:off x="1979613" y="6021388"/>
            <a:ext cx="5486400" cy="519112"/>
          </a:xfrm>
          <a:prstGeom prst="rect">
            <a:avLst/>
          </a:prstGeom>
          <a:noFill/>
          <a:ln w="12700" cap="sq">
            <a:noFill/>
            <a:miter lim="800000"/>
          </a:ln>
          <a:effectLst/>
        </p:spPr>
        <p:txBody>
          <a:bodyPr>
            <a:spAutoFit/>
          </a:bodyPr>
          <a:lstStyle/>
          <a:p>
            <a:pPr algn="ctr">
              <a:spcBef>
                <a:spcPct val="50000"/>
              </a:spcBef>
              <a:defRPr/>
            </a:pPr>
            <a:r>
              <a:rPr lang="zh-CN" altLang="en-US" sz="2800" b="1" dirty="0">
                <a:solidFill>
                  <a:srgbClr val="3333FF"/>
                </a:solidFill>
                <a:effectLst>
                  <a:outerShdw blurRad="38100" dist="38100" dir="2700000" algn="tl">
                    <a:srgbClr val="C0C0C0"/>
                  </a:outerShdw>
                </a:effectLst>
                <a:latin typeface="楷体_GB2312" panose="02010609030101010101" pitchFamily="49" charset="-122"/>
                <a:ea typeface="楷体_GB2312" panose="02010609030101010101" pitchFamily="49" charset="-122"/>
              </a:rPr>
              <a:t>各级别文献的形成及其相互关系</a:t>
            </a:r>
            <a:r>
              <a:rPr lang="zh-CN" altLang="en-US" sz="1800" b="1" dirty="0">
                <a:solidFill>
                  <a:srgbClr val="3333FF"/>
                </a:solidFill>
                <a:effectLst>
                  <a:outerShdw blurRad="38100" dist="38100" dir="2700000" algn="tl">
                    <a:srgbClr val="C0C0C0"/>
                  </a:outerShdw>
                </a:effectLst>
                <a:latin typeface="楷体_GB2312" panose="02010609030101010101" pitchFamily="49" charset="-122"/>
                <a:ea typeface="楷体_GB2312" panose="02010609030101010101" pitchFamily="49" charset="-122"/>
              </a:rPr>
              <a:t> </a:t>
            </a:r>
            <a:endParaRPr lang="zh-CN" altLang="en-US" sz="1800" b="1" dirty="0">
              <a:solidFill>
                <a:srgbClr val="3333FF"/>
              </a:solidFill>
              <a:effectLst>
                <a:outerShdw blurRad="38100" dist="38100" dir="2700000" algn="tl">
                  <a:srgbClr val="C0C0C0"/>
                </a:outerShdw>
              </a:effectLst>
              <a:latin typeface="楷体_GB2312" panose="02010609030101010101" pitchFamily="49" charset="-122"/>
              <a:ea typeface="楷体_GB2312" panose="02010609030101010101" pitchFamily="49" charset="-122"/>
            </a:endParaRPr>
          </a:p>
        </p:txBody>
      </p:sp>
      <p:sp>
        <p:nvSpPr>
          <p:cNvPr id="161810" name="AutoShape 18"/>
          <p:cNvSpPr>
            <a:spLocks noChangeArrowheads="1"/>
          </p:cNvSpPr>
          <p:nvPr/>
        </p:nvSpPr>
        <p:spPr bwMode="auto">
          <a:xfrm>
            <a:off x="2195513" y="836613"/>
            <a:ext cx="914400" cy="5256212"/>
          </a:xfrm>
          <a:prstGeom prst="curvedRightArrow">
            <a:avLst>
              <a:gd name="adj1" fmla="val 114965"/>
              <a:gd name="adj2" fmla="val 229931"/>
              <a:gd name="adj3" fmla="val 33333"/>
            </a:avLst>
          </a:prstGeom>
          <a:noFill/>
          <a:ln w="12700" cap="sq">
            <a:solidFill>
              <a:schemeClr val="tx1"/>
            </a:solidFill>
            <a:miter lim="800000"/>
          </a:ln>
        </p:spPr>
        <p:txBody>
          <a:bodyPr wrap="none" anchor="ctr"/>
          <a:lstStyle/>
          <a:p>
            <a:endParaRPr lang="zh-CN" altLang="en-US" b="1">
              <a:ea typeface="宋体" panose="02010600030101010101" pitchFamily="2" charset="-122"/>
            </a:endParaRPr>
          </a:p>
        </p:txBody>
      </p:sp>
      <p:sp>
        <p:nvSpPr>
          <p:cNvPr id="2" name="Text Box 4"/>
          <p:cNvSpPr txBox="1">
            <a:spLocks noChangeArrowheads="1"/>
          </p:cNvSpPr>
          <p:nvPr/>
        </p:nvSpPr>
        <p:spPr bwMode="auto">
          <a:xfrm>
            <a:off x="2584450" y="4292600"/>
            <a:ext cx="3505200" cy="579438"/>
          </a:xfrm>
          <a:prstGeom prst="rect">
            <a:avLst/>
          </a:prstGeom>
          <a:noFill/>
          <a:ln w="12700" cap="sq">
            <a:noFill/>
            <a:miter lim="800000"/>
          </a:ln>
        </p:spPr>
        <p:txBody>
          <a:bodyPr>
            <a:spAutoFit/>
          </a:bodyPr>
          <a:lstStyle/>
          <a:p>
            <a:pPr algn="ctr">
              <a:spcBef>
                <a:spcPct val="50000"/>
              </a:spcBef>
            </a:pPr>
            <a:r>
              <a:rPr lang="zh-CN" altLang="en-US" sz="3200" b="1" dirty="0">
                <a:solidFill>
                  <a:schemeClr val="accent1">
                    <a:lumMod val="75000"/>
                  </a:schemeClr>
                </a:solidFill>
                <a:latin typeface="黑体" panose="02010609060101010101" pitchFamily="2" charset="-122"/>
                <a:ea typeface="黑体" panose="02010609060101010101" pitchFamily="2" charset="-122"/>
              </a:rPr>
              <a:t>零次文献</a:t>
            </a:r>
            <a:r>
              <a:rPr lang="zh-CN" altLang="en-US" dirty="0">
                <a:solidFill>
                  <a:schemeClr val="accent1">
                    <a:lumMod val="75000"/>
                  </a:schemeClr>
                </a:solidFill>
                <a:latin typeface="黑体" panose="02010609060101010101" pitchFamily="2" charset="-122"/>
                <a:ea typeface="黑体" panose="02010609060101010101" pitchFamily="2" charset="-122"/>
              </a:rPr>
              <a:t> </a:t>
            </a:r>
            <a:endParaRPr lang="zh-CN" altLang="en-US" dirty="0">
              <a:solidFill>
                <a:schemeClr val="accent1">
                  <a:lumMod val="75000"/>
                </a:schemeClr>
              </a:solidFill>
              <a:latin typeface="黑体" panose="02010609060101010101" pitchFamily="2" charset="-122"/>
              <a:ea typeface="黑体" panose="02010609060101010101" pitchFamily="2" charset="-122"/>
            </a:endParaRPr>
          </a:p>
        </p:txBody>
      </p:sp>
      <p:sp>
        <p:nvSpPr>
          <p:cNvPr id="3" name="Text Box 10"/>
          <p:cNvSpPr txBox="1">
            <a:spLocks noChangeArrowheads="1"/>
          </p:cNvSpPr>
          <p:nvPr/>
        </p:nvSpPr>
        <p:spPr bwMode="auto">
          <a:xfrm>
            <a:off x="4500563" y="4941888"/>
            <a:ext cx="1008062" cy="523875"/>
          </a:xfrm>
          <a:prstGeom prst="rect">
            <a:avLst/>
          </a:prstGeom>
          <a:noFill/>
          <a:ln w="12700" cap="sq">
            <a:noFill/>
            <a:miter lim="800000"/>
          </a:ln>
        </p:spPr>
        <p:txBody>
          <a:bodyPr>
            <a:spAutoFit/>
          </a:bodyPr>
          <a:lstStyle/>
          <a:p>
            <a:pPr algn="ctr">
              <a:spcBef>
                <a:spcPct val="50000"/>
              </a:spcBef>
            </a:pPr>
            <a:r>
              <a:rPr lang="zh-CN" altLang="en-US" sz="2800" b="1" dirty="0">
                <a:solidFill>
                  <a:schemeClr val="accent1">
                    <a:lumMod val="75000"/>
                  </a:schemeClr>
                </a:solidFill>
                <a:latin typeface="楷体_GB2312" panose="02010609030101010101" pitchFamily="49" charset="-122"/>
                <a:ea typeface="楷体_GB2312" panose="02010609030101010101" pitchFamily="49" charset="-122"/>
              </a:rPr>
              <a:t>记录</a:t>
            </a:r>
            <a:r>
              <a:rPr lang="zh-CN" altLang="en-US" b="1" dirty="0">
                <a:ea typeface="宋体" panose="02010600030101010101" pitchFamily="2" charset="-122"/>
              </a:rPr>
              <a:t> </a:t>
            </a:r>
            <a:endParaRPr lang="zh-CN" altLang="en-US" b="1" dirty="0">
              <a:ea typeface="宋体" panose="02010600030101010101" pitchFamily="2" charset="-122"/>
            </a:endParaRPr>
          </a:p>
        </p:txBody>
      </p:sp>
      <p:sp>
        <p:nvSpPr>
          <p:cNvPr id="4" name="Line 9"/>
          <p:cNvSpPr>
            <a:spLocks noChangeShapeType="1"/>
          </p:cNvSpPr>
          <p:nvPr/>
        </p:nvSpPr>
        <p:spPr bwMode="auto">
          <a:xfrm flipV="1">
            <a:off x="4356100" y="4797425"/>
            <a:ext cx="0" cy="685800"/>
          </a:xfrm>
          <a:prstGeom prst="line">
            <a:avLst/>
          </a:prstGeom>
          <a:noFill/>
          <a:ln w="12700" cap="sq">
            <a:solidFill>
              <a:schemeClr val="tx1"/>
            </a:solidFill>
            <a:round/>
            <a:tailEnd type="triangle" w="med" len="med"/>
          </a:ln>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1794"/>
                                        </p:tgtEl>
                                        <p:attrNameLst>
                                          <p:attrName>style.visibility</p:attrName>
                                        </p:attrNameLst>
                                      </p:cBhvr>
                                      <p:to>
                                        <p:strVal val="visible"/>
                                      </p:to>
                                    </p:set>
                                    <p:animEffect transition="in" filter="wipe(down)">
                                      <p:cBhvr>
                                        <p:cTn id="7" dur="500"/>
                                        <p:tgtEl>
                                          <p:spTgt spid="16179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61802"/>
                                        </p:tgtEl>
                                        <p:attrNameLst>
                                          <p:attrName>style.visibility</p:attrName>
                                        </p:attrNameLst>
                                      </p:cBhvr>
                                      <p:to>
                                        <p:strVal val="visible"/>
                                      </p:to>
                                    </p:set>
                                    <p:animEffect transition="in" filter="wipe(down)">
                                      <p:cBhvr>
                                        <p:cTn id="25" dur="500"/>
                                        <p:tgtEl>
                                          <p:spTgt spid="161802"/>
                                        </p:tgtEl>
                                      </p:cBhvr>
                                    </p:animEffect>
                                  </p:childTnLst>
                                </p:cTn>
                              </p:par>
                              <p:par>
                                <p:cTn id="26" presetID="22" presetClass="entr" presetSubtype="4" fill="hold" grpId="0" nodeType="withEffect">
                                  <p:stCondLst>
                                    <p:cond delay="0"/>
                                  </p:stCondLst>
                                  <p:childTnLst>
                                    <p:set>
                                      <p:cBhvr>
                                        <p:cTn id="27" dur="1" fill="hold">
                                          <p:stCondLst>
                                            <p:cond delay="0"/>
                                          </p:stCondLst>
                                        </p:cTn>
                                        <p:tgtEl>
                                          <p:spTgt spid="161801"/>
                                        </p:tgtEl>
                                        <p:attrNameLst>
                                          <p:attrName>style.visibility</p:attrName>
                                        </p:attrNameLst>
                                      </p:cBhvr>
                                      <p:to>
                                        <p:strVal val="visible"/>
                                      </p:to>
                                    </p:set>
                                    <p:animEffect transition="in" filter="wipe(down)">
                                      <p:cBhvr>
                                        <p:cTn id="28" dur="500"/>
                                        <p:tgtEl>
                                          <p:spTgt spid="16180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61796"/>
                                        </p:tgtEl>
                                        <p:attrNameLst>
                                          <p:attrName>style.visibility</p:attrName>
                                        </p:attrNameLst>
                                      </p:cBhvr>
                                      <p:to>
                                        <p:strVal val="visible"/>
                                      </p:to>
                                    </p:set>
                                    <p:animEffect transition="in" filter="wipe(down)">
                                      <p:cBhvr>
                                        <p:cTn id="33" dur="500"/>
                                        <p:tgtEl>
                                          <p:spTgt spid="16179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61804"/>
                                        </p:tgtEl>
                                        <p:attrNameLst>
                                          <p:attrName>style.visibility</p:attrName>
                                        </p:attrNameLst>
                                      </p:cBhvr>
                                      <p:to>
                                        <p:strVal val="visible"/>
                                      </p:to>
                                    </p:set>
                                    <p:animEffect transition="in" filter="wipe(down)">
                                      <p:cBhvr>
                                        <p:cTn id="38" dur="500"/>
                                        <p:tgtEl>
                                          <p:spTgt spid="161804"/>
                                        </p:tgtEl>
                                      </p:cBhvr>
                                    </p:animEffect>
                                  </p:childTnLst>
                                </p:cTn>
                              </p:par>
                              <p:par>
                                <p:cTn id="39" presetID="22" presetClass="entr" presetSubtype="4" fill="hold" grpId="0" nodeType="withEffect">
                                  <p:stCondLst>
                                    <p:cond delay="0"/>
                                  </p:stCondLst>
                                  <p:childTnLst>
                                    <p:set>
                                      <p:cBhvr>
                                        <p:cTn id="40" dur="1" fill="hold">
                                          <p:stCondLst>
                                            <p:cond delay="0"/>
                                          </p:stCondLst>
                                        </p:cTn>
                                        <p:tgtEl>
                                          <p:spTgt spid="161803"/>
                                        </p:tgtEl>
                                        <p:attrNameLst>
                                          <p:attrName>style.visibility</p:attrName>
                                        </p:attrNameLst>
                                      </p:cBhvr>
                                      <p:to>
                                        <p:strVal val="visible"/>
                                      </p:to>
                                    </p:set>
                                    <p:animEffect transition="in" filter="wipe(down)">
                                      <p:cBhvr>
                                        <p:cTn id="41" dur="500"/>
                                        <p:tgtEl>
                                          <p:spTgt spid="161803"/>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grpId="0" nodeType="clickEffect">
                                  <p:stCondLst>
                                    <p:cond delay="0"/>
                                  </p:stCondLst>
                                  <p:childTnLst>
                                    <p:set>
                                      <p:cBhvr>
                                        <p:cTn id="45" dur="1" fill="hold">
                                          <p:stCondLst>
                                            <p:cond delay="0"/>
                                          </p:stCondLst>
                                        </p:cTn>
                                        <p:tgtEl>
                                          <p:spTgt spid="161797"/>
                                        </p:tgtEl>
                                        <p:attrNameLst>
                                          <p:attrName>style.visibility</p:attrName>
                                        </p:attrNameLst>
                                      </p:cBhvr>
                                      <p:to>
                                        <p:strVal val="visible"/>
                                      </p:to>
                                    </p:set>
                                    <p:animEffect transition="in" filter="wipe(down)">
                                      <p:cBhvr>
                                        <p:cTn id="46" dur="500"/>
                                        <p:tgtEl>
                                          <p:spTgt spid="16179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4" fill="hold" grpId="0" nodeType="clickEffect">
                                  <p:stCondLst>
                                    <p:cond delay="0"/>
                                  </p:stCondLst>
                                  <p:childTnLst>
                                    <p:set>
                                      <p:cBhvr>
                                        <p:cTn id="50" dur="1" fill="hold">
                                          <p:stCondLst>
                                            <p:cond delay="0"/>
                                          </p:stCondLst>
                                        </p:cTn>
                                        <p:tgtEl>
                                          <p:spTgt spid="161806"/>
                                        </p:tgtEl>
                                        <p:attrNameLst>
                                          <p:attrName>style.visibility</p:attrName>
                                        </p:attrNameLst>
                                      </p:cBhvr>
                                      <p:to>
                                        <p:strVal val="visible"/>
                                      </p:to>
                                    </p:set>
                                    <p:animEffect transition="in" filter="wipe(down)">
                                      <p:cBhvr>
                                        <p:cTn id="51" dur="500"/>
                                        <p:tgtEl>
                                          <p:spTgt spid="161806"/>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161805"/>
                                        </p:tgtEl>
                                        <p:attrNameLst>
                                          <p:attrName>style.visibility</p:attrName>
                                        </p:attrNameLst>
                                      </p:cBhvr>
                                      <p:to>
                                        <p:strVal val="visible"/>
                                      </p:to>
                                    </p:set>
                                    <p:animEffect transition="in" filter="wipe(down)">
                                      <p:cBhvr>
                                        <p:cTn id="54" dur="500"/>
                                        <p:tgtEl>
                                          <p:spTgt spid="16180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161798"/>
                                        </p:tgtEl>
                                        <p:attrNameLst>
                                          <p:attrName>style.visibility</p:attrName>
                                        </p:attrNameLst>
                                      </p:cBhvr>
                                      <p:to>
                                        <p:strVal val="visible"/>
                                      </p:to>
                                    </p:set>
                                    <p:animEffect transition="in" filter="wipe(down)">
                                      <p:cBhvr>
                                        <p:cTn id="59" dur="500"/>
                                        <p:tgtEl>
                                          <p:spTgt spid="161798"/>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42" fill="hold" grpId="0" nodeType="clickEffect">
                                  <p:stCondLst>
                                    <p:cond delay="0"/>
                                  </p:stCondLst>
                                  <p:childTnLst>
                                    <p:set>
                                      <p:cBhvr>
                                        <p:cTn id="63" dur="1" fill="hold">
                                          <p:stCondLst>
                                            <p:cond delay="0"/>
                                          </p:stCondLst>
                                        </p:cTn>
                                        <p:tgtEl>
                                          <p:spTgt spid="161810"/>
                                        </p:tgtEl>
                                        <p:attrNameLst>
                                          <p:attrName>style.visibility</p:attrName>
                                        </p:attrNameLst>
                                      </p:cBhvr>
                                      <p:to>
                                        <p:strVal val="visible"/>
                                      </p:to>
                                    </p:set>
                                    <p:animEffect transition="in" filter="barn(outHorizontal)">
                                      <p:cBhvr>
                                        <p:cTn id="64" dur="500"/>
                                        <p:tgtEl>
                                          <p:spTgt spid="1618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1794" grpId="0" autoUpdateAnimBg="0"/>
      <p:bldP spid="161796" grpId="0"/>
      <p:bldP spid="161797" grpId="0"/>
      <p:bldP spid="161798" grpId="0"/>
      <p:bldP spid="161801" grpId="0" animBg="1"/>
      <p:bldP spid="161802" grpId="0"/>
      <p:bldP spid="161803" grpId="0" animBg="1"/>
      <p:bldP spid="161804" grpId="0"/>
      <p:bldP spid="161805" grpId="0" animBg="1"/>
      <p:bldP spid="161806" grpId="0"/>
      <p:bldP spid="161810" grpId="0" animBg="1"/>
      <p:bldP spid="2" grpId="0"/>
      <p:bldP spid="3" grpId="0"/>
      <p:bldP spid="4"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3"/>
          <p:cNvSpPr>
            <a:spLocks noGrp="1" noChangeArrowheads="1"/>
          </p:cNvSpPr>
          <p:nvPr>
            <p:ph type="subTitle" idx="4294967295"/>
          </p:nvPr>
        </p:nvSpPr>
        <p:spPr>
          <a:xfrm>
            <a:off x="679474" y="1768475"/>
            <a:ext cx="7607302" cy="4840288"/>
          </a:xfrm>
        </p:spPr>
        <p:txBody>
          <a:bodyPr/>
          <a:lstStyle/>
          <a:p>
            <a:pPr algn="l">
              <a:lnSpc>
                <a:spcPct val="80000"/>
              </a:lnSpc>
              <a:buFontTx/>
              <a:buNone/>
            </a:pPr>
            <a:r>
              <a:rPr lang="en-US" altLang="zh-CN" dirty="0">
                <a:solidFill>
                  <a:schemeClr val="accent1">
                    <a:lumMod val="75000"/>
                  </a:schemeClr>
                </a:solidFill>
                <a:latin typeface="Arial" panose="020B0604020202020204" pitchFamily="34" charset="0"/>
                <a:ea typeface="宋体" panose="02010600030101010101" pitchFamily="2" charset="-122"/>
                <a:cs typeface="Arial" panose="020B0604020202020204" pitchFamily="34" charset="0"/>
              </a:rPr>
              <a:t>       </a:t>
            </a:r>
            <a:r>
              <a:rPr lang="en-US" altLang="zh-CN"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白色文献</a:t>
            </a:r>
            <a:endPar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a:lnSpc>
                <a:spcPct val="80000"/>
              </a:lnSpc>
              <a:buFontTx/>
              <a:buNone/>
            </a:pPr>
            <a:r>
              <a:rPr lang="zh-CN" altLang="en-US" sz="28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公开出版的图书、期刊、报纸、网络资源等</a:t>
            </a:r>
            <a:endPar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a:lnSpc>
                <a:spcPct val="80000"/>
              </a:lnSpc>
              <a:buFontTx/>
              <a:buNone/>
            </a:pPr>
            <a:r>
              <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endPar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a:lnSpc>
                <a:spcPct val="80000"/>
              </a:lnSpc>
              <a:buFontTx/>
              <a:buNone/>
            </a:pPr>
            <a:r>
              <a:rPr lang="en-US" altLang="zh-CN" sz="28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en-US" altLang="zh-CN"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2.</a:t>
            </a:r>
            <a:r>
              <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灰色文献</a:t>
            </a:r>
            <a:endPar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a:lnSpc>
                <a:spcPct val="80000"/>
              </a:lnSpc>
              <a:buFontTx/>
              <a:buNone/>
            </a:pPr>
            <a:r>
              <a:rPr lang="zh-CN" altLang="en-US" sz="28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非公开发行的内部文献，如内部期刊、会议文献、学位论文、技术标准等</a:t>
            </a:r>
            <a:endPar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a:lnSpc>
                <a:spcPct val="80000"/>
              </a:lnSpc>
              <a:buFontTx/>
              <a:buNone/>
            </a:pPr>
            <a:r>
              <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endPar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a:lnSpc>
                <a:spcPct val="80000"/>
              </a:lnSpc>
              <a:buFontTx/>
              <a:buNone/>
            </a:pPr>
            <a:r>
              <a:rPr lang="en-US" altLang="zh-CN"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en-US" altLang="zh-CN"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3.</a:t>
            </a:r>
            <a:r>
              <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黑色文献</a:t>
            </a:r>
            <a:endPar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a:lnSpc>
                <a:spcPct val="80000"/>
              </a:lnSpc>
              <a:buFontTx/>
              <a:buNone/>
            </a:pPr>
            <a:r>
              <a:rPr lang="zh-CN" altLang="en-US" sz="280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具有密级性质的、非公开出版发行的文献，如未解密的档案</a:t>
            </a:r>
            <a:endParaRPr lang="zh-CN" altLang="en-US" sz="28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49155" name="Rectangle 2"/>
          <p:cNvSpPr>
            <a:spLocks noGrp="1" noChangeArrowheads="1"/>
          </p:cNvSpPr>
          <p:nvPr>
            <p:ph type="ctrTitle" idx="4294967295"/>
          </p:nvPr>
        </p:nvSpPr>
        <p:spPr>
          <a:xfrm>
            <a:off x="371500" y="949325"/>
            <a:ext cx="7772400" cy="717550"/>
          </a:xfrm>
        </p:spPr>
        <p:txBody>
          <a:bodyPr/>
          <a:lstStyle/>
          <a:p>
            <a:r>
              <a:rPr lang="zh-CN" altLang="en-US" sz="32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（四）按公开出版状况划分</a:t>
            </a:r>
            <a:endParaRPr lang="zh-CN" altLang="en-US" sz="32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0" y="908050"/>
            <a:ext cx="8243888" cy="641350"/>
          </a:xfrm>
          <a:prstGeom prst="rect">
            <a:avLst/>
          </a:prstGeom>
          <a:noFill/>
          <a:ln w="12700" cap="sq">
            <a:noFill/>
            <a:miter lim="800000"/>
          </a:ln>
        </p:spPr>
        <p:txBody>
          <a:bodyPr>
            <a:spAutoFit/>
          </a:bodyPr>
          <a:lstStyle/>
          <a:p>
            <a:pPr algn="ctr">
              <a:spcBef>
                <a:spcPct val="50000"/>
              </a:spcBef>
            </a:pPr>
            <a:r>
              <a:rPr lang="zh-CN" altLang="en-US" sz="3600" b="1" dirty="0">
                <a:solidFill>
                  <a:schemeClr val="accent1">
                    <a:lumMod val="75000"/>
                  </a:schemeClr>
                </a:solidFill>
                <a:latin typeface="黑体" panose="02010609060101010101" pitchFamily="2" charset="-122"/>
                <a:ea typeface="黑体" panose="02010609060101010101" pitchFamily="2" charset="-122"/>
              </a:rPr>
              <a:t>第二节 文献的类型与特征</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p:txBody>
      </p:sp>
      <p:sp>
        <p:nvSpPr>
          <p:cNvPr id="50179" name="Text Box 3"/>
          <p:cNvSpPr txBox="1">
            <a:spLocks noChangeArrowheads="1"/>
          </p:cNvSpPr>
          <p:nvPr/>
        </p:nvSpPr>
        <p:spPr bwMode="auto">
          <a:xfrm>
            <a:off x="1114425" y="2325688"/>
            <a:ext cx="6038850" cy="1465262"/>
          </a:xfrm>
          <a:prstGeom prst="rect">
            <a:avLst/>
          </a:prstGeom>
          <a:noFill/>
          <a:ln w="12700" cap="sq">
            <a:noFill/>
            <a:miter lim="800000"/>
          </a:ln>
        </p:spPr>
        <p:txBody>
          <a:bodyPr>
            <a:spAutoFit/>
          </a:bodyPr>
          <a:lstStyle/>
          <a:p>
            <a:pPr>
              <a:spcBef>
                <a:spcPct val="50000"/>
              </a:spcBef>
            </a:pPr>
            <a:r>
              <a:rPr lang="zh-CN" altLang="en-US" sz="3600" b="1" dirty="0">
                <a:solidFill>
                  <a:schemeClr val="accent1">
                    <a:lumMod val="75000"/>
                  </a:schemeClr>
                </a:solidFill>
                <a:latin typeface="黑体" panose="02010609060101010101" pitchFamily="2" charset="-122"/>
                <a:ea typeface="黑体" panose="02010609060101010101" pitchFamily="2" charset="-122"/>
              </a:rPr>
              <a:t>一、文献类型的划分</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pPr>
            <a:r>
              <a:rPr lang="zh-CN" altLang="en-US" sz="3600" b="1" dirty="0">
                <a:solidFill>
                  <a:schemeClr val="accent1">
                    <a:lumMod val="75000"/>
                  </a:schemeClr>
                </a:solidFill>
                <a:latin typeface="黑体" panose="02010609060101010101" pitchFamily="2" charset="-122"/>
                <a:ea typeface="黑体" panose="02010609060101010101" pitchFamily="2" charset="-122"/>
              </a:rPr>
              <a:t>二、医学文献的特点</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285852" y="1142984"/>
            <a:ext cx="4354077" cy="646331"/>
          </a:xfrm>
          <a:prstGeom prst="rect">
            <a:avLst/>
          </a:prstGeom>
        </p:spPr>
        <p:txBody>
          <a:bodyPr wrap="none">
            <a:spAutoFit/>
          </a:bodyPr>
          <a:lstStyle/>
          <a:p>
            <a:pPr>
              <a:spcBef>
                <a:spcPct val="50000"/>
              </a:spcBef>
            </a:pPr>
            <a:r>
              <a:rPr lang="zh-CN" altLang="en-US" sz="3600" b="1" dirty="0" smtClean="0">
                <a:solidFill>
                  <a:schemeClr val="accent1">
                    <a:lumMod val="75000"/>
                  </a:schemeClr>
                </a:solidFill>
                <a:latin typeface="黑体" panose="02010609060101010101" pitchFamily="2" charset="-122"/>
                <a:ea typeface="黑体" panose="02010609060101010101" pitchFamily="2" charset="-122"/>
              </a:rPr>
              <a:t>二、医学文献的特点</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p:txBody>
      </p:sp>
      <p:sp>
        <p:nvSpPr>
          <p:cNvPr id="5" name="Text Box 3"/>
          <p:cNvSpPr txBox="1">
            <a:spLocks noChangeArrowheads="1"/>
          </p:cNvSpPr>
          <p:nvPr/>
        </p:nvSpPr>
        <p:spPr bwMode="auto">
          <a:xfrm>
            <a:off x="1428728" y="2143116"/>
            <a:ext cx="6038850" cy="1201737"/>
          </a:xfrm>
          <a:prstGeom prst="rect">
            <a:avLst/>
          </a:prstGeom>
          <a:noFill/>
          <a:ln w="12700" cap="sq">
            <a:noFill/>
            <a:miter lim="800000"/>
          </a:ln>
        </p:spPr>
        <p:txBody>
          <a:bodyPr>
            <a:spAutoFit/>
          </a:bodyPr>
          <a:lstStyle/>
          <a:p>
            <a:pPr>
              <a:spcBef>
                <a:spcPct val="50000"/>
              </a:spcBef>
            </a:pPr>
            <a:r>
              <a:rPr lang="zh-CN" altLang="en-US" sz="3600" b="1" dirty="0">
                <a:solidFill>
                  <a:schemeClr val="accent1">
                    <a:lumMod val="75000"/>
                  </a:schemeClr>
                </a:solidFill>
                <a:latin typeface="楷体" panose="02010609060101010101" pitchFamily="49" charset="-122"/>
                <a:ea typeface="楷体" panose="02010609060101010101" pitchFamily="49" charset="-122"/>
              </a:rPr>
              <a:t>数量大、载体多样、语种多、出版分散、更新快</a:t>
            </a:r>
            <a:endParaRPr lang="en-US" altLang="zh-CN" sz="3600" b="1" dirty="0">
              <a:solidFill>
                <a:schemeClr val="accent1">
                  <a:lumMod val="75000"/>
                </a:schemeClr>
              </a:solidFill>
              <a:latin typeface="楷体" panose="02010609060101010101" pitchFamily="49" charset="-122"/>
              <a:ea typeface="楷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type="subTitle" idx="4294967295"/>
          </p:nvPr>
        </p:nvSpPr>
        <p:spPr>
          <a:xfrm>
            <a:off x="1214414" y="1895475"/>
            <a:ext cx="7269162" cy="4413250"/>
          </a:xfrm>
        </p:spPr>
        <p:txBody>
          <a:bodyPr/>
          <a:lstStyle/>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第一节  信息、知识、情报与文献</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第二节  文献的类型与特征</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第三节  图书馆文献利用</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第四节  文献检索系统</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第五节  文献检索方法与技术</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第六节  文献检索策略</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51203" name="Rectangle 2"/>
          <p:cNvSpPr>
            <a:spLocks noGrp="1" noChangeArrowheads="1"/>
          </p:cNvSpPr>
          <p:nvPr>
            <p:ph type="ctrTitle" idx="4294967295"/>
          </p:nvPr>
        </p:nvSpPr>
        <p:spPr>
          <a:xfrm>
            <a:off x="0" y="949325"/>
            <a:ext cx="9144000" cy="925513"/>
          </a:xfrm>
        </p:spPr>
        <p:txBody>
          <a:bodyPr/>
          <a:lstStyle/>
          <a:p>
            <a:pPr eaLnBrk="1" hangingPunct="1"/>
            <a:r>
              <a:rPr lang="zh-CN" altLang="en-US" sz="4000" dirty="0">
                <a:latin typeface="黑体" panose="02010609060101010101" pitchFamily="2" charset="-122"/>
                <a:ea typeface="黑体" panose="02010609060101010101" pitchFamily="2" charset="-122"/>
                <a:cs typeface="Arial" panose="020B0604020202020204" pitchFamily="34" charset="0"/>
              </a:rPr>
              <a:t>        </a:t>
            </a:r>
            <a:r>
              <a:rPr lang="zh-CN" altLang="en-US" sz="4000" dirty="0">
                <a:solidFill>
                  <a:schemeClr val="bg2"/>
                </a:solidFill>
                <a:latin typeface="黑体" panose="02010609060101010101" pitchFamily="2" charset="-122"/>
                <a:ea typeface="黑体" panose="02010609060101010101" pitchFamily="2" charset="-122"/>
                <a:cs typeface="Arial" panose="020B0604020202020204" pitchFamily="34" charset="0"/>
              </a:rPr>
              <a:t>  </a:t>
            </a:r>
            <a:r>
              <a:rPr lang="zh-CN" altLang="en-US" sz="40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文献检索基础知识</a:t>
            </a:r>
            <a:endParaRPr lang="zh-CN" altLang="en-US" sz="40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18787">
                                            <p:txEl>
                                              <p:pRg st="2" end="2"/>
                                            </p:txEl>
                                          </p:spTgt>
                                        </p:tgtEl>
                                        <p:attrNameLst>
                                          <p:attrName>style.color</p:attrName>
                                        </p:attrNameLst>
                                      </p:cBhvr>
                                      <p:to>
                                        <p:clrVal>
                                          <a:schemeClr val="accent1"/>
                                        </p:clrVal>
                                      </p:to>
                                    </p:set>
                                    <p:set>
                                      <p:cBhvr>
                                        <p:cTn id="7" dur="500" fill="hold"/>
                                        <p:tgtEl>
                                          <p:spTgt spid="118787">
                                            <p:txEl>
                                              <p:pRg st="2" end="2"/>
                                            </p:txEl>
                                          </p:spTgt>
                                        </p:tgtEl>
                                        <p:attrNameLst>
                                          <p:attrName>fillcolor</p:attrName>
                                        </p:attrNameLst>
                                      </p:cBhvr>
                                      <p:to>
                                        <p:clrVal>
                                          <a:schemeClr val="accent1"/>
                                        </p:clrVal>
                                      </p:to>
                                    </p:set>
                                    <p:set>
                                      <p:cBhvr>
                                        <p:cTn id="8" dur="500" fill="hold"/>
                                        <p:tgtEl>
                                          <p:spTgt spid="118787">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3"/>
          <p:cNvSpPr>
            <a:spLocks noGrp="1" noChangeArrowheads="1"/>
          </p:cNvSpPr>
          <p:nvPr>
            <p:ph type="subTitle" idx="4294967295"/>
          </p:nvPr>
        </p:nvSpPr>
        <p:spPr>
          <a:xfrm>
            <a:off x="1214414" y="1944708"/>
            <a:ext cx="7269162" cy="4413250"/>
          </a:xfrm>
        </p:spPr>
        <p:txBody>
          <a:bodyPr/>
          <a:lstStyle/>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第一节  信息、知识、情报与文献</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第二节  文献的类型与特征</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第三节  图书馆文献利用</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第四节  文献检索系统</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第五节  文献检索方法与技术</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lgn="l" eaLnBrk="1" hangingPunct="1">
              <a:lnSpc>
                <a:spcPct val="90000"/>
              </a:lnSpc>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第六节  文献检索策略</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8195" name="Rectangle 2"/>
          <p:cNvSpPr>
            <a:spLocks noGrp="1" noChangeArrowheads="1"/>
          </p:cNvSpPr>
          <p:nvPr>
            <p:ph type="ctrTitle" idx="4294967295"/>
          </p:nvPr>
        </p:nvSpPr>
        <p:spPr>
          <a:xfrm>
            <a:off x="0" y="938213"/>
            <a:ext cx="9144000" cy="925512"/>
          </a:xfrm>
        </p:spPr>
        <p:txBody>
          <a:bodyPr/>
          <a:lstStyle/>
          <a:p>
            <a:pPr algn="ctr" eaLnBrk="1" hangingPunct="1"/>
            <a:r>
              <a:rPr lang="zh-CN" altLang="en-US" sz="40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文献检索基础知识</a:t>
            </a:r>
            <a:endParaRPr lang="zh-CN" altLang="en-US" sz="40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118787">
                                            <p:txEl>
                                              <p:pRg st="1" end="1"/>
                                            </p:txEl>
                                          </p:spTgt>
                                        </p:tgtEl>
                                        <p:attrNameLst>
                                          <p:attrName>style.color</p:attrName>
                                        </p:attrNameLst>
                                      </p:cBhvr>
                                      <p:to>
                                        <p:clrVal>
                                          <a:schemeClr val="accent1"/>
                                        </p:clrVal>
                                      </p:to>
                                    </p:set>
                                    <p:set>
                                      <p:cBhvr>
                                        <p:cTn id="7" dur="500" fill="hold"/>
                                        <p:tgtEl>
                                          <p:spTgt spid="118787">
                                            <p:txEl>
                                              <p:pRg st="1" end="1"/>
                                            </p:txEl>
                                          </p:spTgt>
                                        </p:tgtEl>
                                        <p:attrNameLst>
                                          <p:attrName>fillcolor</p:attrName>
                                        </p:attrNameLst>
                                      </p:cBhvr>
                                      <p:to>
                                        <p:clrVal>
                                          <a:schemeClr val="accent1"/>
                                        </p:clrVal>
                                      </p:to>
                                    </p:set>
                                    <p:set>
                                      <p:cBhvr>
                                        <p:cTn id="8" dur="500" fill="hold"/>
                                        <p:tgtEl>
                                          <p:spTgt spid="118787">
                                            <p:txEl>
                                              <p:pRg st="1" end="1"/>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Rectangle 3"/>
          <p:cNvSpPr>
            <a:spLocks noGrp="1" noChangeArrowheads="1"/>
          </p:cNvSpPr>
          <p:nvPr>
            <p:ph type="ctrTitle" idx="4294967295"/>
          </p:nvPr>
        </p:nvSpPr>
        <p:spPr>
          <a:xfrm>
            <a:off x="3643306" y="5873750"/>
            <a:ext cx="4754562" cy="677863"/>
          </a:xfrm>
          <a:noFill/>
        </p:spPr>
        <p:txBody>
          <a:bodyPr/>
          <a:lstStyle/>
          <a:p>
            <a:pPr eaLnBrk="1" hangingPunct="1"/>
            <a:r>
              <a:rPr lang="en-US" altLang="zh-CN" sz="3200" i="0" dirty="0">
                <a:solidFill>
                  <a:schemeClr val="accent1">
                    <a:lumMod val="75000"/>
                  </a:schemeClr>
                </a:solidFill>
                <a:latin typeface="Arial" panose="020B0604020202020204" pitchFamily="34" charset="0"/>
                <a:ea typeface="宋体" panose="02010600030101010101" pitchFamily="2" charset="-122"/>
                <a:cs typeface="Arial" panose="020B0604020202020204" pitchFamily="34" charset="0"/>
              </a:rPr>
              <a:t>——</a:t>
            </a:r>
            <a:r>
              <a:rPr lang="zh-CN" altLang="en-US" sz="3200" i="0" dirty="0">
                <a:solidFill>
                  <a:schemeClr val="accent1">
                    <a:lumMod val="75000"/>
                  </a:schemeClr>
                </a:solidFill>
                <a:latin typeface="Arial" panose="020B0604020202020204" pitchFamily="34" charset="0"/>
                <a:ea typeface="宋体" panose="02010600030101010101" pitchFamily="2" charset="-122"/>
                <a:cs typeface="Arial" panose="020B0604020202020204" pitchFamily="34" charset="0"/>
              </a:rPr>
              <a:t>杜定友（图书馆学家）</a:t>
            </a:r>
            <a:endParaRPr lang="zh-CN" altLang="en-US" sz="3200" i="0" dirty="0">
              <a:solidFill>
                <a:schemeClr val="accent1">
                  <a:lumMod val="75000"/>
                </a:schemeClr>
              </a:solidFill>
              <a:latin typeface="Arial" panose="020B0604020202020204" pitchFamily="34" charset="0"/>
              <a:ea typeface="宋体" panose="02010600030101010101" pitchFamily="2" charset="-122"/>
              <a:cs typeface="Arial" panose="020B0604020202020204" pitchFamily="34" charset="0"/>
            </a:endParaRPr>
          </a:p>
        </p:txBody>
      </p:sp>
      <p:sp>
        <p:nvSpPr>
          <p:cNvPr id="52228" name="WordArt 4"/>
          <p:cNvSpPr>
            <a:spLocks noChangeArrowheads="1" noChangeShapeType="1" noTextEdit="1"/>
          </p:cNvSpPr>
          <p:nvPr/>
        </p:nvSpPr>
        <p:spPr bwMode="auto">
          <a:xfrm>
            <a:off x="2092325" y="1090627"/>
            <a:ext cx="4867275" cy="4481513"/>
          </a:xfrm>
          <a:prstGeom prst="rect">
            <a:avLst/>
          </a:prstGeom>
        </p:spPr>
        <p:txBody>
          <a:bodyPr wrap="none" fromWordArt="1">
            <a:prstTxWarp prst="textPlain">
              <a:avLst>
                <a:gd name="adj" fmla="val 50000"/>
              </a:avLst>
            </a:prstTxWarp>
          </a:bodyPr>
          <a:lstStyle/>
          <a:p>
            <a:pPr algn="ctr"/>
            <a:r>
              <a:rPr lang="zh-CN" altLang="en-US" sz="9600" kern="10" normalizeH="1" dirty="0">
                <a:ln w="9525">
                  <a:noFill/>
                  <a:round/>
                </a:ln>
                <a:solidFill>
                  <a:srgbClr val="3366FF"/>
                </a:solidFill>
                <a:effectLst>
                  <a:outerShdw dist="45791" dir="2021404" algn="ctr" rotWithShape="0">
                    <a:srgbClr val="B2B2B2">
                      <a:alpha val="79999"/>
                    </a:srgbClr>
                  </a:outerShdw>
                </a:effectLst>
                <a:latin typeface="宋体" panose="02010600030101010101" pitchFamily="2" charset="-122"/>
                <a:ea typeface="宋体" panose="02010600030101010101" pitchFamily="2" charset="-122"/>
              </a:rPr>
              <a:t>圕</a:t>
            </a:r>
            <a:endParaRPr lang="zh-CN" altLang="en-US" sz="9600" kern="10" normalizeH="1" dirty="0">
              <a:ln w="9525">
                <a:noFill/>
                <a:round/>
              </a:ln>
              <a:solidFill>
                <a:srgbClr val="3366FF"/>
              </a:solidFill>
              <a:effectLst>
                <a:outerShdw dist="45791" dir="2021404" algn="ctr" rotWithShape="0">
                  <a:srgbClr val="B2B2B2">
                    <a:alpha val="79999"/>
                  </a:srgbClr>
                </a:outerShdw>
              </a:effectLst>
              <a:latin typeface="宋体" panose="02010600030101010101" pitchFamily="2" charset="-122"/>
              <a:ea typeface="宋体" panose="02010600030101010101" pitchFamily="2" charset="-122"/>
            </a:endParaRPr>
          </a:p>
        </p:txBody>
      </p:sp>
      <p:sp>
        <p:nvSpPr>
          <p:cNvPr id="6" name="Text Box 6"/>
          <p:cNvSpPr txBox="1">
            <a:spLocks noChangeArrowheads="1"/>
          </p:cNvSpPr>
          <p:nvPr/>
        </p:nvSpPr>
        <p:spPr bwMode="auto">
          <a:xfrm>
            <a:off x="7221538" y="2193925"/>
            <a:ext cx="1355725" cy="708025"/>
          </a:xfrm>
          <a:prstGeom prst="rect">
            <a:avLst/>
          </a:prstGeom>
          <a:solidFill>
            <a:schemeClr val="accent1"/>
          </a:solidFill>
          <a:ln w="9525">
            <a:noFill/>
            <a:miter lim="800000"/>
          </a:ln>
        </p:spPr>
        <p:txBody>
          <a:bodyPr>
            <a:spAutoFit/>
          </a:bodyPr>
          <a:lstStyle/>
          <a:p>
            <a:r>
              <a:rPr lang="en-US" altLang="zh-CN" sz="4000" b="1">
                <a:solidFill>
                  <a:schemeClr val="bg2"/>
                </a:solidFill>
                <a:latin typeface="黑体" panose="02010609060101010101" pitchFamily="2" charset="-122"/>
                <a:ea typeface="黑体" panose="02010609060101010101" pitchFamily="2" charset="-122"/>
              </a:rPr>
              <a:t>tuǎn</a:t>
            </a:r>
            <a:endParaRPr lang="zh-CN" altLang="en-US" sz="4000" b="1">
              <a:solidFill>
                <a:schemeClr val="bg2"/>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p:cNvSpPr>
            <a:spLocks noGrp="1" noChangeArrowheads="1"/>
          </p:cNvSpPr>
          <p:nvPr>
            <p:ph type="ctrTitle" idx="4294967295"/>
          </p:nvPr>
        </p:nvSpPr>
        <p:spPr>
          <a:xfrm>
            <a:off x="928662" y="1142984"/>
            <a:ext cx="7772400" cy="2049462"/>
          </a:xfrm>
        </p:spPr>
        <p:txBody>
          <a:bodyPr anchor="b"/>
          <a:lstStyle/>
          <a:p>
            <a:pPr eaLnBrk="1" hangingPunct="1"/>
            <a:r>
              <a:rPr lang="zh-CN" altLang="en-US" sz="3600" i="0" dirty="0">
                <a:solidFill>
                  <a:srgbClr val="0033CC"/>
                </a:solidFill>
                <a:latin typeface="Arial" panose="020B0604020202020204" pitchFamily="34" charset="0"/>
                <a:ea typeface="黑体" panose="02010609060101010101" pitchFamily="2" charset="-122"/>
                <a:cs typeface="Arial" panose="020B0604020202020204" pitchFamily="34" charset="0"/>
              </a:rPr>
              <a:t>图书馆</a:t>
            </a:r>
            <a:r>
              <a:rPr lang="zh-CN" altLang="en-US" sz="36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：是收集、整理和保存文献资料并向读者提供利用的科学、文化、教育机构。</a:t>
            </a:r>
            <a:endParaRPr lang="zh-CN" altLang="en-US" sz="36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p:cNvSpPr>
            <a:spLocks noGrp="1" noChangeArrowheads="1"/>
          </p:cNvSpPr>
          <p:nvPr>
            <p:ph type="subTitle" idx="4294967295"/>
          </p:nvPr>
        </p:nvSpPr>
        <p:spPr>
          <a:xfrm>
            <a:off x="600072" y="1525588"/>
            <a:ext cx="3543300" cy="3844925"/>
          </a:xfrm>
        </p:spPr>
        <p:txBody>
          <a:bodyPr/>
          <a:lstStyle/>
          <a:p>
            <a:pPr>
              <a:buFontTx/>
              <a:buNone/>
            </a:pPr>
            <a:r>
              <a:rPr lang="zh-CN" altLang="en-US" sz="3600" b="1" dirty="0">
                <a:latin typeface="Arial" panose="020B0604020202020204" pitchFamily="34" charset="0"/>
                <a:ea typeface="楷体_GB2312" panose="02010609030101010101" pitchFamily="49" charset="-122"/>
                <a:cs typeface="Arial" panose="020B0604020202020204" pitchFamily="34" charset="0"/>
              </a:rPr>
              <a:t>   </a:t>
            </a: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师  资</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buFontTx/>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buFontTx/>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实验室</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buFontTx/>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a:buFontTx/>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图书馆</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
        <p:nvSpPr>
          <p:cNvPr id="59395" name="Text Box 4"/>
          <p:cNvSpPr txBox="1">
            <a:spLocks noChangeArrowheads="1"/>
          </p:cNvSpPr>
          <p:nvPr/>
        </p:nvSpPr>
        <p:spPr bwMode="auto">
          <a:xfrm>
            <a:off x="4394229" y="2924175"/>
            <a:ext cx="4321175" cy="646113"/>
          </a:xfrm>
          <a:prstGeom prst="rect">
            <a:avLst/>
          </a:prstGeom>
          <a:noFill/>
          <a:ln w="9525">
            <a:noFill/>
            <a:miter lim="800000"/>
          </a:ln>
        </p:spPr>
        <p:txBody>
          <a:bodyPr>
            <a:spAutoFit/>
          </a:bodyPr>
          <a:lstStyle/>
          <a:p>
            <a:r>
              <a:rPr lang="zh-CN" altLang="en-US" sz="3600" b="1" dirty="0">
                <a:solidFill>
                  <a:schemeClr val="accent1">
                    <a:lumMod val="75000"/>
                  </a:schemeClr>
                </a:solidFill>
                <a:ea typeface="黑体" panose="02010609060101010101" pitchFamily="2" charset="-122"/>
              </a:rPr>
              <a:t>高校三个重要保障</a:t>
            </a:r>
            <a:endParaRPr lang="zh-CN" altLang="en-US" sz="3600" b="1" dirty="0">
              <a:solidFill>
                <a:schemeClr val="accent1">
                  <a:lumMod val="75000"/>
                </a:schemeClr>
              </a:solidFill>
              <a:ea typeface="黑体" panose="02010609060101010101" pitchFamily="2" charset="-122"/>
            </a:endParaRPr>
          </a:p>
        </p:txBody>
      </p:sp>
      <p:cxnSp>
        <p:nvCxnSpPr>
          <p:cNvPr id="6" name="直接连接符 5"/>
          <p:cNvCxnSpPr/>
          <p:nvPr/>
        </p:nvCxnSpPr>
        <p:spPr>
          <a:xfrm>
            <a:off x="2714612" y="1928802"/>
            <a:ext cx="1571636" cy="128588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接连接符 7"/>
          <p:cNvCxnSpPr/>
          <p:nvPr/>
        </p:nvCxnSpPr>
        <p:spPr>
          <a:xfrm flipV="1">
            <a:off x="2643174" y="3214686"/>
            <a:ext cx="1643074" cy="135732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flipV="1">
            <a:off x="2571736" y="3214686"/>
            <a:ext cx="1714512" cy="7143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20" name="Picture 6" descr="http://tsg.jlmpc.cn:80/pic/gsfm/05.jpg"/>
          <p:cNvPicPr>
            <a:picLocks noChangeAspect="1" noChangeArrowheads="1"/>
          </p:cNvPicPr>
          <p:nvPr/>
        </p:nvPicPr>
        <p:blipFill>
          <a:blip r:embed="rId1"/>
          <a:srcRect/>
          <a:stretch>
            <a:fillRect/>
          </a:stretch>
        </p:blipFill>
        <p:spPr bwMode="auto">
          <a:xfrm>
            <a:off x="-1714500" y="17002125"/>
            <a:ext cx="9144000" cy="6858000"/>
          </a:xfrm>
          <a:prstGeom prst="rect">
            <a:avLst/>
          </a:prstGeom>
          <a:noFill/>
          <a:ln w="9525">
            <a:noFill/>
            <a:miter lim="800000"/>
            <a:headEnd/>
            <a:tailEnd/>
          </a:ln>
        </p:spPr>
      </p:pic>
      <p:pic>
        <p:nvPicPr>
          <p:cNvPr id="60421" name="Picture 7" descr="\\192.168.24.20\相片\新图书馆宣传照片（2011.6）\图书馆外景（2011.6.3）\新馆外貌.JPG"/>
          <p:cNvPicPr>
            <a:picLocks noChangeAspect="1" noChangeArrowheads="1"/>
          </p:cNvPicPr>
          <p:nvPr/>
        </p:nvPicPr>
        <p:blipFill>
          <a:blip r:embed="rId2"/>
          <a:srcRect/>
          <a:stretch>
            <a:fillRect/>
          </a:stretch>
        </p:blipFill>
        <p:spPr bwMode="auto">
          <a:xfrm>
            <a:off x="-1157288" y="-198438"/>
            <a:ext cx="11460163" cy="72548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3"/>
          <p:cNvSpPr>
            <a:spLocks noGrp="1" noChangeArrowheads="1"/>
          </p:cNvSpPr>
          <p:nvPr>
            <p:ph type="subTitle" idx="4294967295"/>
          </p:nvPr>
        </p:nvSpPr>
        <p:spPr>
          <a:xfrm>
            <a:off x="1714480" y="2195513"/>
            <a:ext cx="6880225" cy="1752600"/>
          </a:xfrm>
        </p:spPr>
        <p:txBody>
          <a:bodyPr/>
          <a:lstStyle/>
          <a:p>
            <a:pPr marL="457200" indent="-457200" algn="l" eaLnBrk="1" hangingPunct="1">
              <a:buFontTx/>
              <a:buNone/>
            </a:pPr>
            <a:r>
              <a:rPr lang="zh-CN" altLang="en-US" sz="36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一、图书馆文献组织与利用方法</a:t>
            </a:r>
            <a:endParaRPr lang="zh-CN" altLang="en-US" sz="36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a:p>
            <a:pPr marL="457200" indent="-457200" algn="l" eaLnBrk="1" hangingPunct="1">
              <a:buFontTx/>
              <a:buNone/>
            </a:pPr>
            <a:r>
              <a:rPr lang="zh-CN" altLang="en-US" sz="36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二、图书馆网站</a:t>
            </a:r>
            <a:endParaRPr lang="en-US" altLang="zh-CN" sz="36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a:p>
            <a:pPr marL="457200" indent="-457200" algn="l" eaLnBrk="1" hangingPunct="1">
              <a:buFontTx/>
              <a:buNone/>
            </a:pPr>
            <a:r>
              <a:rPr lang="zh-CN" altLang="en-US" sz="36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三、图书馆信息服务</a:t>
            </a:r>
            <a:endParaRPr lang="en-US" altLang="zh-CN" sz="36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sp>
        <p:nvSpPr>
          <p:cNvPr id="61443" name="Rectangle 2"/>
          <p:cNvSpPr>
            <a:spLocks noGrp="1" noChangeArrowheads="1"/>
          </p:cNvSpPr>
          <p:nvPr>
            <p:ph type="ctrTitle" idx="4294967295"/>
          </p:nvPr>
        </p:nvSpPr>
        <p:spPr>
          <a:xfrm>
            <a:off x="1371600" y="822325"/>
            <a:ext cx="7772400" cy="1041400"/>
          </a:xfrm>
        </p:spPr>
        <p:txBody>
          <a:bodyPr anchor="b"/>
          <a:lstStyle/>
          <a:p>
            <a:pPr eaLnBrk="1" hangingPunct="1"/>
            <a:r>
              <a:rPr lang="zh-CN" altLang="en-US" sz="40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第三节   图书馆文献利用</a:t>
            </a:r>
            <a:endParaRPr lang="zh-CN" altLang="en-US" sz="40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图片 1" descr="IMG_0650.JPG"/>
          <p:cNvPicPr>
            <a:picLocks noChangeAspect="1"/>
          </p:cNvPicPr>
          <p:nvPr/>
        </p:nvPicPr>
        <p:blipFill>
          <a:blip r:embed="rId1"/>
          <a:srcRect/>
          <a:stretch>
            <a:fillRect/>
          </a:stretch>
        </p:blipFill>
        <p:spPr bwMode="auto">
          <a:xfrm>
            <a:off x="0" y="0"/>
            <a:ext cx="928687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descr="D:\Desktop\tsgzhaopian\DSC_4158.JPG"/>
          <p:cNvPicPr>
            <a:picLocks noChangeAspect="1" noChangeArrowheads="1"/>
          </p:cNvPicPr>
          <p:nvPr/>
        </p:nvPicPr>
        <p:blipFill>
          <a:blip r:embed="rId1"/>
          <a:srcRect/>
          <a:stretch>
            <a:fillRect/>
          </a:stretch>
        </p:blipFill>
        <p:spPr bwMode="auto">
          <a:xfrm>
            <a:off x="-279400" y="0"/>
            <a:ext cx="9704388" cy="6659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图片 1" descr="IMG_0652.JPG"/>
          <p:cNvPicPr>
            <a:picLocks noChangeAspect="1"/>
          </p:cNvPicPr>
          <p:nvPr/>
        </p:nvPicPr>
        <p:blipFill>
          <a:blip r:embed="rId1"/>
          <a:srcRect/>
          <a:stretch>
            <a:fillRect/>
          </a:stretch>
        </p:blipFill>
        <p:spPr bwMode="auto">
          <a:xfrm>
            <a:off x="508000" y="381000"/>
            <a:ext cx="8128000" cy="6096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矩形 1"/>
          <p:cNvSpPr>
            <a:spLocks noChangeArrowheads="1"/>
          </p:cNvSpPr>
          <p:nvPr/>
        </p:nvSpPr>
        <p:spPr bwMode="auto">
          <a:xfrm>
            <a:off x="1446213" y="971550"/>
            <a:ext cx="6670675" cy="646113"/>
          </a:xfrm>
          <a:prstGeom prst="rect">
            <a:avLst/>
          </a:prstGeom>
          <a:noFill/>
          <a:ln w="9525">
            <a:noFill/>
            <a:miter lim="800000"/>
          </a:ln>
        </p:spPr>
        <p:txBody>
          <a:bodyPr wrap="none">
            <a:spAutoFit/>
          </a:bodyPr>
          <a:lstStyle/>
          <a:p>
            <a:pPr marL="457200" indent="-457200"/>
            <a:r>
              <a:rPr lang="zh-CN" altLang="en-US" sz="3600" b="1" dirty="0">
                <a:solidFill>
                  <a:schemeClr val="accent1">
                    <a:lumMod val="75000"/>
                  </a:schemeClr>
                </a:solidFill>
                <a:ea typeface="黑体" panose="02010609060101010101" pitchFamily="2" charset="-122"/>
              </a:rPr>
              <a:t>一、图书馆文献组织与利用方法</a:t>
            </a:r>
            <a:endParaRPr lang="zh-CN" altLang="en-US" sz="3600" b="1" dirty="0">
              <a:solidFill>
                <a:schemeClr val="accent1">
                  <a:lumMod val="75000"/>
                </a:schemeClr>
              </a:solidFill>
              <a:ea typeface="黑体" panose="02010609060101010101" pitchFamily="2" charset="-122"/>
            </a:endParaRPr>
          </a:p>
        </p:txBody>
      </p:sp>
      <p:sp>
        <p:nvSpPr>
          <p:cNvPr id="3" name="矩形 2"/>
          <p:cNvSpPr>
            <a:spLocks noChangeArrowheads="1"/>
          </p:cNvSpPr>
          <p:nvPr/>
        </p:nvSpPr>
        <p:spPr bwMode="auto">
          <a:xfrm>
            <a:off x="1181100" y="1446213"/>
            <a:ext cx="7129463" cy="2308225"/>
          </a:xfrm>
          <a:prstGeom prst="rect">
            <a:avLst/>
          </a:prstGeom>
          <a:noFill/>
          <a:ln w="9525">
            <a:noFill/>
            <a:miter lim="800000"/>
          </a:ln>
        </p:spPr>
        <p:txBody>
          <a:bodyPr>
            <a:spAutoFit/>
          </a:bodyPr>
          <a:lstStyle/>
          <a:p>
            <a:pPr marL="457200" indent="-457200"/>
            <a:endParaRPr lang="en-US" altLang="zh-CN" sz="3600" b="1" dirty="0">
              <a:ea typeface="黑体" panose="02010609060101010101" pitchFamily="2" charset="-122"/>
            </a:endParaRPr>
          </a:p>
          <a:p>
            <a:pPr marL="457200" indent="-457200"/>
            <a:r>
              <a:rPr lang="zh-CN" altLang="en-US" sz="3600" b="1" dirty="0">
                <a:solidFill>
                  <a:schemeClr val="accent1">
                    <a:lumMod val="75000"/>
                  </a:schemeClr>
                </a:solidFill>
                <a:ea typeface="黑体" panose="02010609060101010101" pitchFamily="2" charset="-122"/>
              </a:rPr>
              <a:t>（一）图书分类</a:t>
            </a:r>
            <a:endParaRPr lang="en-US" altLang="zh-CN" sz="3600" b="1" dirty="0">
              <a:solidFill>
                <a:schemeClr val="accent1">
                  <a:lumMod val="75000"/>
                </a:schemeClr>
              </a:solidFill>
              <a:ea typeface="黑体" panose="02010609060101010101" pitchFamily="2" charset="-122"/>
            </a:endParaRPr>
          </a:p>
          <a:p>
            <a:pPr marL="457200" indent="-457200"/>
            <a:r>
              <a:rPr lang="zh-CN" altLang="en-US" sz="3600" b="1" dirty="0">
                <a:solidFill>
                  <a:schemeClr val="accent1">
                    <a:lumMod val="75000"/>
                  </a:schemeClr>
                </a:solidFill>
                <a:ea typeface="黑体" panose="02010609060101010101" pitchFamily="2" charset="-122"/>
              </a:rPr>
              <a:t>（二）图书馆目录</a:t>
            </a:r>
            <a:endParaRPr lang="zh-CN" altLang="en-US" sz="3600" b="1" dirty="0">
              <a:solidFill>
                <a:schemeClr val="accent1">
                  <a:lumMod val="75000"/>
                </a:schemeClr>
              </a:solidFill>
              <a:ea typeface="黑体" panose="02010609060101010101" pitchFamily="2" charset="-122"/>
            </a:endParaRPr>
          </a:p>
          <a:p>
            <a:pPr marL="457200" indent="-457200"/>
            <a:r>
              <a:rPr lang="zh-CN" altLang="en-US" sz="3600" b="1" dirty="0">
                <a:solidFill>
                  <a:schemeClr val="accent1">
                    <a:lumMod val="75000"/>
                  </a:schemeClr>
                </a:solidFill>
                <a:ea typeface="黑体" panose="02010609060101010101" pitchFamily="2" charset="-122"/>
              </a:rPr>
              <a:t>（三）图书、期刊排架方法及查找</a:t>
            </a:r>
            <a:endParaRPr lang="zh-CN" altLang="en-US" sz="3600" b="1" dirty="0">
              <a:solidFill>
                <a:schemeClr val="accent1">
                  <a:lumMod val="75000"/>
                </a:schemeClr>
              </a:solidFill>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p:cNvSpPr>
            <a:spLocks noGrp="1" noChangeArrowheads="1"/>
          </p:cNvSpPr>
          <p:nvPr>
            <p:ph type="ctrTitle" idx="4294967295"/>
          </p:nvPr>
        </p:nvSpPr>
        <p:spPr>
          <a:xfrm>
            <a:off x="857224" y="2571744"/>
            <a:ext cx="7572428" cy="1470025"/>
          </a:xfrm>
        </p:spPr>
        <p:txBody>
          <a:bodyPr anchor="b"/>
          <a:lstStyle/>
          <a:p>
            <a:r>
              <a:rPr lang="zh-CN" altLang="en-US" sz="3600" i="0"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（一）图书分类</a:t>
            </a:r>
            <a:br>
              <a:rPr lang="zh-CN" altLang="en-US" sz="3600" dirty="0">
                <a:latin typeface="黑体" panose="02010609060101010101" pitchFamily="2" charset="-122"/>
                <a:ea typeface="黑体" panose="02010609060101010101" pitchFamily="2" charset="-122"/>
                <a:cs typeface="Arial" panose="020B0604020202020204" pitchFamily="34" charset="0"/>
              </a:rPr>
            </a:br>
            <a:r>
              <a:rPr lang="zh-CN" altLang="en-US" sz="3600" dirty="0">
                <a:latin typeface="黑体" panose="02010609060101010101" pitchFamily="2" charset="-122"/>
                <a:ea typeface="黑体" panose="02010609060101010101" pitchFamily="2" charset="-122"/>
                <a:cs typeface="Arial" panose="020B0604020202020204" pitchFamily="34" charset="0"/>
              </a:rPr>
              <a:t>    </a:t>
            </a:r>
            <a:r>
              <a:rPr lang="zh-CN" altLang="en-US" sz="32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根据每种文献的内容，按学科的分类体系，分门别类地组织起来，使同一学科门类的文献在目录中、书架上都集中在一起。</a:t>
            </a:r>
            <a:endParaRPr lang="zh-CN" altLang="en-US" sz="32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2"/>
          <p:cNvSpPr txBox="1">
            <a:spLocks noChangeArrowheads="1"/>
          </p:cNvSpPr>
          <p:nvPr/>
        </p:nvSpPr>
        <p:spPr bwMode="auto">
          <a:xfrm>
            <a:off x="0" y="908050"/>
            <a:ext cx="8243888" cy="641350"/>
          </a:xfrm>
          <a:prstGeom prst="rect">
            <a:avLst/>
          </a:prstGeom>
          <a:noFill/>
          <a:ln w="12700" cap="sq">
            <a:noFill/>
            <a:miter lim="800000"/>
          </a:ln>
        </p:spPr>
        <p:txBody>
          <a:bodyPr>
            <a:spAutoFit/>
          </a:bodyPr>
          <a:lstStyle/>
          <a:p>
            <a:pPr algn="ctr">
              <a:spcBef>
                <a:spcPct val="50000"/>
              </a:spcBef>
            </a:pPr>
            <a:r>
              <a:rPr lang="zh-CN" altLang="en-US" sz="3600" b="1" dirty="0">
                <a:solidFill>
                  <a:schemeClr val="accent1">
                    <a:lumMod val="75000"/>
                  </a:schemeClr>
                </a:solidFill>
                <a:latin typeface="黑体" panose="02010609060101010101" pitchFamily="2" charset="-122"/>
                <a:ea typeface="黑体" panose="02010609060101010101" pitchFamily="2" charset="-122"/>
              </a:rPr>
              <a:t>第二节 文献的类型与特征</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p:txBody>
      </p:sp>
      <p:sp>
        <p:nvSpPr>
          <p:cNvPr id="133123" name="Text Box 3"/>
          <p:cNvSpPr txBox="1">
            <a:spLocks noChangeArrowheads="1"/>
          </p:cNvSpPr>
          <p:nvPr/>
        </p:nvSpPr>
        <p:spPr bwMode="auto">
          <a:xfrm>
            <a:off x="1576388" y="2233613"/>
            <a:ext cx="5461000" cy="1477962"/>
          </a:xfrm>
          <a:prstGeom prst="rect">
            <a:avLst/>
          </a:prstGeom>
          <a:noFill/>
          <a:ln w="12700" cap="sq">
            <a:noFill/>
            <a:miter lim="800000"/>
          </a:ln>
        </p:spPr>
        <p:txBody>
          <a:bodyPr>
            <a:spAutoFit/>
          </a:bodyPr>
          <a:lstStyle/>
          <a:p>
            <a:pPr>
              <a:spcBef>
                <a:spcPct val="50000"/>
              </a:spcBef>
            </a:pPr>
            <a:r>
              <a:rPr lang="zh-CN" altLang="en-US" sz="3600" b="1" dirty="0">
                <a:solidFill>
                  <a:schemeClr val="accent1">
                    <a:lumMod val="75000"/>
                  </a:schemeClr>
                </a:solidFill>
                <a:ea typeface="黑体" panose="02010609060101010101" pitchFamily="2" charset="-122"/>
              </a:rPr>
              <a:t>一、文献类型的划分</a:t>
            </a:r>
            <a:endParaRPr lang="en-US" altLang="zh-CN" sz="3600" b="1" dirty="0">
              <a:solidFill>
                <a:schemeClr val="accent1">
                  <a:lumMod val="75000"/>
                </a:schemeClr>
              </a:solidFill>
              <a:latin typeface="楷体_GB2312" panose="02010609030101010101" pitchFamily="49" charset="-122"/>
              <a:ea typeface="黑体" panose="02010609060101010101" pitchFamily="2" charset="-122"/>
            </a:endParaRPr>
          </a:p>
          <a:p>
            <a:pPr>
              <a:spcBef>
                <a:spcPct val="50000"/>
              </a:spcBef>
            </a:pPr>
            <a:r>
              <a:rPr lang="zh-CN" altLang="en-US" sz="3600" b="1" dirty="0">
                <a:solidFill>
                  <a:schemeClr val="accent1">
                    <a:lumMod val="75000"/>
                  </a:schemeClr>
                </a:solidFill>
                <a:latin typeface="楷体_GB2312" panose="02010609030101010101" pitchFamily="49" charset="-122"/>
                <a:ea typeface="黑体" panose="02010609060101010101" pitchFamily="2" charset="-122"/>
              </a:rPr>
              <a:t>二、医学文献的特点</a:t>
            </a:r>
            <a:endParaRPr lang="en-US" altLang="zh-CN" sz="3600" b="1" dirty="0">
              <a:solidFill>
                <a:schemeClr val="accent1">
                  <a:lumMod val="75000"/>
                </a:schemeClr>
              </a:solidFill>
              <a:latin typeface="楷体_GB2312" panose="02010609030101010101" pitchFamily="49"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33123"/>
                                        </p:tgtEl>
                                        <p:attrNameLst>
                                          <p:attrName>style.visibility</p:attrName>
                                        </p:attrNameLst>
                                      </p:cBhvr>
                                      <p:to>
                                        <p:strVal val="visible"/>
                                      </p:to>
                                    </p:set>
                                    <p:animEffect transition="in" filter="barn(outHorizontal)">
                                      <p:cBhvr>
                                        <p:cTn id="7" dur="500"/>
                                        <p:tgtEl>
                                          <p:spTgt spid="133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p:cNvPicPr>
            <a:picLocks noChangeAspect="1" noChangeArrowheads="1"/>
          </p:cNvPicPr>
          <p:nvPr/>
        </p:nvPicPr>
        <p:blipFill>
          <a:blip r:embed="rId1"/>
          <a:srcRect/>
          <a:stretch>
            <a:fillRect/>
          </a:stretch>
        </p:blipFill>
        <p:spPr bwMode="auto">
          <a:xfrm>
            <a:off x="500034" y="857232"/>
            <a:ext cx="8429684" cy="5572164"/>
          </a:xfrm>
          <a:prstGeom prst="rect">
            <a:avLst/>
          </a:prstGeom>
          <a:noFill/>
          <a:ln w="9525">
            <a:noFill/>
            <a:miter lim="800000"/>
            <a:headEnd/>
            <a:tailEnd/>
          </a:ln>
          <a:effectLst/>
        </p:spPr>
      </p:pic>
      <p:sp>
        <p:nvSpPr>
          <p:cNvPr id="5" name="椭圆 4"/>
          <p:cNvSpPr/>
          <p:nvPr/>
        </p:nvSpPr>
        <p:spPr>
          <a:xfrm>
            <a:off x="714348" y="928670"/>
            <a:ext cx="785818" cy="28575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1071538" y="1857364"/>
            <a:ext cx="857256" cy="28575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1500166" y="2857496"/>
            <a:ext cx="785818" cy="28575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928662" y="3786190"/>
            <a:ext cx="642942" cy="28575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TextBox 9"/>
          <p:cNvSpPr txBox="1"/>
          <p:nvPr/>
        </p:nvSpPr>
        <p:spPr>
          <a:xfrm>
            <a:off x="1428728" y="214290"/>
            <a:ext cx="3934090" cy="584775"/>
          </a:xfrm>
          <a:prstGeom prst="rect">
            <a:avLst/>
          </a:prstGeom>
          <a:noFill/>
        </p:spPr>
        <p:txBody>
          <a:bodyPr wrap="none" rtlCol="0">
            <a:spAutoFit/>
          </a:bodyPr>
          <a:lstStyle/>
          <a:p>
            <a:r>
              <a:rPr lang="en-US" altLang="zh-CN" sz="3200" b="1" dirty="0" smtClean="0">
                <a:solidFill>
                  <a:schemeClr val="accent1">
                    <a:lumMod val="75000"/>
                  </a:schemeClr>
                </a:solidFill>
              </a:rPr>
              <a:t>R54 </a:t>
            </a:r>
            <a:r>
              <a:rPr lang="zh-CN" altLang="en-US" sz="3200" b="1" dirty="0" smtClean="0">
                <a:solidFill>
                  <a:schemeClr val="accent1">
                    <a:lumMod val="75000"/>
                  </a:schemeClr>
                </a:solidFill>
              </a:rPr>
              <a:t>心血管系统疾病</a:t>
            </a:r>
            <a:endParaRPr lang="zh-CN" altLang="en-US" sz="3200" b="1" dirty="0">
              <a:solidFill>
                <a:schemeClr val="accent1">
                  <a:lumMod val="75000"/>
                </a:schemeClr>
              </a:solidFill>
            </a:endParaRPr>
          </a:p>
        </p:txBody>
      </p:sp>
      <p:sp>
        <p:nvSpPr>
          <p:cNvPr id="11" name="TextBox 10"/>
          <p:cNvSpPr txBox="1"/>
          <p:nvPr/>
        </p:nvSpPr>
        <p:spPr>
          <a:xfrm>
            <a:off x="3929058" y="1928802"/>
            <a:ext cx="3068469" cy="584775"/>
          </a:xfrm>
          <a:prstGeom prst="rect">
            <a:avLst/>
          </a:prstGeom>
          <a:solidFill>
            <a:schemeClr val="accent1"/>
          </a:solidFill>
        </p:spPr>
        <p:txBody>
          <a:bodyPr wrap="none" rtlCol="0">
            <a:spAutoFit/>
          </a:bodyPr>
          <a:lstStyle/>
          <a:p>
            <a:r>
              <a:rPr lang="zh-CN" altLang="en-US" sz="3200" b="1" dirty="0" smtClean="0">
                <a:solidFill>
                  <a:srgbClr val="FFC000"/>
                </a:solidFill>
              </a:rPr>
              <a:t>目录中集中一起</a:t>
            </a:r>
            <a:endParaRPr lang="zh-CN" altLang="en-US" sz="3200" b="1" dirty="0">
              <a:solidFill>
                <a:srgbClr val="FFC000"/>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descr="\\192.168.24.20\相片\新图书馆宣传照片（2011.6）\图书馆内景（2011.6.14）\DSC_0058.JPG"/>
          <p:cNvPicPr>
            <a:picLocks noChangeAspect="1" noChangeArrowheads="1"/>
          </p:cNvPicPr>
          <p:nvPr/>
        </p:nvPicPr>
        <p:blipFill>
          <a:blip r:embed="rId1"/>
          <a:srcRect/>
          <a:stretch>
            <a:fillRect/>
          </a:stretch>
        </p:blipFill>
        <p:spPr bwMode="auto">
          <a:xfrm>
            <a:off x="-1914525" y="-885825"/>
            <a:ext cx="12973050" cy="8631238"/>
          </a:xfrm>
          <a:prstGeom prst="rect">
            <a:avLst/>
          </a:prstGeom>
          <a:noFill/>
          <a:ln w="9525">
            <a:noFill/>
            <a:miter lim="800000"/>
            <a:headEnd/>
            <a:tailEnd/>
          </a:ln>
        </p:spPr>
      </p:pic>
      <p:sp>
        <p:nvSpPr>
          <p:cNvPr id="3" name="TextBox 2"/>
          <p:cNvSpPr txBox="1"/>
          <p:nvPr/>
        </p:nvSpPr>
        <p:spPr>
          <a:xfrm>
            <a:off x="7143768" y="357166"/>
            <a:ext cx="3068469" cy="584775"/>
          </a:xfrm>
          <a:prstGeom prst="rect">
            <a:avLst/>
          </a:prstGeom>
          <a:solidFill>
            <a:schemeClr val="accent1"/>
          </a:solidFill>
        </p:spPr>
        <p:txBody>
          <a:bodyPr wrap="none" rtlCol="0">
            <a:spAutoFit/>
          </a:bodyPr>
          <a:lstStyle/>
          <a:p>
            <a:r>
              <a:rPr lang="zh-CN" altLang="en-US" sz="3200" b="1" dirty="0" smtClean="0">
                <a:solidFill>
                  <a:srgbClr val="FFC000"/>
                </a:solidFill>
              </a:rPr>
              <a:t>书架上集中一起</a:t>
            </a:r>
            <a:endParaRPr lang="zh-CN" altLang="en-US" sz="3200" b="1" dirty="0">
              <a:solidFill>
                <a:srgbClr val="FFC000"/>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_DSC6556.JPG"/>
          <p:cNvPicPr>
            <a:picLocks noChangeAspect="1"/>
          </p:cNvPicPr>
          <p:nvPr/>
        </p:nvPicPr>
        <p:blipFill>
          <a:blip r:embed="rId1" cstate="print"/>
          <a:stretch>
            <a:fillRect/>
          </a:stretch>
        </p:blipFill>
        <p:spPr>
          <a:xfrm>
            <a:off x="0" y="0"/>
            <a:ext cx="9144000" cy="6858000"/>
          </a:xfrm>
          <a:prstGeom prst="rect">
            <a:avLst/>
          </a:prstGeom>
        </p:spPr>
      </p:pic>
      <p:sp>
        <p:nvSpPr>
          <p:cNvPr id="4" name="TextBox 3"/>
          <p:cNvSpPr txBox="1"/>
          <p:nvPr/>
        </p:nvSpPr>
        <p:spPr>
          <a:xfrm>
            <a:off x="6075531" y="571480"/>
            <a:ext cx="3068469" cy="584775"/>
          </a:xfrm>
          <a:prstGeom prst="rect">
            <a:avLst/>
          </a:prstGeom>
          <a:solidFill>
            <a:schemeClr val="accent1"/>
          </a:solidFill>
        </p:spPr>
        <p:txBody>
          <a:bodyPr wrap="none" rtlCol="0">
            <a:spAutoFit/>
          </a:bodyPr>
          <a:lstStyle/>
          <a:p>
            <a:r>
              <a:rPr lang="zh-CN" altLang="en-US" sz="3200" b="1" dirty="0" smtClean="0">
                <a:solidFill>
                  <a:srgbClr val="FFC000"/>
                </a:solidFill>
              </a:rPr>
              <a:t>书架上集中一起</a:t>
            </a:r>
            <a:endParaRPr lang="zh-CN" altLang="en-US" sz="3200" b="1" dirty="0">
              <a:solidFill>
                <a:srgbClr val="FFC000"/>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_DSC6557.JPG"/>
          <p:cNvPicPr>
            <a:picLocks noChangeAspect="1"/>
          </p:cNvPicPr>
          <p:nvPr/>
        </p:nvPicPr>
        <p:blipFill>
          <a:blip r:embed="rId1" cstate="print"/>
          <a:stretch>
            <a:fillRect/>
          </a:stretch>
        </p:blipFill>
        <p:spPr>
          <a:xfrm>
            <a:off x="0" y="214290"/>
            <a:ext cx="9144000" cy="6258881"/>
          </a:xfrm>
          <a:prstGeom prst="rect">
            <a:avLst/>
          </a:prstGeom>
        </p:spPr>
      </p:pic>
      <p:sp>
        <p:nvSpPr>
          <p:cNvPr id="4" name="TextBox 3"/>
          <p:cNvSpPr txBox="1"/>
          <p:nvPr/>
        </p:nvSpPr>
        <p:spPr>
          <a:xfrm>
            <a:off x="5715008" y="214290"/>
            <a:ext cx="3068469" cy="584775"/>
          </a:xfrm>
          <a:prstGeom prst="rect">
            <a:avLst/>
          </a:prstGeom>
          <a:solidFill>
            <a:schemeClr val="accent1"/>
          </a:solidFill>
        </p:spPr>
        <p:txBody>
          <a:bodyPr wrap="none" rtlCol="0">
            <a:spAutoFit/>
          </a:bodyPr>
          <a:lstStyle/>
          <a:p>
            <a:r>
              <a:rPr lang="zh-CN" altLang="en-US" sz="3200" b="1" dirty="0" smtClean="0">
                <a:solidFill>
                  <a:srgbClr val="FFC000"/>
                </a:solidFill>
              </a:rPr>
              <a:t>书架上集中一起</a:t>
            </a:r>
            <a:endParaRPr lang="zh-CN" altLang="en-US" sz="3200" b="1" dirty="0">
              <a:solidFill>
                <a:srgbClr val="FFC000"/>
              </a:solidFill>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62" name="Rectangle 2"/>
          <p:cNvSpPr>
            <a:spLocks noGrp="1" noChangeArrowheads="1"/>
          </p:cNvSpPr>
          <p:nvPr>
            <p:ph type="subTitle" idx="4294967295"/>
          </p:nvPr>
        </p:nvSpPr>
        <p:spPr>
          <a:xfrm>
            <a:off x="928662" y="1142984"/>
            <a:ext cx="6400800" cy="709613"/>
          </a:xfrm>
          <a:noFill/>
        </p:spPr>
        <p:txBody>
          <a:bodyPr/>
          <a:lstStyle/>
          <a:p>
            <a:pPr marL="457200" indent="-457200" eaLnBrk="1" hangingPunct="1">
              <a:buNone/>
            </a:pPr>
            <a:r>
              <a:rPr lang="zh-CN" altLang="en-US" sz="36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分类的依据是分类法</a:t>
            </a:r>
            <a:endParaRPr lang="zh-CN" altLang="en-US" sz="36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a:p>
            <a:pPr marL="457200" indent="-457200" eaLnBrk="1" hangingPunct="1"/>
            <a:endParaRPr lang="zh-CN" altLang="en-US" sz="4000" b="1" dirty="0">
              <a:latin typeface="Arial" panose="020B0604020202020204" pitchFamily="34" charset="0"/>
              <a:ea typeface="黑体" panose="02010609060101010101" pitchFamily="2" charset="-122"/>
              <a:cs typeface="Arial" panose="020B0604020202020204" pitchFamily="34" charset="0"/>
            </a:endParaRPr>
          </a:p>
          <a:p>
            <a:pPr marL="457200" indent="-457200" eaLnBrk="1" hangingPunct="1">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常用的分类法：</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457200" indent="-457200" eaLnBrk="1" hangingPunct="1">
              <a:buFontTx/>
              <a:buNone/>
            </a:pP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中国图书馆分类法</a:t>
            </a: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457200" indent="-457200" eaLnBrk="1" hangingPunct="1">
              <a:buFontTx/>
              <a:buNone/>
            </a:pP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（简称</a:t>
            </a: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中图法</a:t>
            </a: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399362">
                                            <p:txEl>
                                              <p:pRg st="0" end="0"/>
                                            </p:txEl>
                                          </p:spTgt>
                                        </p:tgtEl>
                                        <p:attrNameLst>
                                          <p:attrName>style.visibility</p:attrName>
                                        </p:attrNameLst>
                                      </p:cBhvr>
                                      <p:to>
                                        <p:strVal val="visible"/>
                                      </p:to>
                                    </p:set>
                                    <p:animEffect transition="in" filter="blinds(horizontal)">
                                      <p:cBhvr>
                                        <p:cTn id="7" dur="500"/>
                                        <p:tgtEl>
                                          <p:spTgt spid="39936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99362">
                                            <p:txEl>
                                              <p:pRg st="2" end="2"/>
                                            </p:txEl>
                                          </p:spTgt>
                                        </p:tgtEl>
                                        <p:attrNameLst>
                                          <p:attrName>style.visibility</p:attrName>
                                        </p:attrNameLst>
                                      </p:cBhvr>
                                      <p:to>
                                        <p:strVal val="visible"/>
                                      </p:to>
                                    </p:set>
                                    <p:animEffect transition="in" filter="blinds(horizontal)">
                                      <p:cBhvr>
                                        <p:cTn id="10" dur="500"/>
                                        <p:tgtEl>
                                          <p:spTgt spid="399362">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99362">
                                            <p:txEl>
                                              <p:pRg st="3" end="3"/>
                                            </p:txEl>
                                          </p:spTgt>
                                        </p:tgtEl>
                                        <p:attrNameLst>
                                          <p:attrName>style.visibility</p:attrName>
                                        </p:attrNameLst>
                                      </p:cBhvr>
                                      <p:to>
                                        <p:strVal val="visible"/>
                                      </p:to>
                                    </p:set>
                                    <p:animEffect transition="in" filter="blinds(horizontal)">
                                      <p:cBhvr>
                                        <p:cTn id="13" dur="500"/>
                                        <p:tgtEl>
                                          <p:spTgt spid="399362">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99362">
                                            <p:txEl>
                                              <p:pRg st="4" end="4"/>
                                            </p:txEl>
                                          </p:spTgt>
                                        </p:tgtEl>
                                        <p:attrNameLst>
                                          <p:attrName>style.visibility</p:attrName>
                                        </p:attrNameLst>
                                      </p:cBhvr>
                                      <p:to>
                                        <p:strVal val="visible"/>
                                      </p:to>
                                    </p:set>
                                    <p:animEffect transition="in" filter="blinds(horizontal)">
                                      <p:cBhvr>
                                        <p:cTn id="16" dur="500"/>
                                        <p:tgtEl>
                                          <p:spTgt spid="39936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D:\Desktop\1.JPG"/>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D:\Desktop\3.JPG"/>
          <p:cNvPicPr>
            <a:picLocks noChangeAspect="1" noChangeArrowheads="1"/>
          </p:cNvPicPr>
          <p:nvPr/>
        </p:nvPicPr>
        <p:blipFill>
          <a:blip r:embed="rId1"/>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755650" y="981075"/>
            <a:ext cx="7272338" cy="5040313"/>
          </a:xfrm>
          <a:prstGeom prst="rect">
            <a:avLst/>
          </a:prstGeom>
          <a:noFill/>
          <a:ln w="9525">
            <a:noFill/>
            <a:miter lim="800000"/>
          </a:ln>
        </p:spPr>
        <p:txBody>
          <a:bodyPr lIns="0" tIns="0" rIns="0" bIns="0"/>
          <a:lstStyle/>
          <a:p>
            <a:pPr marL="457200" indent="-457200">
              <a:spcAft>
                <a:spcPct val="40000"/>
              </a:spcAft>
              <a:defRPr/>
            </a:pPr>
            <a:r>
              <a:rPr lang="en-US" altLang="zh-CN" sz="3600" b="1" kern="0" dirty="0">
                <a:solidFill>
                  <a:schemeClr val="accent1">
                    <a:lumMod val="75000"/>
                  </a:schemeClr>
                </a:solidFill>
                <a:latin typeface="黑体" panose="02010609060101010101" pitchFamily="2" charset="-122"/>
                <a:ea typeface="黑体" panose="02010609060101010101" pitchFamily="2" charset="-122"/>
                <a:cs typeface="+mn-cs"/>
              </a:rPr>
              <a:t>《</a:t>
            </a:r>
            <a:r>
              <a:rPr lang="zh-CN" altLang="en-US" sz="3600" b="1" kern="0" dirty="0">
                <a:solidFill>
                  <a:schemeClr val="accent1">
                    <a:lumMod val="75000"/>
                  </a:schemeClr>
                </a:solidFill>
                <a:latin typeface="黑体" panose="02010609060101010101" pitchFamily="2" charset="-122"/>
                <a:ea typeface="黑体" panose="02010609060101010101" pitchFamily="2" charset="-122"/>
                <a:cs typeface="+mn-cs"/>
              </a:rPr>
              <a:t>中图法</a:t>
            </a:r>
            <a:r>
              <a:rPr lang="en-US" altLang="zh-CN" sz="3600" b="1" kern="0" dirty="0">
                <a:solidFill>
                  <a:schemeClr val="accent1">
                    <a:lumMod val="75000"/>
                  </a:schemeClr>
                </a:solidFill>
                <a:latin typeface="黑体" panose="02010609060101010101" pitchFamily="2" charset="-122"/>
                <a:ea typeface="黑体" panose="02010609060101010101" pitchFamily="2" charset="-122"/>
                <a:cs typeface="+mn-cs"/>
              </a:rPr>
              <a:t>》</a:t>
            </a:r>
            <a:r>
              <a:rPr lang="zh-CN" altLang="en-US" sz="3600" b="1" kern="0" dirty="0">
                <a:solidFill>
                  <a:schemeClr val="accent1">
                    <a:lumMod val="75000"/>
                  </a:schemeClr>
                </a:solidFill>
                <a:latin typeface="黑体" panose="02010609060101010101" pitchFamily="2" charset="-122"/>
                <a:ea typeface="黑体" panose="02010609060101010101" pitchFamily="2" charset="-122"/>
                <a:cs typeface="+mn-cs"/>
              </a:rPr>
              <a:t>采用汉语拼音字母与阿拉伯数字相结合的混合号码进行编号。</a:t>
            </a:r>
            <a:endParaRPr lang="en-US" altLang="zh-CN" sz="3600" b="1" kern="0" dirty="0">
              <a:solidFill>
                <a:schemeClr val="accent1">
                  <a:lumMod val="75000"/>
                </a:schemeClr>
              </a:solidFill>
              <a:latin typeface="黑体" panose="02010609060101010101" pitchFamily="2" charset="-122"/>
              <a:ea typeface="黑体" panose="02010609060101010101" pitchFamily="2" charset="-122"/>
              <a:cs typeface="+mn-cs"/>
            </a:endParaRPr>
          </a:p>
          <a:p>
            <a:pPr marL="457200" indent="-457200">
              <a:spcAft>
                <a:spcPct val="40000"/>
              </a:spcAft>
              <a:defRPr/>
            </a:pPr>
            <a:endParaRPr lang="en-US" altLang="zh-CN" sz="3600" b="1" kern="0" dirty="0">
              <a:solidFill>
                <a:schemeClr val="accent1">
                  <a:lumMod val="75000"/>
                </a:schemeClr>
              </a:solidFill>
              <a:latin typeface="黑体" panose="02010609060101010101" pitchFamily="2" charset="-122"/>
              <a:ea typeface="黑体" panose="02010609060101010101" pitchFamily="2" charset="-122"/>
              <a:cs typeface="+mn-cs"/>
            </a:endParaRPr>
          </a:p>
          <a:p>
            <a:pPr marL="457200" indent="-457200">
              <a:spcAft>
                <a:spcPct val="40000"/>
              </a:spcAft>
              <a:defRPr/>
            </a:pPr>
            <a:r>
              <a:rPr lang="en-US" sz="3600" b="1" dirty="0">
                <a:solidFill>
                  <a:schemeClr val="accent1">
                    <a:lumMod val="75000"/>
                  </a:schemeClr>
                </a:solidFill>
                <a:latin typeface="黑体" panose="02010609060101010101" pitchFamily="2" charset="-122"/>
                <a:ea typeface="黑体" panose="02010609060101010101" pitchFamily="2" charset="-122"/>
              </a:rPr>
              <a:t>  R161.7/14     R153.1/91 </a:t>
            </a:r>
            <a:endParaRPr lang="en-US" sz="3600" b="1" dirty="0">
              <a:solidFill>
                <a:schemeClr val="accent1">
                  <a:lumMod val="75000"/>
                </a:schemeClr>
              </a:solidFill>
              <a:latin typeface="黑体" panose="02010609060101010101" pitchFamily="2" charset="-122"/>
              <a:ea typeface="黑体" panose="02010609060101010101" pitchFamily="2" charset="-122"/>
            </a:endParaRPr>
          </a:p>
          <a:p>
            <a:pPr marL="457200" indent="-457200">
              <a:spcAft>
                <a:spcPct val="40000"/>
              </a:spcAft>
              <a:defRPr/>
            </a:pPr>
            <a:r>
              <a:rPr lang="en-US" sz="3600" b="1" dirty="0">
                <a:solidFill>
                  <a:schemeClr val="accent1">
                    <a:lumMod val="75000"/>
                  </a:schemeClr>
                </a:solidFill>
              </a:rPr>
              <a:t>   </a:t>
            </a:r>
            <a:r>
              <a:rPr lang="en-US" sz="3600" b="1" dirty="0">
                <a:solidFill>
                  <a:schemeClr val="accent1">
                    <a:lumMod val="75000"/>
                  </a:schemeClr>
                </a:solidFill>
                <a:latin typeface="黑体" panose="02010609060101010101" pitchFamily="2" charset="-122"/>
                <a:ea typeface="黑体" panose="02010609060101010101" pitchFamily="2" charset="-122"/>
              </a:rPr>
              <a:t>G252/25       K825.2/2</a:t>
            </a:r>
            <a:endParaRPr lang="en-US" sz="3600" b="1" dirty="0">
              <a:solidFill>
                <a:schemeClr val="accent1">
                  <a:lumMod val="75000"/>
                </a:schemeClr>
              </a:solidFill>
              <a:latin typeface="黑体" panose="02010609060101010101" pitchFamily="2" charset="-122"/>
              <a:ea typeface="黑体" panose="02010609060101010101" pitchFamily="2" charset="-122"/>
            </a:endParaRPr>
          </a:p>
          <a:p>
            <a:pPr marL="457200" indent="-457200">
              <a:spcAft>
                <a:spcPct val="40000"/>
              </a:spcAft>
              <a:defRPr/>
            </a:pPr>
            <a:endParaRPr lang="zh-CN" altLang="en-US" sz="4000" b="1" kern="0" dirty="0">
              <a:latin typeface="黑体" panose="02010609060101010101" pitchFamily="2" charset="-122"/>
              <a:ea typeface="黑体" panose="02010609060101010101" pitchFamily="2" charset="-122"/>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wipe(down)">
                                      <p:cBhvr>
                                        <p:cTn id="12" dur="500"/>
                                        <p:tgtEl>
                                          <p:spTgt spid="2">
                                            <p:txEl>
                                              <p:pRg st="2" end="2"/>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animEffect transition="in" filter="wipe(down)">
                                      <p:cBhvr>
                                        <p:cTn id="15"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subTitle" idx="4294967295"/>
          </p:nvPr>
        </p:nvSpPr>
        <p:spPr>
          <a:xfrm>
            <a:off x="714348" y="1428736"/>
            <a:ext cx="7858180" cy="5357826"/>
          </a:xfrm>
        </p:spPr>
        <p:txBody>
          <a:bodyPr/>
          <a:lstStyle/>
          <a:p>
            <a:pPr marL="457200" indent="-457200">
              <a:lnSpc>
                <a:spcPct val="90000"/>
              </a:lnSpc>
              <a:buNone/>
            </a:pPr>
            <a:r>
              <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rPr>
              <a:t>马克思主义、列宁主义、毛泽东思想、邓小平理论</a:t>
            </a:r>
            <a:endPar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en-US" altLang="zh-CN"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 </a:t>
            </a:r>
            <a:r>
              <a:rPr lang="zh-CN" altLang="en-US"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马克思主义</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、列宁主义、毛泽东思想、邓小平理论</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nSpc>
                <a:spcPct val="90000"/>
              </a:lnSpc>
              <a:buNone/>
            </a:pPr>
            <a:r>
              <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rPr>
              <a:t>哲学、宗教</a:t>
            </a:r>
            <a:endPar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B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哲学、宗教</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nSpc>
                <a:spcPct val="90000"/>
              </a:lnSpc>
              <a:buNone/>
            </a:pPr>
            <a:r>
              <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rPr>
              <a:t>社会科学</a:t>
            </a:r>
            <a:endPar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C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社会科学总论</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D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政治、法律</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E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军事</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F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经济</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G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文化、科学、教育、体育</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H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语言、文字</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I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文学</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J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艺术</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K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历史、地理</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
        <p:nvSpPr>
          <p:cNvPr id="75779" name="Rectangle 2"/>
          <p:cNvSpPr>
            <a:spLocks noGrp="1" noChangeArrowheads="1"/>
          </p:cNvSpPr>
          <p:nvPr>
            <p:ph type="ctrTitle" idx="4294967295"/>
          </p:nvPr>
        </p:nvSpPr>
        <p:spPr>
          <a:xfrm>
            <a:off x="496916" y="500042"/>
            <a:ext cx="8147050" cy="960438"/>
          </a:xfrm>
        </p:spPr>
        <p:txBody>
          <a:bodyPr anchor="b"/>
          <a:lstStyle/>
          <a:p>
            <a:pPr eaLnBrk="1" hangingPunct="1"/>
            <a:r>
              <a:rPr lang="en-US" altLang="zh-CN"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t>
            </a: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中图法</a:t>
            </a:r>
            <a:r>
              <a:rPr lang="en-US" altLang="zh-CN"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a:t>
            </a: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分为</a:t>
            </a:r>
            <a:r>
              <a:rPr lang="en-US" altLang="zh-CN"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5</a:t>
            </a: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大部类，</a:t>
            </a:r>
            <a:r>
              <a:rPr lang="en-US" altLang="zh-CN"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22</a:t>
            </a: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个基本大类</a:t>
            </a:r>
            <a:endPar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subTitle" idx="4294967295"/>
          </p:nvPr>
        </p:nvSpPr>
        <p:spPr>
          <a:xfrm>
            <a:off x="785786" y="928670"/>
            <a:ext cx="6400800" cy="1752600"/>
          </a:xfrm>
        </p:spPr>
        <p:txBody>
          <a:bodyPr/>
          <a:lstStyle/>
          <a:p>
            <a:pPr marL="457200" indent="-457200" algn="l" eaLnBrk="1" hangingPunct="1">
              <a:lnSpc>
                <a:spcPct val="90000"/>
              </a:lnSpc>
              <a:buFontTx/>
              <a:buNone/>
            </a:pPr>
            <a:r>
              <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rPr>
              <a:t>自然科学</a:t>
            </a:r>
            <a:endPar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N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自然科学总论</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zh-CN" altLang="en-US"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O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数理科学和化学</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P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天文学、地球科学</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zh-CN" altLang="en-US"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Q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生物科学</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zh-CN" altLang="en-US"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rgbClr val="C00000"/>
                </a:solidFill>
                <a:latin typeface="楷体_GB2312" panose="02010609030101010101" pitchFamily="49" charset="-122"/>
                <a:ea typeface="楷体_GB2312" panose="02010609030101010101" pitchFamily="49" charset="-122"/>
                <a:cs typeface="Arial" panose="020B0604020202020204" pitchFamily="34" charset="0"/>
              </a:rPr>
              <a:t>R     </a:t>
            </a:r>
            <a:r>
              <a:rPr lang="zh-CN" altLang="en-US" sz="2400" b="1" dirty="0">
                <a:solidFill>
                  <a:srgbClr val="C00000"/>
                </a:solidFill>
                <a:latin typeface="楷体_GB2312" panose="02010609030101010101" pitchFamily="49" charset="-122"/>
                <a:ea typeface="楷体_GB2312" panose="02010609030101010101" pitchFamily="49" charset="-122"/>
                <a:cs typeface="Arial" panose="020B0604020202020204" pitchFamily="34" charset="0"/>
              </a:rPr>
              <a:t>医药、卫生 </a:t>
            </a:r>
            <a:endParaRPr lang="zh-CN" altLang="en-US" sz="2400" b="1" dirty="0">
              <a:solidFill>
                <a:srgbClr val="C00000"/>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zh-CN" altLang="en-US"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S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农业科学</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zh-CN" altLang="en-US"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T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工业技术</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U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交通运输</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zh-CN" altLang="en-US"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V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航空、航天</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zh-CN" altLang="en-US"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X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环境科学</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rPr>
              <a:t>综合性图书</a:t>
            </a:r>
            <a:endParaRPr lang="zh-CN" altLang="en-US" sz="2400" b="1" dirty="0">
              <a:solidFill>
                <a:srgbClr val="0033CC"/>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90000"/>
              </a:lnSpc>
              <a:buFontTx/>
              <a:buNone/>
            </a:pPr>
            <a:r>
              <a:rPr lang="zh-CN" altLang="en-US" sz="2800" b="1" dirty="0">
                <a:latin typeface="楷体_GB2312" panose="02010609030101010101" pitchFamily="49" charset="-122"/>
                <a:ea typeface="楷体_GB2312" panose="02010609030101010101" pitchFamily="49" charset="-122"/>
                <a:cs typeface="Arial" panose="020B0604020202020204" pitchFamily="34" charset="0"/>
              </a:rPr>
              <a:t>   </a:t>
            </a:r>
            <a:r>
              <a:rPr lang="zh-CN" altLang="en-US" sz="2800" b="1" dirty="0" smtClean="0">
                <a:latin typeface="楷体_GB2312" panose="02010609030101010101" pitchFamily="49" charset="-122"/>
                <a:ea typeface="楷体_GB2312" panose="02010609030101010101" pitchFamily="49" charset="-122"/>
                <a:cs typeface="Arial" panose="020B0604020202020204" pitchFamily="34" charset="0"/>
              </a:rPr>
              <a:t> </a:t>
            </a:r>
            <a:r>
              <a:rPr lang="en-US" altLang="zh-CN" sz="24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Z     </a:t>
            </a:r>
            <a:r>
              <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综合性图书</a:t>
            </a:r>
            <a:endParaRPr lang="zh-CN" altLang="en-US" sz="24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Text Box 3"/>
          <p:cNvSpPr txBox="1">
            <a:spLocks noChangeArrowheads="1"/>
          </p:cNvSpPr>
          <p:nvPr/>
        </p:nvSpPr>
        <p:spPr bwMode="auto">
          <a:xfrm>
            <a:off x="468313" y="1125538"/>
            <a:ext cx="8001000" cy="4760912"/>
          </a:xfrm>
          <a:prstGeom prst="rect">
            <a:avLst/>
          </a:prstGeom>
          <a:noFill/>
          <a:ln w="12700" cap="sq">
            <a:noFill/>
            <a:miter lim="800000"/>
          </a:ln>
        </p:spPr>
        <p:txBody>
          <a:bodyPr>
            <a:spAutoFit/>
          </a:bodyPr>
          <a:lstStyle/>
          <a:p>
            <a:pPr>
              <a:spcBef>
                <a:spcPct val="50000"/>
              </a:spcBef>
            </a:pPr>
            <a:r>
              <a:rPr lang="zh-CN" altLang="en-US" sz="3600" b="1" dirty="0">
                <a:latin typeface="黑体" panose="02010609060101010101" pitchFamily="2" charset="-122"/>
                <a:ea typeface="黑体" panose="02010609060101010101" pitchFamily="2" charset="-122"/>
              </a:rPr>
              <a:t>   </a:t>
            </a:r>
            <a:r>
              <a:rPr lang="zh-CN" altLang="en-US" sz="3600" b="1" dirty="0">
                <a:solidFill>
                  <a:schemeClr val="accent1">
                    <a:lumMod val="75000"/>
                  </a:schemeClr>
                </a:solidFill>
                <a:latin typeface="黑体" panose="02010609060101010101" pitchFamily="2" charset="-122"/>
                <a:ea typeface="黑体" panose="02010609060101010101" pitchFamily="2" charset="-122"/>
              </a:rPr>
              <a:t>一、文献类型的划分</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pPr>
            <a:r>
              <a:rPr lang="zh-CN" altLang="en-US" sz="3600" b="1" dirty="0">
                <a:solidFill>
                  <a:schemeClr val="accent1">
                    <a:lumMod val="75000"/>
                  </a:schemeClr>
                </a:solidFill>
                <a:latin typeface="黑体" panose="02010609060101010101" pitchFamily="2" charset="-122"/>
                <a:ea typeface="黑体" panose="02010609060101010101" pitchFamily="2" charset="-122"/>
              </a:rPr>
              <a:t> （一）按载体类型划分 </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pPr>
            <a:r>
              <a:rPr lang="zh-CN" altLang="en-US" sz="3600" b="1" dirty="0">
                <a:solidFill>
                  <a:schemeClr val="accent1">
                    <a:lumMod val="75000"/>
                  </a:schemeClr>
                </a:solidFill>
                <a:latin typeface="黑体" panose="02010609060101010101" pitchFamily="2" charset="-122"/>
                <a:ea typeface="黑体" panose="02010609060101010101" pitchFamily="2" charset="-122"/>
              </a:rPr>
              <a:t> （二）按出版形式划分 </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pPr>
            <a:r>
              <a:rPr lang="zh-CN" altLang="en-US" sz="3600" b="1" dirty="0">
                <a:solidFill>
                  <a:schemeClr val="accent1">
                    <a:lumMod val="75000"/>
                  </a:schemeClr>
                </a:solidFill>
                <a:latin typeface="黑体" panose="02010609060101010101" pitchFamily="2" charset="-122"/>
                <a:ea typeface="黑体" panose="02010609060101010101" pitchFamily="2" charset="-122"/>
              </a:rPr>
              <a:t> （三）按内容的加工深度划分</a:t>
            </a:r>
            <a:r>
              <a:rPr lang="en-US" altLang="zh-CN" sz="3600" b="1" dirty="0">
                <a:solidFill>
                  <a:srgbClr val="C00000"/>
                </a:solidFill>
                <a:latin typeface="黑体" panose="02010609060101010101" pitchFamily="2" charset="-122"/>
                <a:ea typeface="黑体" panose="02010609060101010101" pitchFamily="2" charset="-122"/>
              </a:rPr>
              <a:t>﹡</a:t>
            </a:r>
            <a:endParaRPr lang="zh-CN" altLang="en-US" sz="3600" b="1" dirty="0">
              <a:solidFill>
                <a:srgbClr val="C00000"/>
              </a:solidFill>
              <a:latin typeface="黑体" panose="02010609060101010101" pitchFamily="2" charset="-122"/>
              <a:ea typeface="黑体" panose="02010609060101010101" pitchFamily="2" charset="-122"/>
            </a:endParaRPr>
          </a:p>
          <a:p>
            <a:pPr>
              <a:spcBef>
                <a:spcPct val="50000"/>
              </a:spcBef>
            </a:pPr>
            <a:r>
              <a:rPr lang="zh-CN" altLang="en-US" sz="3600" b="1" dirty="0">
                <a:solidFill>
                  <a:schemeClr val="accent1">
                    <a:lumMod val="75000"/>
                  </a:schemeClr>
                </a:solidFill>
                <a:latin typeface="黑体" panose="02010609060101010101" pitchFamily="2" charset="-122"/>
                <a:ea typeface="黑体" panose="02010609060101010101" pitchFamily="2" charset="-122"/>
              </a:rPr>
              <a:t> （四）按公开出版状况划分</a:t>
            </a:r>
            <a:endParaRPr lang="zh-CN" altLang="en-US" sz="3600" b="1" dirty="0">
              <a:solidFill>
                <a:schemeClr val="accent1">
                  <a:lumMod val="75000"/>
                </a:schemeClr>
              </a:solidFill>
              <a:latin typeface="黑体" panose="02010609060101010101" pitchFamily="2" charset="-122"/>
              <a:ea typeface="黑体" panose="02010609060101010101" pitchFamily="2" charset="-122"/>
            </a:endParaRPr>
          </a:p>
          <a:p>
            <a:pPr>
              <a:spcBef>
                <a:spcPct val="50000"/>
              </a:spcBef>
            </a:pPr>
            <a:r>
              <a:rPr lang="en-US" altLang="zh-CN" sz="3600" b="1" dirty="0">
                <a:latin typeface="黑体" panose="02010609060101010101" pitchFamily="2" charset="-122"/>
                <a:ea typeface="黑体" panose="02010609060101010101" pitchFamily="2" charset="-122"/>
              </a:rPr>
              <a:t>  </a:t>
            </a:r>
            <a:endParaRPr lang="zh-CN" altLang="en-US" sz="3600" b="1" dirty="0">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42" fill="hold" grpId="0" nodeType="clickEffect">
                                  <p:stCondLst>
                                    <p:cond delay="0"/>
                                  </p:stCondLst>
                                  <p:childTnLst>
                                    <p:set>
                                      <p:cBhvr>
                                        <p:cTn id="6" dur="1" fill="hold">
                                          <p:stCondLst>
                                            <p:cond delay="0"/>
                                          </p:stCondLst>
                                        </p:cTn>
                                        <p:tgtEl>
                                          <p:spTgt spid="133123">
                                            <p:txEl>
                                              <p:pRg st="0" end="0"/>
                                            </p:txEl>
                                          </p:spTgt>
                                        </p:tgtEl>
                                        <p:attrNameLst>
                                          <p:attrName>style.visibility</p:attrName>
                                        </p:attrNameLst>
                                      </p:cBhvr>
                                      <p:to>
                                        <p:strVal val="visible"/>
                                      </p:to>
                                    </p:set>
                                    <p:animEffect transition="in" filter="barn(outHorizontal)">
                                      <p:cBhvr>
                                        <p:cTn id="7" dur="500"/>
                                        <p:tgtEl>
                                          <p:spTgt spid="133123">
                                            <p:txEl>
                                              <p:pRg st="0" end="0"/>
                                            </p:txEl>
                                          </p:spTgt>
                                        </p:tgtEl>
                                      </p:cBhvr>
                                    </p:animEffect>
                                  </p:childTnLst>
                                </p:cTn>
                              </p:par>
                              <p:par>
                                <p:cTn id="8" presetID="16" presetClass="entr" presetSubtype="42" fill="hold" grpId="0" nodeType="withEffect">
                                  <p:stCondLst>
                                    <p:cond delay="0"/>
                                  </p:stCondLst>
                                  <p:childTnLst>
                                    <p:set>
                                      <p:cBhvr>
                                        <p:cTn id="9" dur="1" fill="hold">
                                          <p:stCondLst>
                                            <p:cond delay="0"/>
                                          </p:stCondLst>
                                        </p:cTn>
                                        <p:tgtEl>
                                          <p:spTgt spid="133123">
                                            <p:txEl>
                                              <p:pRg st="1" end="1"/>
                                            </p:txEl>
                                          </p:spTgt>
                                        </p:tgtEl>
                                        <p:attrNameLst>
                                          <p:attrName>style.visibility</p:attrName>
                                        </p:attrNameLst>
                                      </p:cBhvr>
                                      <p:to>
                                        <p:strVal val="visible"/>
                                      </p:to>
                                    </p:set>
                                    <p:animEffect transition="in" filter="barn(outHorizontal)">
                                      <p:cBhvr>
                                        <p:cTn id="10" dur="500"/>
                                        <p:tgtEl>
                                          <p:spTgt spid="133123">
                                            <p:txEl>
                                              <p:pRg st="1" end="1"/>
                                            </p:txEl>
                                          </p:spTgt>
                                        </p:tgtEl>
                                      </p:cBhvr>
                                    </p:animEffect>
                                  </p:childTnLst>
                                </p:cTn>
                              </p:par>
                              <p:par>
                                <p:cTn id="11" presetID="16" presetClass="entr" presetSubtype="42" fill="hold" grpId="0" nodeType="withEffect">
                                  <p:stCondLst>
                                    <p:cond delay="0"/>
                                  </p:stCondLst>
                                  <p:childTnLst>
                                    <p:set>
                                      <p:cBhvr>
                                        <p:cTn id="12" dur="1" fill="hold">
                                          <p:stCondLst>
                                            <p:cond delay="0"/>
                                          </p:stCondLst>
                                        </p:cTn>
                                        <p:tgtEl>
                                          <p:spTgt spid="133123">
                                            <p:txEl>
                                              <p:pRg st="2" end="2"/>
                                            </p:txEl>
                                          </p:spTgt>
                                        </p:tgtEl>
                                        <p:attrNameLst>
                                          <p:attrName>style.visibility</p:attrName>
                                        </p:attrNameLst>
                                      </p:cBhvr>
                                      <p:to>
                                        <p:strVal val="visible"/>
                                      </p:to>
                                    </p:set>
                                    <p:animEffect transition="in" filter="barn(outHorizontal)">
                                      <p:cBhvr>
                                        <p:cTn id="13" dur="500"/>
                                        <p:tgtEl>
                                          <p:spTgt spid="133123">
                                            <p:txEl>
                                              <p:pRg st="2" end="2"/>
                                            </p:txEl>
                                          </p:spTgt>
                                        </p:tgtEl>
                                      </p:cBhvr>
                                    </p:animEffect>
                                  </p:childTnLst>
                                </p:cTn>
                              </p:par>
                              <p:par>
                                <p:cTn id="14" presetID="16" presetClass="entr" presetSubtype="42" fill="hold" grpId="0" nodeType="withEffect">
                                  <p:stCondLst>
                                    <p:cond delay="0"/>
                                  </p:stCondLst>
                                  <p:iterate type="lt">
                                    <p:tmPct val="0"/>
                                  </p:iterate>
                                  <p:childTnLst>
                                    <p:set>
                                      <p:cBhvr>
                                        <p:cTn id="15" dur="1" fill="hold">
                                          <p:stCondLst>
                                            <p:cond delay="0"/>
                                          </p:stCondLst>
                                        </p:cTn>
                                        <p:tgtEl>
                                          <p:spTgt spid="133123">
                                            <p:txEl>
                                              <p:pRg st="3" end="3"/>
                                            </p:txEl>
                                          </p:spTgt>
                                        </p:tgtEl>
                                        <p:attrNameLst>
                                          <p:attrName>style.visibility</p:attrName>
                                        </p:attrNameLst>
                                      </p:cBhvr>
                                      <p:to>
                                        <p:strVal val="visible"/>
                                      </p:to>
                                    </p:set>
                                    <p:animEffect transition="in" filter="barn(outHorizontal)">
                                      <p:cBhvr>
                                        <p:cTn id="16" dur="500"/>
                                        <p:tgtEl>
                                          <p:spTgt spid="133123">
                                            <p:txEl>
                                              <p:pRg st="3" end="3"/>
                                            </p:txEl>
                                          </p:spTgt>
                                        </p:tgtEl>
                                      </p:cBhvr>
                                    </p:animEffect>
                                  </p:childTnLst>
                                </p:cTn>
                              </p:par>
                              <p:par>
                                <p:cTn id="17" presetID="16" presetClass="entr" presetSubtype="42" fill="hold" grpId="0" nodeType="withEffect">
                                  <p:stCondLst>
                                    <p:cond delay="0"/>
                                  </p:stCondLst>
                                  <p:childTnLst>
                                    <p:set>
                                      <p:cBhvr>
                                        <p:cTn id="18" dur="1" fill="hold">
                                          <p:stCondLst>
                                            <p:cond delay="0"/>
                                          </p:stCondLst>
                                        </p:cTn>
                                        <p:tgtEl>
                                          <p:spTgt spid="133123">
                                            <p:txEl>
                                              <p:pRg st="4" end="4"/>
                                            </p:txEl>
                                          </p:spTgt>
                                        </p:tgtEl>
                                        <p:attrNameLst>
                                          <p:attrName>style.visibility</p:attrName>
                                        </p:attrNameLst>
                                      </p:cBhvr>
                                      <p:to>
                                        <p:strVal val="visible"/>
                                      </p:to>
                                    </p:set>
                                    <p:animEffect transition="in" filter="barn(outHorizontal)">
                                      <p:cBhvr>
                                        <p:cTn id="19" dur="500"/>
                                        <p:tgtEl>
                                          <p:spTgt spid="133123">
                                            <p:txEl>
                                              <p:pRg st="4" end="4"/>
                                            </p:txEl>
                                          </p:spTgt>
                                        </p:tgtEl>
                                      </p:cBhvr>
                                    </p:animEffect>
                                  </p:childTnLst>
                                </p:cTn>
                              </p:par>
                              <p:par>
                                <p:cTn id="20" presetID="16" presetClass="entr" presetSubtype="42" fill="hold" grpId="0" nodeType="withEffect">
                                  <p:stCondLst>
                                    <p:cond delay="0"/>
                                  </p:stCondLst>
                                  <p:childTnLst>
                                    <p:set>
                                      <p:cBhvr>
                                        <p:cTn id="21" dur="1" fill="hold">
                                          <p:stCondLst>
                                            <p:cond delay="0"/>
                                          </p:stCondLst>
                                        </p:cTn>
                                        <p:tgtEl>
                                          <p:spTgt spid="133123">
                                            <p:txEl>
                                              <p:pRg st="5" end="5"/>
                                            </p:txEl>
                                          </p:spTgt>
                                        </p:tgtEl>
                                        <p:attrNameLst>
                                          <p:attrName>style.visibility</p:attrName>
                                        </p:attrNameLst>
                                      </p:cBhvr>
                                      <p:to>
                                        <p:strVal val="visible"/>
                                      </p:to>
                                    </p:set>
                                    <p:animEffect transition="in" filter="barn(outHorizontal)">
                                      <p:cBhvr>
                                        <p:cTn id="22" dur="500"/>
                                        <p:tgtEl>
                                          <p:spTgt spid="13312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mph" presetSubtype="0" fill="hold" nodeType="clickEffect">
                                  <p:stCondLst>
                                    <p:cond delay="0"/>
                                  </p:stCondLst>
                                  <p:iterate type="lt">
                                    <p:tmPct val="4000"/>
                                  </p:iterate>
                                  <p:childTnLst>
                                    <p:set>
                                      <p:cBhvr override="childStyle">
                                        <p:cTn id="26" dur="500" fill="hold"/>
                                        <p:tgtEl>
                                          <p:spTgt spid="133123">
                                            <p:txEl>
                                              <p:pRg st="3" end="3"/>
                                            </p:txEl>
                                          </p:spTgt>
                                        </p:tgtEl>
                                        <p:attrNameLst>
                                          <p:attrName>style.color</p:attrName>
                                        </p:attrNameLst>
                                      </p:cBhvr>
                                      <p:to>
                                        <p:clrVal>
                                          <a:schemeClr val="accent1"/>
                                        </p:clrVal>
                                      </p:to>
                                    </p:set>
                                    <p:set>
                                      <p:cBhvr>
                                        <p:cTn id="27" dur="500" fill="hold"/>
                                        <p:tgtEl>
                                          <p:spTgt spid="133123">
                                            <p:txEl>
                                              <p:pRg st="3" end="3"/>
                                            </p:txEl>
                                          </p:spTgt>
                                        </p:tgtEl>
                                        <p:attrNameLst>
                                          <p:attrName>fillcolor</p:attrName>
                                        </p:attrNameLst>
                                      </p:cBhvr>
                                      <p:to>
                                        <p:clrVal>
                                          <a:schemeClr val="accent1"/>
                                        </p:clrVal>
                                      </p:to>
                                    </p:set>
                                    <p:set>
                                      <p:cBhvr>
                                        <p:cTn id="28" dur="500" fill="hold"/>
                                        <p:tgtEl>
                                          <p:spTgt spid="133123">
                                            <p:txEl>
                                              <p:pRg st="3" end="3"/>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3" grpId="0" autoUpdateAnimBg="0" build="allAtOnce"/>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type="subTitle" idx="4294967295"/>
          </p:nvPr>
        </p:nvSpPr>
        <p:spPr>
          <a:xfrm>
            <a:off x="1142976" y="1500174"/>
            <a:ext cx="4429156" cy="5143536"/>
          </a:xfrm>
        </p:spPr>
        <p:txBody>
          <a:bodyPr/>
          <a:lstStyle/>
          <a:p>
            <a:pPr marL="457200" indent="-457200" algn="l" eaLnBrk="1" hangingPunct="1">
              <a:lnSpc>
                <a:spcPct val="80000"/>
              </a:lnSpc>
              <a:buFontTx/>
              <a:buNone/>
            </a:pPr>
            <a:r>
              <a:rPr lang="en-US" altLang="zh-CN"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R1   </a:t>
            </a:r>
            <a:r>
              <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预防医学、</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卫生学</a:t>
            </a:r>
            <a:endPar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en-US" altLang="zh-CN"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R2   </a:t>
            </a:r>
            <a:r>
              <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中国</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医学</a:t>
            </a:r>
            <a:endPar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en-US" altLang="zh-CN"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R3   </a:t>
            </a:r>
            <a:r>
              <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基础</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医学</a:t>
            </a:r>
            <a:endPar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en-US" altLang="zh-CN"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R4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临床医学</a:t>
            </a:r>
            <a:endPar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en-US" altLang="zh-CN"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R5   </a:t>
            </a:r>
            <a:r>
              <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内科</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学</a:t>
            </a:r>
            <a:endPar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en-US" altLang="zh-CN"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R6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外科学</a:t>
            </a:r>
            <a:endPar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en-US" altLang="zh-CN"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R71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妇产科学</a:t>
            </a:r>
            <a:endParaRPr lang="zh-CN" altLang="en-US"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gn="l" eaLnBrk="1" hangingPunct="1">
              <a:lnSpc>
                <a:spcPct val="80000"/>
              </a:lnSpc>
              <a:buFontTx/>
              <a:buNone/>
            </a:pPr>
            <a:r>
              <a:rPr lang="en-US" altLang="zh-CN" sz="2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R72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儿科学</a:t>
            </a:r>
            <a:endParaRPr lang="zh-CN" altLang="en-US" sz="2000" dirty="0">
              <a:solidFill>
                <a:schemeClr val="accent1">
                  <a:lumMod val="75000"/>
                </a:schemeClr>
              </a:solidFill>
              <a:latin typeface="Arial" panose="020B0604020202020204" pitchFamily="34" charset="0"/>
              <a:ea typeface="宋体" panose="02010600030101010101" pitchFamily="2" charset="-122"/>
              <a:cs typeface="Arial" panose="020B0604020202020204" pitchFamily="34" charset="0"/>
            </a:endParaRPr>
          </a:p>
          <a:p>
            <a:pPr marL="457200" indent="-457200">
              <a:lnSpc>
                <a:spcPct val="80000"/>
              </a:lnSpc>
              <a:buNone/>
            </a:pPr>
            <a:r>
              <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R73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肿瘤学</a:t>
            </a:r>
            <a:endPar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nSpc>
                <a:spcPct val="80000"/>
              </a:lnSpc>
              <a:buNone/>
            </a:pPr>
            <a:r>
              <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R74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神经病学与精神病学</a:t>
            </a:r>
            <a:endPar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nSpc>
                <a:spcPct val="80000"/>
              </a:lnSpc>
              <a:buNone/>
            </a:pPr>
            <a:r>
              <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R75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皮肤病学与性病学</a:t>
            </a:r>
            <a:endParaRPr lang="en-US" altLang="zh-CN" sz="2000" dirty="0" smtClean="0">
              <a:latin typeface="Arial" panose="020B0604020202020204" pitchFamily="34" charset="0"/>
              <a:ea typeface="宋体" panose="02010600030101010101" pitchFamily="2" charset="-122"/>
              <a:cs typeface="Arial" panose="020B0604020202020204" pitchFamily="34" charset="0"/>
            </a:endParaRPr>
          </a:p>
          <a:p>
            <a:pPr marL="457200" indent="-457200">
              <a:lnSpc>
                <a:spcPct val="80000"/>
              </a:lnSpc>
              <a:buNone/>
            </a:pPr>
            <a:r>
              <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R76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耳鼻咽喉科学</a:t>
            </a:r>
            <a:endPar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nSpc>
                <a:spcPct val="80000"/>
              </a:lnSpc>
              <a:buNone/>
            </a:pPr>
            <a:r>
              <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R77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眼科学</a:t>
            </a:r>
            <a:endPar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nSpc>
                <a:spcPct val="80000"/>
              </a:lnSpc>
              <a:buNone/>
            </a:pPr>
            <a:r>
              <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R78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口腔科学</a:t>
            </a:r>
            <a:endPar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nSpc>
                <a:spcPct val="80000"/>
              </a:lnSpc>
              <a:buNone/>
            </a:pPr>
            <a:r>
              <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R8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特种医学</a:t>
            </a:r>
            <a:endPar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marL="457200" indent="-457200">
              <a:lnSpc>
                <a:spcPct val="80000"/>
              </a:lnSpc>
              <a:buNone/>
            </a:pPr>
            <a:r>
              <a:rPr lang="en-US" altLang="zh-CN"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R9    </a:t>
            </a:r>
            <a:r>
              <a:rPr lang="zh-CN" altLang="en-US" sz="20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药学</a:t>
            </a:r>
            <a:endParaRPr lang="en-US" altLang="zh-CN" sz="2000" dirty="0">
              <a:latin typeface="Arial" panose="020B0604020202020204" pitchFamily="34" charset="0"/>
              <a:ea typeface="宋体" panose="02010600030101010101" pitchFamily="2" charset="-122"/>
              <a:cs typeface="Arial" panose="020B0604020202020204" pitchFamily="34" charset="0"/>
            </a:endParaRPr>
          </a:p>
        </p:txBody>
      </p:sp>
      <p:sp>
        <p:nvSpPr>
          <p:cNvPr id="78851" name="Rectangle 2"/>
          <p:cNvSpPr>
            <a:spLocks noGrp="1" noChangeArrowheads="1"/>
          </p:cNvSpPr>
          <p:nvPr>
            <p:ph type="ctrTitle" idx="4294967295"/>
          </p:nvPr>
        </p:nvSpPr>
        <p:spPr>
          <a:xfrm>
            <a:off x="500034" y="0"/>
            <a:ext cx="7772400" cy="1470025"/>
          </a:xfrm>
        </p:spPr>
        <p:txBody>
          <a:bodyPr anchor="b"/>
          <a:lstStyle/>
          <a:p>
            <a:pPr eaLnBrk="1" hangingPunct="1"/>
            <a:r>
              <a:rPr lang="en-US" altLang="zh-CN" sz="3200" i="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a:t>
            </a:r>
            <a:r>
              <a:rPr lang="zh-CN" altLang="en-US" sz="3200" i="0"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医药</a:t>
            </a:r>
            <a:r>
              <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、卫生大类又细分为</a:t>
            </a:r>
            <a:endParaRPr lang="zh-CN" altLang="en-US" sz="3200" i="0"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1" name="Picture 3"/>
          <p:cNvPicPr>
            <a:picLocks noChangeAspect="1" noChangeArrowheads="1"/>
          </p:cNvPicPr>
          <p:nvPr/>
        </p:nvPicPr>
        <p:blipFill>
          <a:blip r:embed="rId1"/>
          <a:srcRect/>
          <a:stretch>
            <a:fillRect/>
          </a:stretch>
        </p:blipFill>
        <p:spPr bwMode="auto">
          <a:xfrm>
            <a:off x="500034" y="1000108"/>
            <a:ext cx="8072494" cy="5572164"/>
          </a:xfrm>
          <a:prstGeom prst="rect">
            <a:avLst/>
          </a:prstGeom>
          <a:noFill/>
          <a:ln w="9525">
            <a:noFill/>
            <a:miter lim="800000"/>
            <a:headEnd/>
            <a:tailEnd/>
          </a:ln>
          <a:effectLst/>
        </p:spPr>
      </p:pic>
      <p:sp>
        <p:nvSpPr>
          <p:cNvPr id="3" name="矩形 2"/>
          <p:cNvSpPr/>
          <p:nvPr/>
        </p:nvSpPr>
        <p:spPr>
          <a:xfrm>
            <a:off x="714348" y="214290"/>
            <a:ext cx="3482043" cy="584775"/>
          </a:xfrm>
          <a:prstGeom prst="rect">
            <a:avLst/>
          </a:prstGeom>
        </p:spPr>
        <p:txBody>
          <a:bodyPr wrap="none">
            <a:spAutoFit/>
          </a:bodyPr>
          <a:lstStyle/>
          <a:p>
            <a:r>
              <a:rPr lang="en-US" altLang="zh-CN" sz="32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R5</a:t>
            </a:r>
            <a:r>
              <a:rPr lang="zh-CN" altLang="en-US" sz="3200" b="1" dirty="0" smtClean="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内科学又细分为</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内容占位符 2"/>
          <p:cNvSpPr>
            <a:spLocks noGrp="1"/>
          </p:cNvSpPr>
          <p:nvPr>
            <p:ph type="subTitle" idx="4294967295"/>
          </p:nvPr>
        </p:nvSpPr>
        <p:spPr>
          <a:xfrm>
            <a:off x="2314604" y="1200150"/>
            <a:ext cx="6400800" cy="1752600"/>
          </a:xfrm>
        </p:spPr>
        <p:txBody>
          <a:bodyPr/>
          <a:lstStyle/>
          <a:p>
            <a:pPr eaLnBrk="1" hangingPunct="1">
              <a:buFontTx/>
              <a:buNone/>
            </a:pPr>
            <a:r>
              <a:rPr lang="zh-CN" altLang="en-US" sz="4000" b="1" dirty="0">
                <a:latin typeface="楷体_GB2312" panose="02010609030101010101" pitchFamily="49" charset="-122"/>
                <a:ea typeface="楷体_GB2312" panose="02010609030101010101" pitchFamily="49" charset="-122"/>
                <a:cs typeface="Arial" panose="020B0604020202020204" pitchFamily="34" charset="0"/>
              </a:rPr>
              <a:t> </a:t>
            </a:r>
            <a:r>
              <a:rPr lang="zh-CN" altLang="en-US" sz="4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临床药物手册</a:t>
            </a:r>
            <a:endParaRPr lang="en-US" altLang="zh-CN" sz="4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eaLnBrk="1" hangingPunct="1">
              <a:buFontTx/>
              <a:buNone/>
            </a:pPr>
            <a:r>
              <a:rPr lang="en-US" altLang="zh-CN" sz="4000" b="1" dirty="0">
                <a:latin typeface="楷体_GB2312" panose="02010609030101010101" pitchFamily="49" charset="-122"/>
                <a:ea typeface="楷体_GB2312" panose="02010609030101010101" pitchFamily="49" charset="-122"/>
                <a:cs typeface="Arial" panose="020B0604020202020204" pitchFamily="34" charset="0"/>
              </a:rPr>
              <a:t>  </a:t>
            </a:r>
            <a:r>
              <a:rPr lang="en-US" altLang="zh-CN" sz="4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rPr>
              <a:t>R97-62/98</a:t>
            </a:r>
            <a:endParaRPr lang="en-US" altLang="zh-CN" sz="4000" b="1" dirty="0">
              <a:solidFill>
                <a:schemeClr val="accent1">
                  <a:lumMod val="75000"/>
                </a:schemeClr>
              </a:solidFill>
              <a:latin typeface="楷体_GB2312" panose="02010609030101010101" pitchFamily="49" charset="-122"/>
              <a:ea typeface="楷体_GB2312" panose="02010609030101010101" pitchFamily="49" charset="-122"/>
              <a:cs typeface="Arial" panose="020B0604020202020204" pitchFamily="34" charset="0"/>
            </a:endParaRPr>
          </a:p>
          <a:p>
            <a:pPr eaLnBrk="1" hangingPunct="1">
              <a:buFontTx/>
              <a:buNone/>
            </a:pPr>
            <a:r>
              <a:rPr lang="zh-CN" altLang="en-US" sz="4000" dirty="0">
                <a:latin typeface="楷体_GB2312" panose="02010609030101010101" pitchFamily="49" charset="-122"/>
                <a:ea typeface="楷体_GB2312" panose="02010609030101010101" pitchFamily="49" charset="-122"/>
                <a:cs typeface="Arial" panose="020B0604020202020204" pitchFamily="34" charset="0"/>
              </a:rPr>
              <a:t>    </a:t>
            </a:r>
            <a:endParaRPr lang="zh-CN" altLang="en-US" sz="4000" dirty="0">
              <a:latin typeface="楷体_GB2312" panose="02010609030101010101" pitchFamily="49" charset="-122"/>
              <a:ea typeface="楷体_GB2312" panose="02010609030101010101" pitchFamily="49" charset="-122"/>
              <a:cs typeface="Arial" panose="020B0604020202020204" pitchFamily="34" charset="0"/>
            </a:endParaRPr>
          </a:p>
        </p:txBody>
      </p:sp>
      <p:sp>
        <p:nvSpPr>
          <p:cNvPr id="4" name="TextBox 3"/>
          <p:cNvSpPr txBox="1">
            <a:spLocks noChangeArrowheads="1"/>
          </p:cNvSpPr>
          <p:nvPr/>
        </p:nvSpPr>
        <p:spPr bwMode="auto">
          <a:xfrm>
            <a:off x="2957513" y="3267075"/>
            <a:ext cx="1416050" cy="584200"/>
          </a:xfrm>
          <a:prstGeom prst="rect">
            <a:avLst/>
          </a:prstGeom>
          <a:noFill/>
          <a:ln w="9525">
            <a:noFill/>
            <a:miter lim="800000"/>
          </a:ln>
        </p:spPr>
        <p:txBody>
          <a:bodyPr wrap="none">
            <a:spAutoFit/>
          </a:bodyPr>
          <a:lstStyle/>
          <a:p>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分类号</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5" name="TextBox 4"/>
          <p:cNvSpPr txBox="1">
            <a:spLocks noChangeArrowheads="1"/>
          </p:cNvSpPr>
          <p:nvPr/>
        </p:nvSpPr>
        <p:spPr bwMode="auto">
          <a:xfrm>
            <a:off x="5049838" y="3208338"/>
            <a:ext cx="1416050" cy="584200"/>
          </a:xfrm>
          <a:prstGeom prst="rect">
            <a:avLst/>
          </a:prstGeom>
          <a:noFill/>
          <a:ln w="9525">
            <a:noFill/>
            <a:miter lim="800000"/>
          </a:ln>
        </p:spPr>
        <p:txBody>
          <a:bodyPr wrap="none">
            <a:spAutoFit/>
          </a:bodyPr>
          <a:lstStyle/>
          <a:p>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种次号</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6" name="椭圆形标注 5"/>
          <p:cNvSpPr>
            <a:spLocks noChangeArrowheads="1"/>
          </p:cNvSpPr>
          <p:nvPr/>
        </p:nvSpPr>
        <p:spPr bwMode="auto">
          <a:xfrm>
            <a:off x="2643174" y="2000240"/>
            <a:ext cx="1966912" cy="612775"/>
          </a:xfrm>
          <a:prstGeom prst="wedgeEllipseCallout">
            <a:avLst>
              <a:gd name="adj1" fmla="val -10245"/>
              <a:gd name="adj2" fmla="val 139537"/>
            </a:avLst>
          </a:prstGeom>
          <a:noFill/>
          <a:ln w="25400" algn="ctr">
            <a:solidFill>
              <a:srgbClr val="C00000"/>
            </a:solidFill>
            <a:round/>
          </a:ln>
        </p:spPr>
        <p:txBody>
          <a:bodyPr/>
          <a:lstStyle/>
          <a:p>
            <a:endParaRPr lang="zh-CN" altLang="en-US">
              <a:ea typeface="宋体" panose="02010600030101010101" pitchFamily="2" charset="-122"/>
            </a:endParaRPr>
          </a:p>
        </p:txBody>
      </p:sp>
      <p:sp>
        <p:nvSpPr>
          <p:cNvPr id="7" name="椭圆形标注 6"/>
          <p:cNvSpPr>
            <a:spLocks noChangeArrowheads="1"/>
          </p:cNvSpPr>
          <p:nvPr/>
        </p:nvSpPr>
        <p:spPr bwMode="auto">
          <a:xfrm>
            <a:off x="4643438" y="2000240"/>
            <a:ext cx="857250" cy="612775"/>
          </a:xfrm>
          <a:prstGeom prst="wedgeEllipseCallout">
            <a:avLst>
              <a:gd name="adj1" fmla="val 37995"/>
              <a:gd name="adj2" fmla="val 139537"/>
            </a:avLst>
          </a:prstGeom>
          <a:noFill/>
          <a:ln w="25400" algn="ctr">
            <a:solidFill>
              <a:srgbClr val="C00000"/>
            </a:solidFill>
            <a:round/>
          </a:ln>
        </p:spPr>
        <p:txBody>
          <a:bodyPr/>
          <a:lstStyle/>
          <a:p>
            <a:endParaRPr lang="zh-CN" altLang="en-US">
              <a:ea typeface="宋体" panose="02010600030101010101" pitchFamily="2" charset="-122"/>
            </a:endParaRPr>
          </a:p>
        </p:txBody>
      </p:sp>
      <p:cxnSp>
        <p:nvCxnSpPr>
          <p:cNvPr id="9" name="直接连接符 8"/>
          <p:cNvCxnSpPr>
            <a:cxnSpLocks noChangeShapeType="1"/>
          </p:cNvCxnSpPr>
          <p:nvPr/>
        </p:nvCxnSpPr>
        <p:spPr bwMode="auto">
          <a:xfrm rot="16200000" flipH="1">
            <a:off x="3257551" y="4103687"/>
            <a:ext cx="1008062" cy="531813"/>
          </a:xfrm>
          <a:prstGeom prst="line">
            <a:avLst/>
          </a:prstGeom>
          <a:noFill/>
          <a:ln w="9525" algn="ctr">
            <a:solidFill>
              <a:schemeClr val="accent1">
                <a:lumMod val="75000"/>
              </a:schemeClr>
            </a:solidFill>
            <a:round/>
          </a:ln>
        </p:spPr>
      </p:cxnSp>
      <p:cxnSp>
        <p:nvCxnSpPr>
          <p:cNvPr id="11" name="直接连接符 10"/>
          <p:cNvCxnSpPr>
            <a:cxnSpLocks noChangeShapeType="1"/>
          </p:cNvCxnSpPr>
          <p:nvPr/>
        </p:nvCxnSpPr>
        <p:spPr bwMode="auto">
          <a:xfrm rot="5400000">
            <a:off x="4571206" y="3875882"/>
            <a:ext cx="1090613" cy="857250"/>
          </a:xfrm>
          <a:prstGeom prst="line">
            <a:avLst/>
          </a:prstGeom>
          <a:noFill/>
          <a:ln w="9525" algn="ctr">
            <a:solidFill>
              <a:schemeClr val="accent1">
                <a:lumMod val="75000"/>
              </a:schemeClr>
            </a:solidFill>
            <a:round/>
          </a:ln>
        </p:spPr>
      </p:cxnSp>
      <p:sp>
        <p:nvSpPr>
          <p:cNvPr id="12" name="TextBox 11"/>
          <p:cNvSpPr txBox="1">
            <a:spLocks noChangeArrowheads="1"/>
          </p:cNvSpPr>
          <p:nvPr/>
        </p:nvSpPr>
        <p:spPr bwMode="auto">
          <a:xfrm>
            <a:off x="3643313" y="4829175"/>
            <a:ext cx="1420812" cy="584200"/>
          </a:xfrm>
          <a:prstGeom prst="rect">
            <a:avLst/>
          </a:prstGeom>
          <a:noFill/>
          <a:ln w="9525">
            <a:noFill/>
            <a:miter lim="800000"/>
          </a:ln>
        </p:spPr>
        <p:txBody>
          <a:bodyPr wrap="none">
            <a:spAutoFit/>
          </a:bodyPr>
          <a:lstStyle/>
          <a:p>
            <a:r>
              <a:rPr lang="zh-CN" altLang="en-US" sz="3200" b="1" dirty="0">
                <a:solidFill>
                  <a:schemeClr val="accent1">
                    <a:lumMod val="75000"/>
                  </a:schemeClr>
                </a:solidFill>
                <a:latin typeface="楷体_GB2312" panose="02010609030101010101" pitchFamily="49" charset="-122"/>
                <a:ea typeface="楷体_GB2312" panose="02010609030101010101" pitchFamily="49" charset="-122"/>
              </a:rPr>
              <a:t>索书号</a:t>
            </a:r>
            <a:endParaRPr lang="zh-CN" altLang="en-US" sz="3200" b="1" dirty="0">
              <a:solidFill>
                <a:schemeClr val="accent1">
                  <a:lumMod val="75000"/>
                </a:schemeClr>
              </a:solidFill>
              <a:latin typeface="楷体_GB2312" panose="02010609030101010101" pitchFamily="49" charset="-122"/>
              <a:ea typeface="楷体_GB2312" panose="02010609030101010101" pitchFamily="49" charset="-122"/>
            </a:endParaRPr>
          </a:p>
        </p:txBody>
      </p:sp>
      <p:sp>
        <p:nvSpPr>
          <p:cNvPr id="86027" name="内容占位符 2"/>
          <p:cNvSpPr/>
          <p:nvPr/>
        </p:nvSpPr>
        <p:spPr bwMode="auto">
          <a:xfrm>
            <a:off x="1295400" y="5449888"/>
            <a:ext cx="7056438" cy="792162"/>
          </a:xfrm>
          <a:prstGeom prst="rect">
            <a:avLst/>
          </a:prstGeom>
          <a:noFill/>
          <a:ln w="9525">
            <a:noFill/>
            <a:miter lim="800000"/>
          </a:ln>
        </p:spPr>
        <p:txBody>
          <a:bodyPr/>
          <a:lstStyle/>
          <a:p>
            <a:pPr marL="342900" indent="-342900">
              <a:spcBef>
                <a:spcPct val="20000"/>
              </a:spcBef>
            </a:pPr>
            <a:r>
              <a:rPr lang="zh-CN" altLang="en-US" sz="4000" b="1">
                <a:latin typeface="楷体_GB2312" panose="02010609030101010101" pitchFamily="49" charset="-122"/>
                <a:ea typeface="楷体_GB2312" panose="02010609030101010101" pitchFamily="49" charset="-122"/>
              </a:rPr>
              <a:t> </a:t>
            </a:r>
            <a:r>
              <a:rPr lang="zh-CN" altLang="en-US" sz="3200" b="1">
                <a:solidFill>
                  <a:srgbClr val="0000FF"/>
                </a:solidFill>
                <a:latin typeface="楷体_GB2312" panose="02010609030101010101" pitchFamily="49" charset="-122"/>
                <a:ea typeface="楷体_GB2312" panose="02010609030101010101" pitchFamily="49" charset="-122"/>
              </a:rPr>
              <a:t>图书馆排架和读者查找图书的号码</a:t>
            </a:r>
            <a:endParaRPr lang="en-US" altLang="zh-CN" sz="3200" b="1">
              <a:solidFill>
                <a:srgbClr val="0000FF"/>
              </a:solidFill>
              <a:latin typeface="楷体_GB2312" panose="02010609030101010101" pitchFamily="49" charset="-122"/>
              <a:ea typeface="楷体_GB2312" panose="02010609030101010101" pitchFamily="49" charset="-122"/>
            </a:endParaRPr>
          </a:p>
          <a:p>
            <a:pPr marL="342900" indent="-342900">
              <a:spcBef>
                <a:spcPct val="20000"/>
              </a:spcBef>
            </a:pPr>
            <a:r>
              <a:rPr lang="zh-CN" altLang="en-US" sz="4000">
                <a:latin typeface="楷体_GB2312" panose="02010609030101010101" pitchFamily="49" charset="-122"/>
                <a:ea typeface="楷体_GB2312" panose="02010609030101010101" pitchFamily="49" charset="-122"/>
              </a:rPr>
              <a:t>    </a:t>
            </a:r>
            <a:endParaRPr lang="zh-CN" altLang="en-US" sz="4000">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par>
                          <p:cTn id="8" fill="hold">
                            <p:stCondLst>
                              <p:cond delay="1000"/>
                            </p:stCondLst>
                            <p:childTnLst>
                              <p:par>
                                <p:cTn id="9" presetID="22" presetClass="entr" presetSubtype="1"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1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up)">
                                      <p:cBhvr>
                                        <p:cTn id="16" dur="1000"/>
                                        <p:tgtEl>
                                          <p:spTgt spid="7"/>
                                        </p:tgtEl>
                                      </p:cBhvr>
                                    </p:animEffect>
                                  </p:childTnLst>
                                </p:cTn>
                              </p:par>
                            </p:childTnLst>
                          </p:cTn>
                        </p:par>
                        <p:par>
                          <p:cTn id="17" fill="hold">
                            <p:stCondLst>
                              <p:cond delay="1000"/>
                            </p:stCondLst>
                            <p:childTnLst>
                              <p:par>
                                <p:cTn id="18" presetID="22" presetClass="entr" presetSubtype="1"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up)">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up)">
                                      <p:cBhvr>
                                        <p:cTn id="25" dur="1000"/>
                                        <p:tgtEl>
                                          <p:spTgt spid="9"/>
                                        </p:tgtEl>
                                      </p:cBhvr>
                                    </p:animEffect>
                                  </p:childTnLst>
                                </p:cTn>
                              </p:par>
                              <p:par>
                                <p:cTn id="26" presetID="22" presetClass="entr" presetSubtype="1"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up)">
                                      <p:cBhvr>
                                        <p:cTn id="28" dur="1000"/>
                                        <p:tgtEl>
                                          <p:spTgt spid="11"/>
                                        </p:tgtEl>
                                      </p:cBhvr>
                                    </p:animEffect>
                                  </p:childTnLst>
                                </p:cTn>
                              </p:par>
                            </p:childTnLst>
                          </p:cTn>
                        </p:par>
                        <p:par>
                          <p:cTn id="29" fill="hold">
                            <p:stCondLst>
                              <p:cond delay="1000"/>
                            </p:stCondLst>
                            <p:childTnLst>
                              <p:par>
                                <p:cTn id="30" presetID="22" presetClass="entr" presetSubtype="1"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up)">
                                      <p:cBhvr>
                                        <p:cTn id="32" dur="1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86027"/>
                                        </p:tgtEl>
                                        <p:attrNameLst>
                                          <p:attrName>style.visibility</p:attrName>
                                        </p:attrNameLst>
                                      </p:cBhvr>
                                      <p:to>
                                        <p:strVal val="visible"/>
                                      </p:to>
                                    </p:set>
                                    <p:animEffect transition="in" filter="wipe(up)">
                                      <p:cBhvr>
                                        <p:cTn id="37" dur="1000"/>
                                        <p:tgtEl>
                                          <p:spTgt spid="86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P spid="7" grpId="0" animBg="1"/>
      <p:bldP spid="12" grpId="0"/>
      <p:bldP spid="86027"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内容占位符 2"/>
          <p:cNvSpPr>
            <a:spLocks noGrp="1"/>
          </p:cNvSpPr>
          <p:nvPr>
            <p:ph type="subTitle" idx="4294967295"/>
          </p:nvPr>
        </p:nvSpPr>
        <p:spPr>
          <a:xfrm>
            <a:off x="428596" y="2786058"/>
            <a:ext cx="7881938" cy="2286016"/>
          </a:xfrm>
        </p:spPr>
        <p:txBody>
          <a:bodyPr/>
          <a:lstStyle/>
          <a:p>
            <a:pPr algn="l">
              <a:buNone/>
            </a:pPr>
            <a:r>
              <a:rPr lang="zh-CN" altLang="en-US" sz="3600" b="1" dirty="0">
                <a:latin typeface="Arial" panose="020B0604020202020204" pitchFamily="34" charset="0"/>
                <a:ea typeface="黑体" panose="02010609060101010101" pitchFamily="2" charset="-122"/>
                <a:cs typeface="Arial" panose="020B0604020202020204" pitchFamily="34" charset="0"/>
              </a:rPr>
              <a:t>       </a:t>
            </a:r>
            <a:r>
              <a:rPr lang="zh-CN" altLang="en-US" sz="3600" b="1" dirty="0" smtClean="0">
                <a:latin typeface="Arial" panose="020B0604020202020204" pitchFamily="34" charset="0"/>
                <a:ea typeface="黑体" panose="02010609060101010101" pitchFamily="2" charset="-122"/>
                <a:cs typeface="Arial" panose="020B0604020202020204" pitchFamily="34" charset="0"/>
              </a:rPr>
              <a:t>  </a:t>
            </a:r>
            <a:r>
              <a:rPr lang="zh-CN" altLang="en-US" sz="3200" b="1" dirty="0" smtClean="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一方面</a:t>
            </a:r>
            <a:r>
              <a:rPr lang="zh-CN" altLang="en-US" sz="32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，目录揭示馆藏内容，从而能宣传图书，辅导阅读。另一方面，读者可通过目录来了解图书馆藏书内容，从而确认图书，检索图书。</a:t>
            </a:r>
            <a:endParaRPr lang="zh-CN" altLang="en-US" sz="3200" dirty="0">
              <a:solidFill>
                <a:schemeClr val="accent1">
                  <a:lumMod val="75000"/>
                </a:schemeClr>
              </a:solidFill>
              <a:latin typeface="Arial" panose="020B0604020202020204" pitchFamily="34" charset="0"/>
              <a:ea typeface="宋体" panose="02010600030101010101" pitchFamily="2" charset="-122"/>
              <a:cs typeface="Arial" panose="020B0604020202020204" pitchFamily="34" charset="0"/>
            </a:endParaRPr>
          </a:p>
        </p:txBody>
      </p:sp>
      <p:sp>
        <p:nvSpPr>
          <p:cNvPr id="4" name="Rectangle 2"/>
          <p:cNvSpPr txBox="1">
            <a:spLocks noChangeArrowheads="1"/>
          </p:cNvSpPr>
          <p:nvPr/>
        </p:nvSpPr>
        <p:spPr bwMode="gray">
          <a:xfrm>
            <a:off x="515936" y="642918"/>
            <a:ext cx="8056592" cy="1909778"/>
          </a:xfrm>
          <a:prstGeom prst="rect">
            <a:avLst/>
          </a:prstGeom>
          <a:noFill/>
          <a:ln w="9525">
            <a:noFill/>
            <a:miter lim="800000"/>
          </a:ln>
        </p:spPr>
        <p:txBody>
          <a:bodyPr lIns="0" rIns="0" anchor="b"/>
          <a:lstStyle/>
          <a:p>
            <a:pPr>
              <a:lnSpc>
                <a:spcPct val="90000"/>
              </a:lnSpc>
              <a:defRPr/>
            </a:pPr>
            <a:r>
              <a:rPr lang="zh-CN" altLang="en-US" sz="3600" b="1" kern="0" dirty="0">
                <a:solidFill>
                  <a:schemeClr val="bg2"/>
                </a:solidFill>
                <a:ea typeface="黑体" panose="02010609060101010101" pitchFamily="2" charset="-122"/>
                <a:cs typeface="+mj-cs"/>
              </a:rPr>
              <a:t>   </a:t>
            </a:r>
            <a:r>
              <a:rPr lang="zh-CN" altLang="en-US" sz="3600" b="1" kern="0" dirty="0" smtClean="0">
                <a:solidFill>
                  <a:schemeClr val="bg2"/>
                </a:solidFill>
                <a:ea typeface="黑体" panose="02010609060101010101" pitchFamily="2" charset="-122"/>
                <a:cs typeface="+mj-cs"/>
              </a:rPr>
              <a:t>  </a:t>
            </a:r>
            <a:r>
              <a:rPr lang="zh-CN" altLang="en-US" sz="3200" b="1" kern="0" dirty="0" smtClean="0">
                <a:solidFill>
                  <a:schemeClr val="accent1">
                    <a:lumMod val="75000"/>
                  </a:schemeClr>
                </a:solidFill>
                <a:ea typeface="黑体" panose="02010609060101010101" pitchFamily="2" charset="-122"/>
                <a:cs typeface="+mj-cs"/>
              </a:rPr>
              <a:t>（</a:t>
            </a:r>
            <a:r>
              <a:rPr lang="zh-CN" altLang="en-US" sz="3200" b="1" kern="0" dirty="0">
                <a:solidFill>
                  <a:schemeClr val="accent1">
                    <a:lumMod val="75000"/>
                  </a:schemeClr>
                </a:solidFill>
                <a:ea typeface="黑体" panose="02010609060101010101" pitchFamily="2" charset="-122"/>
                <a:cs typeface="+mj-cs"/>
              </a:rPr>
              <a:t>二）图书馆目录</a:t>
            </a:r>
            <a:br>
              <a:rPr lang="zh-CN" altLang="en-US" sz="3200" b="1" kern="0" dirty="0">
                <a:solidFill>
                  <a:schemeClr val="accent1">
                    <a:lumMod val="75000"/>
                  </a:schemeClr>
                </a:solidFill>
                <a:ea typeface="黑体" panose="02010609060101010101" pitchFamily="2" charset="-122"/>
                <a:cs typeface="+mj-cs"/>
              </a:rPr>
            </a:br>
            <a:r>
              <a:rPr lang="zh-CN" altLang="en-US" sz="3200" b="1" kern="0" dirty="0">
                <a:solidFill>
                  <a:schemeClr val="accent1">
                    <a:lumMod val="75000"/>
                  </a:schemeClr>
                </a:solidFill>
                <a:ea typeface="黑体" panose="02010609060101010101" pitchFamily="2" charset="-122"/>
                <a:cs typeface="+mj-cs"/>
              </a:rPr>
              <a:t>     </a:t>
            </a:r>
            <a:r>
              <a:rPr lang="zh-CN" altLang="en-US" sz="3200" b="1" kern="0" dirty="0" smtClean="0">
                <a:solidFill>
                  <a:schemeClr val="accent1">
                    <a:lumMod val="75000"/>
                  </a:schemeClr>
                </a:solidFill>
                <a:ea typeface="黑体" panose="02010609060101010101" pitchFamily="2" charset="-122"/>
                <a:cs typeface="+mj-cs"/>
              </a:rPr>
              <a:t>  目录</a:t>
            </a:r>
            <a:r>
              <a:rPr lang="zh-CN" altLang="en-US" sz="3200" b="1" kern="0" dirty="0">
                <a:solidFill>
                  <a:schemeClr val="accent1">
                    <a:lumMod val="75000"/>
                  </a:schemeClr>
                </a:solidFill>
                <a:ea typeface="黑体" panose="02010609060101010101" pitchFamily="2" charset="-122"/>
                <a:cs typeface="+mj-cs"/>
              </a:rPr>
              <a:t>是著录一批相关文献，并按照一定次序排列而成的一种揭示与报道文献的工具。</a:t>
            </a:r>
            <a:endParaRPr lang="zh-CN" altLang="en-US" sz="3200" b="1" kern="0" dirty="0">
              <a:solidFill>
                <a:schemeClr val="accent1">
                  <a:lumMod val="75000"/>
                </a:schemeClr>
              </a:solidFill>
              <a:ea typeface="黑体" panose="02010609060101010101" pitchFamily="2"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0114">
                                            <p:txEl>
                                              <p:pRg st="0" end="0"/>
                                            </p:txEl>
                                          </p:spTgt>
                                        </p:tgtEl>
                                        <p:attrNameLst>
                                          <p:attrName>style.visibility</p:attrName>
                                        </p:attrNameLst>
                                      </p:cBhvr>
                                      <p:to>
                                        <p:strVal val="visible"/>
                                      </p:to>
                                    </p:set>
                                    <p:animEffect transition="in" filter="wipe(down)">
                                      <p:cBhvr>
                                        <p:cTn id="7" dur="500"/>
                                        <p:tgtEl>
                                          <p:spTgt spid="901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build="p"/>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3"/>
          <p:cNvSpPr>
            <a:spLocks noGrp="1" noChangeArrowheads="1"/>
          </p:cNvSpPr>
          <p:nvPr>
            <p:ph type="subTitle" idx="4294967295"/>
          </p:nvPr>
        </p:nvSpPr>
        <p:spPr>
          <a:xfrm>
            <a:off x="1000100" y="2214554"/>
            <a:ext cx="6400800" cy="1752600"/>
          </a:xfrm>
        </p:spPr>
        <p:txBody>
          <a:bodyPr/>
          <a:lstStyle/>
          <a:p>
            <a:pPr marL="457200" indent="-457200" eaLnBrk="1" hangingPunct="1">
              <a:buFontTx/>
              <a:buNone/>
            </a:pPr>
            <a:r>
              <a:rPr lang="zh-CN" altLang="en-US" sz="40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实现了馆藏目录的网上查询</a:t>
            </a:r>
            <a:endParaRPr lang="zh-CN" altLang="en-US" sz="40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a:p>
            <a:pPr marL="457200" indent="-457200" eaLnBrk="1" hangingPunct="1">
              <a:buFontTx/>
              <a:buNone/>
            </a:pPr>
            <a:endParaRPr lang="en-US" altLang="zh-CN" sz="4000" dirty="0">
              <a:solidFill>
                <a:schemeClr val="tx2"/>
              </a:solidFill>
              <a:latin typeface="Arial" panose="020B0604020202020204" pitchFamily="34" charset="0"/>
              <a:ea typeface="黑体" panose="02010609060101010101" pitchFamily="2" charset="-122"/>
              <a:cs typeface="Arial" panose="020B0604020202020204" pitchFamily="34" charset="0"/>
            </a:endParaRPr>
          </a:p>
        </p:txBody>
      </p:sp>
      <p:sp>
        <p:nvSpPr>
          <p:cNvPr id="83971" name="Rectangle 2"/>
          <p:cNvSpPr>
            <a:spLocks noGrp="1" noChangeArrowheads="1"/>
          </p:cNvSpPr>
          <p:nvPr>
            <p:ph type="ctrTitle" idx="4294967295"/>
          </p:nvPr>
        </p:nvSpPr>
        <p:spPr>
          <a:xfrm>
            <a:off x="1371600" y="693738"/>
            <a:ext cx="7772400" cy="1182687"/>
          </a:xfrm>
        </p:spPr>
        <p:txBody>
          <a:bodyPr anchor="b"/>
          <a:lstStyle/>
          <a:p>
            <a:pPr eaLnBrk="1" hangingPunct="1"/>
            <a:r>
              <a:rPr lang="zh-CN" altLang="en-US" sz="40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图书馆采用自动化管理</a:t>
            </a:r>
            <a:endParaRPr lang="zh-CN" altLang="en-US" sz="40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p:txBody>
      </p:sp>
      <p:pic>
        <p:nvPicPr>
          <p:cNvPr id="418820" name="Picture 4" descr="j0195384"/>
          <p:cNvPicPr>
            <a:picLocks noChangeAspect="1" noChangeArrowheads="1"/>
          </p:cNvPicPr>
          <p:nvPr/>
        </p:nvPicPr>
        <p:blipFill>
          <a:blip r:embed="rId1"/>
          <a:srcRect/>
          <a:stretch>
            <a:fillRect/>
          </a:stretch>
        </p:blipFill>
        <p:spPr bwMode="auto">
          <a:xfrm>
            <a:off x="2700338" y="3933825"/>
            <a:ext cx="1795462" cy="1833563"/>
          </a:xfrm>
          <a:prstGeom prst="rect">
            <a:avLst/>
          </a:prstGeom>
          <a:noFill/>
          <a:ln w="9525">
            <a:noFill/>
            <a:miter lim="800000"/>
            <a:headEnd/>
            <a:tailEnd/>
          </a:ln>
        </p:spPr>
      </p:pic>
      <p:sp>
        <p:nvSpPr>
          <p:cNvPr id="418821" name="AutoShape 5"/>
          <p:cNvSpPr>
            <a:spLocks noChangeArrowheads="1"/>
          </p:cNvSpPr>
          <p:nvPr/>
        </p:nvSpPr>
        <p:spPr bwMode="auto">
          <a:xfrm>
            <a:off x="5286380" y="3141663"/>
            <a:ext cx="3475033" cy="1655762"/>
          </a:xfrm>
          <a:prstGeom prst="wedgeEllipseCallout">
            <a:avLst>
              <a:gd name="adj1" fmla="val -80972"/>
              <a:gd name="adj2" fmla="val 19319"/>
            </a:avLst>
          </a:prstGeom>
          <a:solidFill>
            <a:schemeClr val="accent1"/>
          </a:solidFill>
          <a:ln w="9525">
            <a:solidFill>
              <a:schemeClr val="tx1"/>
            </a:solidFill>
            <a:miter lim="800000"/>
          </a:ln>
        </p:spPr>
        <p:txBody>
          <a:bodyPr/>
          <a:lstStyle/>
          <a:p>
            <a:pPr algn="ctr"/>
            <a:r>
              <a:rPr lang="zh-CN" altLang="en-US" sz="2400" b="1" dirty="0">
                <a:solidFill>
                  <a:schemeClr val="bg2"/>
                </a:solidFill>
                <a:latin typeface="楷体_GB2312" panose="02010609030101010101" pitchFamily="49" charset="-122"/>
                <a:ea typeface="楷体_GB2312" panose="02010609030101010101" pitchFamily="49" charset="-122"/>
              </a:rPr>
              <a:t>有没有</a:t>
            </a:r>
            <a:r>
              <a:rPr lang="zh-CN" altLang="en-US" sz="2400" b="1" dirty="0" smtClean="0">
                <a:solidFill>
                  <a:schemeClr val="bg2"/>
                </a:solidFill>
                <a:latin typeface="楷体_GB2312" panose="02010609030101010101" pitchFamily="49" charset="-122"/>
                <a:ea typeface="楷体_GB2312" panose="02010609030101010101" pitchFamily="49" charset="-122"/>
              </a:rPr>
              <a:t>最新版的</a:t>
            </a:r>
            <a:r>
              <a:rPr lang="en-US" altLang="zh-CN" sz="2400" b="1" dirty="0" smtClean="0">
                <a:solidFill>
                  <a:srgbClr val="A50021"/>
                </a:solidFill>
                <a:latin typeface="楷体_GB2312" panose="02010609030101010101" pitchFamily="49" charset="-122"/>
                <a:ea typeface="楷体_GB2312" panose="02010609030101010101" pitchFamily="49" charset="-122"/>
              </a:rPr>
              <a:t>《</a:t>
            </a:r>
            <a:r>
              <a:rPr lang="zh-CN" altLang="en-US" sz="2400" b="1" dirty="0">
                <a:solidFill>
                  <a:srgbClr val="A50021"/>
                </a:solidFill>
                <a:latin typeface="楷体_GB2312" panose="02010609030101010101" pitchFamily="49" charset="-122"/>
                <a:ea typeface="楷体_GB2312" panose="02010609030101010101" pitchFamily="49" charset="-122"/>
              </a:rPr>
              <a:t>黄家驷外科学</a:t>
            </a:r>
            <a:r>
              <a:rPr lang="en-US" altLang="zh-CN" sz="2400" b="1" dirty="0">
                <a:solidFill>
                  <a:srgbClr val="A50021"/>
                </a:solidFill>
                <a:latin typeface="楷体_GB2312" panose="02010609030101010101" pitchFamily="49" charset="-122"/>
                <a:ea typeface="楷体_GB2312" panose="02010609030101010101" pitchFamily="49" charset="-122"/>
              </a:rPr>
              <a:t>》?</a:t>
            </a:r>
            <a:endParaRPr lang="en-US" altLang="zh-CN" sz="2400" b="1" dirty="0">
              <a:solidFill>
                <a:srgbClr val="A50021"/>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18820"/>
                                        </p:tgtEl>
                                        <p:attrNameLst>
                                          <p:attrName>style.visibility</p:attrName>
                                        </p:attrNameLst>
                                      </p:cBhvr>
                                      <p:to>
                                        <p:strVal val="visible"/>
                                      </p:to>
                                    </p:set>
                                    <p:animEffect transition="in" filter="blinds(horizontal)">
                                      <p:cBhvr>
                                        <p:cTn id="7" dur="500"/>
                                        <p:tgtEl>
                                          <p:spTgt spid="41882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18821"/>
                                        </p:tgtEl>
                                        <p:attrNameLst>
                                          <p:attrName>style.visibility</p:attrName>
                                        </p:attrNameLst>
                                      </p:cBhvr>
                                      <p:to>
                                        <p:strVal val="visible"/>
                                      </p:to>
                                    </p:set>
                                    <p:animEffect transition="in" filter="blinds(horizontal)">
                                      <p:cBhvr>
                                        <p:cTn id="10" dur="500"/>
                                        <p:tgtEl>
                                          <p:spTgt spid="4188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8821"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3"/>
          <p:cNvSpPr>
            <a:spLocks noGrp="1" noChangeArrowheads="1"/>
          </p:cNvSpPr>
          <p:nvPr>
            <p:ph type="subTitle" idx="4294967295"/>
          </p:nvPr>
        </p:nvSpPr>
        <p:spPr>
          <a:xfrm>
            <a:off x="1285853" y="1965325"/>
            <a:ext cx="7858148" cy="1752600"/>
          </a:xfrm>
        </p:spPr>
        <p:txBody>
          <a:bodyPr/>
          <a:lstStyle/>
          <a:p>
            <a:pPr algn="l">
              <a:buFontTx/>
              <a:buNone/>
            </a:pPr>
            <a:r>
              <a:rPr lang="zh-CN" altLang="en-US" sz="40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联机公共检索目录</a:t>
            </a:r>
            <a:endParaRPr lang="zh-CN" altLang="en-US" sz="4000" b="1"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endParaRPr>
          </a:p>
          <a:p>
            <a:pPr algn="l">
              <a:buFontTx/>
              <a:buNone/>
            </a:pPr>
            <a:r>
              <a:rPr lang="en-US" altLang="zh-CN" sz="4000" b="1" dirty="0">
                <a:solidFill>
                  <a:schemeClr val="accent1">
                    <a:lumMod val="75000"/>
                  </a:schemeClr>
                </a:solidFill>
                <a:latin typeface="Arial" panose="020B0604020202020204" pitchFamily="34" charset="0"/>
                <a:ea typeface="楷体_GB2312" panose="02010609030101010101" pitchFamily="49" charset="-122"/>
                <a:cs typeface="Arial" panose="020B0604020202020204" pitchFamily="34" charset="0"/>
              </a:rPr>
              <a:t>Online public access catalog</a:t>
            </a:r>
            <a:endParaRPr lang="en-US" altLang="zh-CN" sz="4000" b="1" dirty="0">
              <a:solidFill>
                <a:schemeClr val="accent1">
                  <a:lumMod val="75000"/>
                </a:schemeClr>
              </a:solidFill>
              <a:latin typeface="Arial" panose="020B0604020202020204" pitchFamily="34" charset="0"/>
              <a:ea typeface="楷体_GB2312" panose="02010609030101010101" pitchFamily="49" charset="-122"/>
              <a:cs typeface="Arial" panose="020B0604020202020204" pitchFamily="34" charset="0"/>
            </a:endParaRPr>
          </a:p>
          <a:p>
            <a:pPr algn="l">
              <a:buFontTx/>
              <a:buNone/>
            </a:pPr>
            <a:endParaRPr lang="zh-CN" altLang="en-US" sz="3600" b="1" dirty="0">
              <a:latin typeface="Arial" panose="020B0604020202020204" pitchFamily="34" charset="0"/>
              <a:ea typeface="楷体_GB2312" panose="02010609030101010101" pitchFamily="49" charset="-122"/>
              <a:cs typeface="Arial" panose="020B0604020202020204" pitchFamily="34" charset="0"/>
            </a:endParaRPr>
          </a:p>
          <a:p>
            <a:pPr algn="l">
              <a:buFontTx/>
              <a:buNone/>
            </a:pPr>
            <a:r>
              <a:rPr lang="zh-CN" altLang="en-US" sz="4000" b="1" dirty="0">
                <a:solidFill>
                  <a:schemeClr val="accent1">
                    <a:lumMod val="75000"/>
                  </a:schemeClr>
                </a:solidFill>
                <a:latin typeface="Arial" panose="020B0604020202020204" pitchFamily="34" charset="0"/>
                <a:ea typeface="楷体_GB2312" panose="02010609030101010101" pitchFamily="49" charset="-122"/>
                <a:cs typeface="Arial" panose="020B0604020202020204" pitchFamily="34" charset="0"/>
              </a:rPr>
              <a:t>简称 </a:t>
            </a:r>
            <a:r>
              <a:rPr lang="en-US" altLang="zh-CN" sz="4000" b="1" dirty="0">
                <a:solidFill>
                  <a:schemeClr val="accent1">
                    <a:lumMod val="75000"/>
                  </a:schemeClr>
                </a:solidFill>
                <a:latin typeface="Arial" panose="020B0604020202020204" pitchFamily="34" charset="0"/>
                <a:ea typeface="楷体_GB2312" panose="02010609030101010101" pitchFamily="49" charset="-122"/>
                <a:cs typeface="Arial" panose="020B0604020202020204" pitchFamily="34" charset="0"/>
              </a:rPr>
              <a:t>OPAC</a:t>
            </a:r>
            <a:endParaRPr lang="en-US" altLang="zh-CN" sz="4000" b="1" dirty="0">
              <a:solidFill>
                <a:schemeClr val="accent1">
                  <a:lumMod val="75000"/>
                </a:schemeClr>
              </a:solidFill>
              <a:latin typeface="Arial" panose="020B0604020202020204" pitchFamily="34" charset="0"/>
              <a:ea typeface="楷体_GB2312" panose="02010609030101010101" pitchFamily="49"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2" descr="\\192.168.24.20\相片\新图书馆宣传照片（2011.6）\图书馆内景（2011.6.14）\DSC_0509.JPG"/>
          <p:cNvPicPr>
            <a:picLocks noChangeAspect="1" noChangeArrowheads="1"/>
          </p:cNvPicPr>
          <p:nvPr/>
        </p:nvPicPr>
        <p:blipFill>
          <a:blip r:embed="rId1"/>
          <a:srcRect/>
          <a:stretch>
            <a:fillRect/>
          </a:stretch>
        </p:blipFill>
        <p:spPr bwMode="auto">
          <a:xfrm>
            <a:off x="-1914525" y="-885825"/>
            <a:ext cx="12973050" cy="8631238"/>
          </a:xfrm>
          <a:prstGeom prst="rect">
            <a:avLst/>
          </a:prstGeom>
          <a:noFill/>
          <a:ln w="9525">
            <a:noFill/>
            <a:miter lim="800000"/>
            <a:headEnd/>
            <a:tailEnd/>
          </a:ln>
        </p:spPr>
      </p:pic>
      <p:sp>
        <p:nvSpPr>
          <p:cNvPr id="86021" name="矩形 4"/>
          <p:cNvSpPr>
            <a:spLocks noChangeArrowheads="1"/>
          </p:cNvSpPr>
          <p:nvPr/>
        </p:nvSpPr>
        <p:spPr bwMode="auto">
          <a:xfrm>
            <a:off x="1020763" y="265113"/>
            <a:ext cx="6572250" cy="647700"/>
          </a:xfrm>
          <a:prstGeom prst="rect">
            <a:avLst/>
          </a:prstGeom>
          <a:solidFill>
            <a:schemeClr val="accent1"/>
          </a:solidFill>
          <a:ln w="9525">
            <a:noFill/>
            <a:miter lim="800000"/>
          </a:ln>
        </p:spPr>
        <p:txBody>
          <a:bodyPr>
            <a:spAutoFit/>
          </a:bodyPr>
          <a:lstStyle/>
          <a:p>
            <a:pPr marL="457200" indent="-457200"/>
            <a:r>
              <a:rPr lang="zh-CN" altLang="en-US" sz="3600" b="1" dirty="0">
                <a:solidFill>
                  <a:schemeClr val="bg2"/>
                </a:solidFill>
                <a:ea typeface="黑体" panose="02010609060101010101" pitchFamily="2" charset="-122"/>
              </a:rPr>
              <a:t>可利用图书馆自助检索机查询</a:t>
            </a:r>
            <a:endParaRPr lang="zh-CN" altLang="en-US" sz="3600" b="1" dirty="0">
              <a:solidFill>
                <a:schemeClr val="bg2"/>
              </a:solidFill>
              <a:ea typeface="黑体" panose="02010609060101010101" pitchFamily="2" charset="-122"/>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42" name="Picture 3"/>
          <p:cNvPicPr>
            <a:picLocks noChangeAspect="1" noChangeArrowheads="1"/>
          </p:cNvPicPr>
          <p:nvPr/>
        </p:nvPicPr>
        <p:blipFill>
          <a:blip r:embed="rId1"/>
          <a:srcRect/>
          <a:stretch>
            <a:fillRect/>
          </a:stretch>
        </p:blipFill>
        <p:spPr bwMode="auto">
          <a:xfrm>
            <a:off x="0" y="406400"/>
            <a:ext cx="9144000" cy="6088063"/>
          </a:xfrm>
          <a:prstGeom prst="rect">
            <a:avLst/>
          </a:prstGeom>
          <a:noFill/>
          <a:ln w="9525">
            <a:noFill/>
            <a:miter lim="800000"/>
            <a:headEnd/>
            <a:tailEnd/>
          </a:ln>
        </p:spPr>
      </p:pic>
      <p:sp>
        <p:nvSpPr>
          <p:cNvPr id="4" name="Rectangle 5"/>
          <p:cNvSpPr>
            <a:spLocks noChangeArrowheads="1"/>
          </p:cNvSpPr>
          <p:nvPr/>
        </p:nvSpPr>
        <p:spPr bwMode="auto">
          <a:xfrm>
            <a:off x="168275" y="5516563"/>
            <a:ext cx="1252538" cy="360362"/>
          </a:xfrm>
          <a:prstGeom prst="rect">
            <a:avLst/>
          </a:prstGeom>
          <a:noFill/>
          <a:ln w="57150">
            <a:solidFill>
              <a:srgbClr val="FF0000"/>
            </a:solidFill>
            <a:miter lim="800000"/>
          </a:ln>
        </p:spPr>
        <p:txBody>
          <a:bodyPr wrap="none" anchor="ctr"/>
          <a:lstStyle/>
          <a:p>
            <a:pPr algn="ctr"/>
            <a:endParaRPr lang="zh-CN" altLang="en-US" sz="3600">
              <a:ea typeface="宋体" panose="02010600030101010101" pitchFamily="2" charset="-122"/>
            </a:endParaRPr>
          </a:p>
        </p:txBody>
      </p:sp>
      <p:sp>
        <p:nvSpPr>
          <p:cNvPr id="5" name="矩形 4"/>
          <p:cNvSpPr>
            <a:spLocks noChangeArrowheads="1"/>
          </p:cNvSpPr>
          <p:nvPr/>
        </p:nvSpPr>
        <p:spPr bwMode="auto">
          <a:xfrm>
            <a:off x="1020763" y="265113"/>
            <a:ext cx="5337187" cy="646331"/>
          </a:xfrm>
          <a:prstGeom prst="rect">
            <a:avLst/>
          </a:prstGeom>
          <a:solidFill>
            <a:schemeClr val="accent1"/>
          </a:solidFill>
          <a:ln w="9525">
            <a:noFill/>
            <a:miter lim="800000"/>
          </a:ln>
        </p:spPr>
        <p:txBody>
          <a:bodyPr wrap="square">
            <a:spAutoFit/>
          </a:bodyPr>
          <a:lstStyle/>
          <a:p>
            <a:pPr marL="457200" indent="-457200"/>
            <a:r>
              <a:rPr lang="zh-CN" altLang="en-US" sz="3600" b="1" dirty="0" smtClean="0">
                <a:solidFill>
                  <a:schemeClr val="bg2"/>
                </a:solidFill>
                <a:ea typeface="黑体" panose="02010609060101010101" pitchFamily="2" charset="-122"/>
              </a:rPr>
              <a:t>也可</a:t>
            </a:r>
            <a:r>
              <a:rPr lang="zh-CN" altLang="en-US" sz="3600" b="1" dirty="0">
                <a:solidFill>
                  <a:schemeClr val="bg2"/>
                </a:solidFill>
                <a:ea typeface="黑体" panose="02010609060101010101" pitchFamily="2" charset="-122"/>
              </a:rPr>
              <a:t>利用</a:t>
            </a:r>
            <a:r>
              <a:rPr lang="zh-CN" altLang="en-US" sz="3600" b="1" dirty="0" smtClean="0">
                <a:solidFill>
                  <a:schemeClr val="bg2"/>
                </a:solidFill>
                <a:ea typeface="黑体" panose="02010609060101010101" pitchFamily="2" charset="-122"/>
              </a:rPr>
              <a:t>图书馆网站查询</a:t>
            </a:r>
            <a:endParaRPr lang="zh-CN" altLang="en-US" sz="3600" b="1" dirty="0">
              <a:solidFill>
                <a:schemeClr val="bg2"/>
              </a:solidFill>
              <a:ea typeface="黑体" panose="0201060906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p:cNvPicPr>
            <a:picLocks noChangeAspect="1" noChangeArrowheads="1"/>
          </p:cNvPicPr>
          <p:nvPr/>
        </p:nvPicPr>
        <p:blipFill>
          <a:blip r:embed="rId1"/>
          <a:srcRect/>
          <a:stretch>
            <a:fillRect/>
          </a:stretch>
        </p:blipFill>
        <p:spPr bwMode="auto">
          <a:xfrm>
            <a:off x="69850" y="0"/>
            <a:ext cx="9004300" cy="68580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 name="Rectangle 5"/>
          <p:cNvSpPr>
            <a:spLocks noChangeArrowheads="1"/>
          </p:cNvSpPr>
          <p:nvPr/>
        </p:nvSpPr>
        <p:spPr bwMode="auto">
          <a:xfrm>
            <a:off x="0" y="1365250"/>
            <a:ext cx="7604125" cy="393700"/>
          </a:xfrm>
          <a:prstGeom prst="rect">
            <a:avLst/>
          </a:prstGeom>
          <a:noFill/>
          <a:ln w="57150">
            <a:solidFill>
              <a:srgbClr val="FF0000"/>
            </a:solidFill>
            <a:miter lim="800000"/>
          </a:ln>
        </p:spPr>
        <p:txBody>
          <a:bodyPr wrap="none" anchor="ctr"/>
          <a:lstStyle/>
          <a:p>
            <a:pPr algn="ctr"/>
            <a:endParaRPr lang="zh-CN" altLang="en-US" sz="3600">
              <a:ea typeface="宋体" panose="02010600030101010101" pitchFamily="2" charset="-122"/>
            </a:endParaRPr>
          </a:p>
        </p:txBody>
      </p:sp>
      <p:sp>
        <p:nvSpPr>
          <p:cNvPr id="4" name="Rectangle 5"/>
          <p:cNvSpPr>
            <a:spLocks noChangeArrowheads="1"/>
          </p:cNvSpPr>
          <p:nvPr/>
        </p:nvSpPr>
        <p:spPr bwMode="auto">
          <a:xfrm>
            <a:off x="0" y="1782763"/>
            <a:ext cx="4294188" cy="277812"/>
          </a:xfrm>
          <a:prstGeom prst="rect">
            <a:avLst/>
          </a:prstGeom>
          <a:noFill/>
          <a:ln w="57150">
            <a:solidFill>
              <a:srgbClr val="FF0000"/>
            </a:solidFill>
            <a:miter lim="800000"/>
          </a:ln>
        </p:spPr>
        <p:txBody>
          <a:bodyPr wrap="none" anchor="ctr"/>
          <a:lstStyle/>
          <a:p>
            <a:pPr algn="ctr"/>
            <a:endParaRPr lang="zh-CN" altLang="en-US" sz="360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p:cNvPicPr>
            <a:picLocks noChangeAspect="1" noChangeArrowheads="1"/>
          </p:cNvPicPr>
          <p:nvPr/>
        </p:nvPicPr>
        <p:blipFill>
          <a:blip r:embed="rId1"/>
          <a:srcRect/>
          <a:stretch>
            <a:fillRect/>
          </a:stretch>
        </p:blipFill>
        <p:spPr bwMode="auto">
          <a:xfrm>
            <a:off x="215900" y="693738"/>
            <a:ext cx="8712200" cy="5672137"/>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89093" name="椭圆 4"/>
          <p:cNvSpPr>
            <a:spLocks noChangeArrowheads="1"/>
          </p:cNvSpPr>
          <p:nvPr/>
        </p:nvSpPr>
        <p:spPr bwMode="auto">
          <a:xfrm>
            <a:off x="1736725" y="5602288"/>
            <a:ext cx="1898650" cy="855662"/>
          </a:xfrm>
          <a:prstGeom prst="ellipse">
            <a:avLst/>
          </a:prstGeom>
          <a:noFill/>
          <a:ln w="38100" algn="ctr">
            <a:solidFill>
              <a:srgbClr val="FF0000"/>
            </a:solidFill>
            <a:round/>
          </a:ln>
        </p:spPr>
        <p:txBody>
          <a:bodyPr wrap="none" lIns="90000" tIns="46800" rIns="90000" bIns="46800" anchor="ctr"/>
          <a:lstStyle/>
          <a:p>
            <a:endParaRPr lang="zh-CN" altLang="en-US">
              <a:ea typeface="宋体" panose="02010600030101010101" pitchFamily="2"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9" name="Rectangle 3"/>
          <p:cNvSpPr>
            <a:spLocks noGrp="1" noChangeArrowheads="1"/>
          </p:cNvSpPr>
          <p:nvPr>
            <p:ph type="subTitle" idx="4294967295"/>
          </p:nvPr>
        </p:nvSpPr>
        <p:spPr>
          <a:xfrm>
            <a:off x="1457348" y="2571744"/>
            <a:ext cx="6400800" cy="3776662"/>
          </a:xfrm>
        </p:spPr>
        <p:txBody>
          <a:bodyPr/>
          <a:lstStyle/>
          <a:p>
            <a:pPr marL="457200" indent="-457200" eaLnBrk="1" hangingPunct="1">
              <a:buFontTx/>
              <a:buNone/>
            </a:pPr>
            <a:r>
              <a:rPr lang="en-US" altLang="zh-CN" sz="2800" dirty="0">
                <a:solidFill>
                  <a:schemeClr val="bg2"/>
                </a:solidFill>
                <a:latin typeface="Arial" panose="020B0604020202020204" pitchFamily="34" charset="0"/>
                <a:ea typeface="宋体" panose="02010600030101010101" pitchFamily="2" charset="-122"/>
                <a:cs typeface="Arial" panose="020B0604020202020204" pitchFamily="34" charset="0"/>
              </a:rPr>
              <a:t>    </a:t>
            </a: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一次文献</a:t>
            </a: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457200" indent="-457200" eaLnBrk="1" hangingPunct="1">
              <a:buFontTx/>
              <a:buNone/>
            </a:pP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2.</a:t>
            </a: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二次文献</a:t>
            </a: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457200" indent="-457200" eaLnBrk="1" hangingPunct="1">
              <a:buFontTx/>
              <a:buNone/>
            </a:pP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3.</a:t>
            </a: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三次文献</a:t>
            </a: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endPar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457200" indent="-457200" eaLnBrk="1" hangingPunct="1">
              <a:buFontTx/>
              <a:buNone/>
            </a:pPr>
            <a:r>
              <a:rPr lang="en-US" altLang="zh-CN" sz="3600" b="1" dirty="0" smtClean="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4</a:t>
            </a:r>
            <a:r>
              <a:rPr lang="en-US" altLang="zh-CN"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零次文献</a:t>
            </a:r>
            <a:endParaRPr lang="zh-CN" altLang="en-US" sz="36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457200" indent="-457200" eaLnBrk="1" hangingPunct="1">
              <a:buFontTx/>
              <a:buNone/>
            </a:pPr>
            <a:r>
              <a:rPr lang="en-US" altLang="zh-CN" b="1" dirty="0">
                <a:latin typeface="楷体_GB2312" panose="02010609030101010101" pitchFamily="49" charset="-122"/>
                <a:ea typeface="楷体_GB2312" panose="02010609030101010101" pitchFamily="49" charset="-122"/>
                <a:cs typeface="Arial" panose="020B0604020202020204" pitchFamily="34" charset="0"/>
              </a:rPr>
              <a:t>   </a:t>
            </a:r>
            <a:endParaRPr lang="zh-CN" altLang="en-US" b="1" dirty="0">
              <a:latin typeface="楷体_GB2312" panose="02010609030101010101" pitchFamily="49" charset="-122"/>
              <a:ea typeface="楷体_GB2312" panose="02010609030101010101" pitchFamily="49" charset="-122"/>
              <a:cs typeface="Arial" panose="020B0604020202020204" pitchFamily="34" charset="0"/>
            </a:endParaRPr>
          </a:p>
        </p:txBody>
      </p:sp>
      <p:sp>
        <p:nvSpPr>
          <p:cNvPr id="11267" name="Rectangle 2"/>
          <p:cNvSpPr>
            <a:spLocks noGrp="1" noChangeArrowheads="1"/>
          </p:cNvSpPr>
          <p:nvPr>
            <p:ph type="ctrTitle" idx="4294967295"/>
          </p:nvPr>
        </p:nvSpPr>
        <p:spPr>
          <a:xfrm>
            <a:off x="0" y="938213"/>
            <a:ext cx="7772400" cy="1308100"/>
          </a:xfrm>
        </p:spPr>
        <p:txBody>
          <a:bodyPr anchor="b"/>
          <a:lstStyle/>
          <a:p>
            <a:pPr algn="ctr" eaLnBrk="1" hangingPunct="1"/>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（三）按文献内容加工深度划分</a:t>
            </a:r>
            <a:r>
              <a:rPr lang="en-US" altLang="zh-CN" sz="40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（文献级别）</a:t>
            </a:r>
            <a:endPar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6179">
                                            <p:txEl>
                                              <p:pRg st="0" end="0"/>
                                            </p:txEl>
                                          </p:spTgt>
                                        </p:tgtEl>
                                        <p:attrNameLst>
                                          <p:attrName>style.visibility</p:attrName>
                                        </p:attrNameLst>
                                      </p:cBhvr>
                                      <p:to>
                                        <p:strVal val="visible"/>
                                      </p:to>
                                    </p:set>
                                    <p:animEffect transition="in" filter="blinds(horizontal)">
                                      <p:cBhvr>
                                        <p:cTn id="7" dur="500"/>
                                        <p:tgtEl>
                                          <p:spTgt spid="306179">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06179">
                                            <p:txEl>
                                              <p:pRg st="1" end="1"/>
                                            </p:txEl>
                                          </p:spTgt>
                                        </p:tgtEl>
                                        <p:attrNameLst>
                                          <p:attrName>style.visibility</p:attrName>
                                        </p:attrNameLst>
                                      </p:cBhvr>
                                      <p:to>
                                        <p:strVal val="visible"/>
                                      </p:to>
                                    </p:set>
                                    <p:animEffect transition="in" filter="blinds(horizontal)">
                                      <p:cBhvr>
                                        <p:cTn id="10" dur="500"/>
                                        <p:tgtEl>
                                          <p:spTgt spid="306179">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06179">
                                            <p:txEl>
                                              <p:pRg st="2" end="2"/>
                                            </p:txEl>
                                          </p:spTgt>
                                        </p:tgtEl>
                                        <p:attrNameLst>
                                          <p:attrName>style.visibility</p:attrName>
                                        </p:attrNameLst>
                                      </p:cBhvr>
                                      <p:to>
                                        <p:strVal val="visible"/>
                                      </p:to>
                                    </p:set>
                                    <p:animEffect transition="in" filter="blinds(horizontal)">
                                      <p:cBhvr>
                                        <p:cTn id="13" dur="500"/>
                                        <p:tgtEl>
                                          <p:spTgt spid="306179">
                                            <p:txEl>
                                              <p:pRg st="2" end="2"/>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306179">
                                            <p:txEl>
                                              <p:pRg st="3" end="3"/>
                                            </p:txEl>
                                          </p:spTgt>
                                        </p:tgtEl>
                                        <p:attrNameLst>
                                          <p:attrName>style.visibility</p:attrName>
                                        </p:attrNameLst>
                                      </p:cBhvr>
                                      <p:to>
                                        <p:strVal val="visible"/>
                                      </p:to>
                                    </p:set>
                                    <p:animEffect transition="in" filter="blinds(horizontal)">
                                      <p:cBhvr>
                                        <p:cTn id="16" dur="500"/>
                                        <p:tgtEl>
                                          <p:spTgt spid="306179">
                                            <p:txEl>
                                              <p:pRg st="3" end="3"/>
                                            </p:txEl>
                                          </p:spTgt>
                                        </p:tgtEl>
                                      </p:cBhvr>
                                    </p:animEffect>
                                  </p:childTnLst>
                                </p:cTn>
                              </p:par>
                              <p:par>
                                <p:cTn id="17" presetID="3" presetClass="entr" presetSubtype="10" fill="hold" nodeType="withEffect">
                                  <p:stCondLst>
                                    <p:cond delay="0"/>
                                  </p:stCondLst>
                                  <p:childTnLst>
                                    <p:set>
                                      <p:cBhvr>
                                        <p:cTn id="18" dur="1" fill="hold">
                                          <p:stCondLst>
                                            <p:cond delay="0"/>
                                          </p:stCondLst>
                                        </p:cTn>
                                        <p:tgtEl>
                                          <p:spTgt spid="306179">
                                            <p:txEl>
                                              <p:pRg st="4" end="4"/>
                                            </p:txEl>
                                          </p:spTgt>
                                        </p:tgtEl>
                                        <p:attrNameLst>
                                          <p:attrName>style.visibility</p:attrName>
                                        </p:attrNameLst>
                                      </p:cBhvr>
                                      <p:to>
                                        <p:strVal val="visible"/>
                                      </p:to>
                                    </p:set>
                                    <p:animEffect transition="in" filter="blinds(horizontal)">
                                      <p:cBhvr>
                                        <p:cTn id="19" dur="500"/>
                                        <p:tgtEl>
                                          <p:spTgt spid="30617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p:cNvPicPr>
            <a:picLocks noChangeAspect="1" noChangeArrowheads="1"/>
          </p:cNvPicPr>
          <p:nvPr/>
        </p:nvPicPr>
        <p:blipFill>
          <a:blip r:embed="rId1"/>
          <a:srcRect/>
          <a:stretch>
            <a:fillRect/>
          </a:stretch>
        </p:blipFill>
        <p:spPr bwMode="auto">
          <a:xfrm>
            <a:off x="228600" y="833438"/>
            <a:ext cx="8686800" cy="5324475"/>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p:cNvPicPr>
            <a:picLocks noChangeAspect="1" noChangeArrowheads="1"/>
          </p:cNvPicPr>
          <p:nvPr/>
        </p:nvPicPr>
        <p:blipFill>
          <a:blip r:embed="rId1"/>
          <a:srcRect/>
          <a:stretch>
            <a:fillRect/>
          </a:stretch>
        </p:blipFill>
        <p:spPr bwMode="auto">
          <a:xfrm>
            <a:off x="220663" y="809625"/>
            <a:ext cx="8588375" cy="564832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矩形 4"/>
          <p:cNvSpPr>
            <a:spLocks noChangeArrowheads="1"/>
          </p:cNvSpPr>
          <p:nvPr/>
        </p:nvSpPr>
        <p:spPr bwMode="auto">
          <a:xfrm>
            <a:off x="254000" y="1608138"/>
            <a:ext cx="8172450" cy="4202112"/>
          </a:xfrm>
          <a:prstGeom prst="rect">
            <a:avLst/>
          </a:prstGeom>
          <a:noFill/>
          <a:ln w="25400" algn="ctr">
            <a:solidFill>
              <a:srgbClr val="C00000"/>
            </a:solidFill>
            <a:round/>
          </a:ln>
        </p:spPr>
        <p:txBody>
          <a:bodyPr/>
          <a:lstStyle/>
          <a:p>
            <a:endParaRPr lang="zh-CN" altLang="en-US">
              <a:ea typeface="宋体" panose="02010600030101010101" pitchFamily="2" charset="-122"/>
            </a:endParaRPr>
          </a:p>
        </p:txBody>
      </p:sp>
      <p:sp>
        <p:nvSpPr>
          <p:cNvPr id="6" name="Oval 5"/>
          <p:cNvSpPr>
            <a:spLocks noChangeArrowheads="1"/>
          </p:cNvSpPr>
          <p:nvPr/>
        </p:nvSpPr>
        <p:spPr bwMode="auto">
          <a:xfrm>
            <a:off x="196850" y="1470025"/>
            <a:ext cx="1087438" cy="4386263"/>
          </a:xfrm>
          <a:prstGeom prst="ellipse">
            <a:avLst/>
          </a:prstGeom>
          <a:noFill/>
          <a:ln w="38100">
            <a:solidFill>
              <a:srgbClr val="FF0000"/>
            </a:solidFill>
            <a:round/>
          </a:ln>
        </p:spPr>
        <p:txBody>
          <a:bodyPr wrap="none" anchor="ctr"/>
          <a:lstStyle/>
          <a:p>
            <a:endParaRPr lang="zh-CN" altLang="en-US" sz="1800">
              <a:ea typeface="宋体" panose="02010600030101010101" pitchFamily="2"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p:cNvPicPr>
            <a:picLocks noGrp="1" noChangeAspect="1" noChangeArrowheads="1"/>
          </p:cNvPicPr>
          <p:nvPr>
            <p:ph idx="4294967295"/>
          </p:nvPr>
        </p:nvPicPr>
        <p:blipFill>
          <a:blip r:embed="rId1"/>
          <a:srcRect/>
          <a:stretch>
            <a:fillRect/>
          </a:stretch>
        </p:blipFill>
        <p:spPr>
          <a:xfrm>
            <a:off x="0" y="347663"/>
            <a:ext cx="8589963" cy="6510337"/>
          </a:xfrm>
          <a:effectLst>
            <a:prstShdw prst="shdw17" dist="17961" dir="2700000">
              <a:schemeClr val="accent1">
                <a:gamma/>
                <a:shade val="60000"/>
                <a:invGamma/>
              </a:schemeClr>
            </a:prstShdw>
          </a:effectLst>
        </p:spPr>
      </p:pic>
      <p:sp>
        <p:nvSpPr>
          <p:cNvPr id="5" name="矩形 4"/>
          <p:cNvSpPr>
            <a:spLocks noChangeArrowheads="1"/>
          </p:cNvSpPr>
          <p:nvPr/>
        </p:nvSpPr>
        <p:spPr bwMode="auto">
          <a:xfrm>
            <a:off x="6134100" y="4003675"/>
            <a:ext cx="1806575" cy="914400"/>
          </a:xfrm>
          <a:prstGeom prst="rect">
            <a:avLst/>
          </a:prstGeom>
          <a:noFill/>
          <a:ln w="25400" algn="ctr">
            <a:solidFill>
              <a:srgbClr val="C00000"/>
            </a:solidFill>
            <a:round/>
          </a:ln>
        </p:spPr>
        <p:txBody>
          <a:bodyPr/>
          <a:lstStyle/>
          <a:p>
            <a:endParaRPr lang="zh-CN" altLang="en-US">
              <a:ea typeface="宋体" panose="02010600030101010101" pitchFamily="2" charset="-122"/>
            </a:endParaRPr>
          </a:p>
        </p:txBody>
      </p:sp>
      <p:sp>
        <p:nvSpPr>
          <p:cNvPr id="6" name="Oval 5"/>
          <p:cNvSpPr>
            <a:spLocks noChangeArrowheads="1"/>
          </p:cNvSpPr>
          <p:nvPr/>
        </p:nvSpPr>
        <p:spPr bwMode="auto">
          <a:xfrm>
            <a:off x="941388" y="3400425"/>
            <a:ext cx="863600" cy="360363"/>
          </a:xfrm>
          <a:prstGeom prst="ellipse">
            <a:avLst/>
          </a:prstGeom>
          <a:noFill/>
          <a:ln w="38100">
            <a:solidFill>
              <a:srgbClr val="FF0000"/>
            </a:solidFill>
            <a:round/>
          </a:ln>
        </p:spPr>
        <p:txBody>
          <a:bodyPr wrap="none" anchor="ctr"/>
          <a:lstStyle/>
          <a:p>
            <a:endParaRPr lang="zh-CN" altLang="en-US" sz="1800">
              <a:ea typeface="宋体" panose="02010600030101010101" pitchFamily="2" charset="-122"/>
            </a:endParaRPr>
          </a:p>
        </p:txBody>
      </p:sp>
      <p:sp>
        <p:nvSpPr>
          <p:cNvPr id="7" name="矩形 6"/>
          <p:cNvSpPr>
            <a:spLocks noChangeArrowheads="1"/>
          </p:cNvSpPr>
          <p:nvPr/>
        </p:nvSpPr>
        <p:spPr bwMode="auto">
          <a:xfrm>
            <a:off x="6525934" y="2463062"/>
            <a:ext cx="1368000" cy="646331"/>
          </a:xfrm>
          <a:prstGeom prst="rect">
            <a:avLst/>
          </a:prstGeom>
          <a:solidFill>
            <a:schemeClr val="accent6"/>
          </a:solidFill>
          <a:ln w="9525">
            <a:solidFill>
              <a:srgbClr val="FFFF00"/>
            </a:solidFill>
            <a:miter lim="800000"/>
          </a:ln>
          <a:scene3d>
            <a:camera prst="orthographicFront"/>
            <a:lightRig rig="threePt" dir="t"/>
          </a:scene3d>
          <a:sp3d>
            <a:bevelT prst="slope"/>
          </a:sp3d>
        </p:spPr>
        <p:txBody>
          <a:bodyPr>
            <a:spAutoFit/>
          </a:bodyPr>
          <a:lstStyle/>
          <a:p>
            <a:pPr algn="ctr">
              <a:defRPr/>
            </a:pPr>
            <a:r>
              <a:rPr lang="zh-CN" altLang="en-US" sz="3600" b="1" dirty="0">
                <a:solidFill>
                  <a:schemeClr val="accent1">
                    <a:lumMod val="75000"/>
                  </a:schemeClr>
                </a:solidFill>
                <a:latin typeface="楷体_GB2312" panose="02010609030101010101" pitchFamily="49" charset="-122"/>
                <a:ea typeface="楷体_GB2312" panose="02010609030101010101" pitchFamily="49" charset="-122"/>
              </a:rPr>
              <a:t>预约</a:t>
            </a:r>
            <a:endParaRPr lang="zh-CN" altLang="en-US" sz="3600" b="1"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up)">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1"/>
          <a:srcRect/>
          <a:stretch>
            <a:fillRect/>
          </a:stretch>
        </p:blipFill>
        <p:spPr bwMode="auto">
          <a:xfrm>
            <a:off x="0" y="0"/>
            <a:ext cx="8947150" cy="6858000"/>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1"/>
          <a:srcRect/>
          <a:stretch>
            <a:fillRect/>
          </a:stretch>
        </p:blipFill>
        <p:spPr bwMode="auto">
          <a:xfrm>
            <a:off x="0" y="0"/>
            <a:ext cx="8982075" cy="6858000"/>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Rectangle 5"/>
          <p:cNvSpPr>
            <a:spLocks noChangeArrowheads="1"/>
          </p:cNvSpPr>
          <p:nvPr/>
        </p:nvSpPr>
        <p:spPr bwMode="auto">
          <a:xfrm>
            <a:off x="0" y="3390900"/>
            <a:ext cx="8958263" cy="1690688"/>
          </a:xfrm>
          <a:prstGeom prst="rect">
            <a:avLst/>
          </a:prstGeom>
          <a:noFill/>
          <a:ln w="57150">
            <a:solidFill>
              <a:srgbClr val="FF0000"/>
            </a:solidFill>
            <a:miter lim="800000"/>
          </a:ln>
        </p:spPr>
        <p:txBody>
          <a:bodyPr wrap="none" anchor="ctr"/>
          <a:lstStyle/>
          <a:p>
            <a:pPr algn="ctr"/>
            <a:endParaRPr lang="zh-CN" altLang="en-US" sz="3600">
              <a:ea typeface="宋体" panose="02010600030101010101" pitchFamily="2" charset="-122"/>
            </a:endParaRPr>
          </a:p>
        </p:txBody>
      </p:sp>
      <p:sp>
        <p:nvSpPr>
          <p:cNvPr id="6" name="Oval 5"/>
          <p:cNvSpPr>
            <a:spLocks noChangeArrowheads="1"/>
          </p:cNvSpPr>
          <p:nvPr/>
        </p:nvSpPr>
        <p:spPr bwMode="auto">
          <a:xfrm>
            <a:off x="8078788" y="4105275"/>
            <a:ext cx="717550" cy="965200"/>
          </a:xfrm>
          <a:prstGeom prst="ellipse">
            <a:avLst/>
          </a:prstGeom>
          <a:noFill/>
          <a:ln w="38100">
            <a:solidFill>
              <a:srgbClr val="FF0000"/>
            </a:solidFill>
            <a:round/>
          </a:ln>
        </p:spPr>
        <p:txBody>
          <a:bodyPr wrap="none" anchor="ctr"/>
          <a:lstStyle/>
          <a:p>
            <a:endParaRPr lang="zh-CN" altLang="en-US" sz="180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up)">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p:cNvPicPr>
            <a:picLocks noChangeAspect="1" noChangeArrowheads="1"/>
          </p:cNvPicPr>
          <p:nvPr/>
        </p:nvPicPr>
        <p:blipFill>
          <a:blip r:embed="rId1"/>
          <a:srcRect/>
          <a:stretch>
            <a:fillRect/>
          </a:stretch>
        </p:blipFill>
        <p:spPr bwMode="auto">
          <a:xfrm>
            <a:off x="95250" y="1162050"/>
            <a:ext cx="8953500" cy="4533900"/>
          </a:xfrm>
          <a:prstGeom prst="rect">
            <a:avLst/>
          </a:prstGeom>
          <a:noFill/>
          <a:ln w="9525">
            <a:noFill/>
            <a:miter lim="800000"/>
            <a:headEnd/>
            <a:tailEnd/>
          </a:ln>
          <a:effectLst>
            <a:prstShdw prst="shdw17" dist="17961" dir="2700000">
              <a:schemeClr val="accent1">
                <a:gamma/>
                <a:shade val="60000"/>
                <a:invGamma/>
              </a:schemeClr>
            </a:prstShdw>
          </a:effectLst>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1"/>
          <a:srcRect/>
          <a:stretch>
            <a:fillRect/>
          </a:stretch>
        </p:blipFill>
        <p:spPr bwMode="auto">
          <a:xfrm>
            <a:off x="104775" y="474663"/>
            <a:ext cx="8934450" cy="6053137"/>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5" name="Rectangle 5"/>
          <p:cNvSpPr>
            <a:spLocks noChangeArrowheads="1"/>
          </p:cNvSpPr>
          <p:nvPr/>
        </p:nvSpPr>
        <p:spPr bwMode="auto">
          <a:xfrm>
            <a:off x="8029575" y="3395663"/>
            <a:ext cx="428625" cy="1281112"/>
          </a:xfrm>
          <a:prstGeom prst="rect">
            <a:avLst/>
          </a:prstGeom>
          <a:noFill/>
          <a:ln w="57150">
            <a:solidFill>
              <a:srgbClr val="FF0000"/>
            </a:solidFill>
            <a:miter lim="800000"/>
          </a:ln>
        </p:spPr>
        <p:txBody>
          <a:bodyPr wrap="none" anchor="ctr"/>
          <a:lstStyle/>
          <a:p>
            <a:pPr algn="ctr"/>
            <a:endParaRPr lang="zh-CN" altLang="en-US" sz="3600">
              <a:ea typeface="宋体" panose="02010600030101010101" pitchFamily="2" charset="-122"/>
            </a:endParaRPr>
          </a:p>
        </p:txBody>
      </p:sp>
      <p:sp>
        <p:nvSpPr>
          <p:cNvPr id="6" name="矩形 5"/>
          <p:cNvSpPr>
            <a:spLocks noChangeArrowheads="1"/>
          </p:cNvSpPr>
          <p:nvPr/>
        </p:nvSpPr>
        <p:spPr bwMode="auto">
          <a:xfrm>
            <a:off x="1421498" y="5252560"/>
            <a:ext cx="6000792" cy="1200329"/>
          </a:xfrm>
          <a:prstGeom prst="rect">
            <a:avLst/>
          </a:prstGeom>
          <a:solidFill>
            <a:schemeClr val="accent6"/>
          </a:solidFill>
          <a:ln w="9525">
            <a:solidFill>
              <a:srgbClr val="FFFF00"/>
            </a:solidFill>
            <a:miter lim="800000"/>
          </a:ln>
          <a:scene3d>
            <a:camera prst="orthographicFront"/>
            <a:lightRig rig="threePt" dir="t"/>
          </a:scene3d>
          <a:sp3d>
            <a:bevelT prst="slope"/>
          </a:sp3d>
        </p:spPr>
        <p:txBody>
          <a:bodyPr>
            <a:spAutoFit/>
          </a:bodyPr>
          <a:lstStyle/>
          <a:p>
            <a:pPr algn="ctr">
              <a:defRPr/>
            </a:pPr>
            <a:r>
              <a:rPr lang="zh-CN" altLang="en-US" sz="3600" b="1" dirty="0">
                <a:solidFill>
                  <a:schemeClr val="accent1">
                    <a:lumMod val="75000"/>
                  </a:schemeClr>
                </a:solidFill>
                <a:latin typeface="楷体_GB2312" panose="02010609030101010101" pitchFamily="49" charset="-122"/>
                <a:ea typeface="楷体_GB2312" panose="02010609030101010101" pitchFamily="49" charset="-122"/>
              </a:rPr>
              <a:t>每本图书只可以续借一次，续借一次</a:t>
            </a:r>
            <a:r>
              <a:rPr lang="en-US" altLang="zh-CN" sz="3600" b="1" dirty="0">
                <a:solidFill>
                  <a:schemeClr val="accent1">
                    <a:lumMod val="75000"/>
                  </a:schemeClr>
                </a:solidFill>
                <a:latin typeface="楷体_GB2312" panose="02010609030101010101" pitchFamily="49" charset="-122"/>
                <a:ea typeface="楷体_GB2312" panose="02010609030101010101" pitchFamily="49" charset="-122"/>
              </a:rPr>
              <a:t>30</a:t>
            </a:r>
            <a:r>
              <a:rPr lang="zh-CN" altLang="en-US" sz="3600" b="1" dirty="0">
                <a:solidFill>
                  <a:schemeClr val="accent1">
                    <a:lumMod val="75000"/>
                  </a:schemeClr>
                </a:solidFill>
                <a:latin typeface="楷体_GB2312" panose="02010609030101010101" pitchFamily="49" charset="-122"/>
                <a:ea typeface="楷体_GB2312" panose="02010609030101010101" pitchFamily="49" charset="-122"/>
              </a:rPr>
              <a:t>天</a:t>
            </a:r>
            <a:endParaRPr lang="zh-CN" altLang="en-US" sz="3600" b="1" dirty="0">
              <a:solidFill>
                <a:schemeClr val="accent1">
                  <a:lumMod val="75000"/>
                </a:schemeClr>
              </a:solidFill>
              <a:latin typeface="楷体_GB2312" panose="02010609030101010101" pitchFamily="49"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3" name="Rectangle 3"/>
          <p:cNvSpPr>
            <a:spLocks noGrp="1" noChangeArrowheads="1"/>
          </p:cNvSpPr>
          <p:nvPr>
            <p:ph type="subTitle" idx="4294967295"/>
          </p:nvPr>
        </p:nvSpPr>
        <p:spPr>
          <a:xfrm>
            <a:off x="1000100" y="3143248"/>
            <a:ext cx="7500938" cy="1752600"/>
          </a:xfrm>
        </p:spPr>
        <p:txBody>
          <a:bodyPr/>
          <a:lstStyle/>
          <a:p>
            <a:pPr marL="457200" indent="-457200" algn="l" eaLnBrk="1" hangingPunct="1">
              <a:buFontTx/>
              <a:buNone/>
            </a:pPr>
            <a:r>
              <a:rPr lang="en-US" altLang="zh-CN"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1.</a:t>
            </a: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排架方法</a:t>
            </a:r>
            <a:endPar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457200" indent="-457200" eaLnBrk="1" hangingPunct="1">
              <a:buFontTx/>
              <a:buNone/>
            </a:pP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图书：按文种分别置于中外文书库， 采用分类排架法；</a:t>
            </a:r>
            <a:endPar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457200" indent="-457200" eaLnBrk="1" hangingPunct="1">
              <a:buFontTx/>
              <a:buNone/>
            </a:pPr>
            <a:endParaRPr lang="en-US" altLang="zh-CN" sz="3600" b="1" dirty="0">
              <a:solidFill>
                <a:srgbClr val="0E9614"/>
              </a:solidFill>
              <a:latin typeface="黑体" panose="02010609060101010101" pitchFamily="2" charset="-122"/>
              <a:ea typeface="黑体" panose="02010609060101010101" pitchFamily="2" charset="-122"/>
              <a:cs typeface="Arial" panose="020B0604020202020204" pitchFamily="34" charset="0"/>
            </a:endParaRPr>
          </a:p>
        </p:txBody>
      </p:sp>
      <p:sp>
        <p:nvSpPr>
          <p:cNvPr id="97283" name="Rectangle 2"/>
          <p:cNvSpPr>
            <a:spLocks noGrp="1" noChangeArrowheads="1"/>
          </p:cNvSpPr>
          <p:nvPr>
            <p:ph type="ctrTitle" idx="4294967295"/>
          </p:nvPr>
        </p:nvSpPr>
        <p:spPr>
          <a:xfrm>
            <a:off x="657252" y="1227138"/>
            <a:ext cx="7772400" cy="1470025"/>
          </a:xfrm>
        </p:spPr>
        <p:txBody>
          <a:bodyPr anchor="b"/>
          <a:lstStyle/>
          <a:p>
            <a:pPr eaLnBrk="1" hangingPunct="1"/>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（三）图书、期刊排架方法及查找</a:t>
            </a:r>
            <a:b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a:t>
            </a:r>
            <a:br>
              <a:rPr lang="en-US" altLang="zh-CN"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br>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图书馆藏书</a:t>
            </a:r>
            <a:r>
              <a:rPr lang="en-US" altLang="zh-CN"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a:t>
            </a:r>
            <a:r>
              <a:rPr lang="zh-CN" altLang="en-US"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图书、期刊</a:t>
            </a:r>
            <a:r>
              <a:rPr lang="en-US" altLang="zh-CN" sz="3600" i="0" dirty="0">
                <a:solidFill>
                  <a:schemeClr val="accent1">
                    <a:lumMod val="75000"/>
                  </a:schemeClr>
                </a:solidFill>
                <a:latin typeface="Arial" panose="020B0604020202020204" pitchFamily="34" charset="0"/>
                <a:ea typeface="黑体" panose="02010609060101010101" pitchFamily="2" charset="-122"/>
                <a:cs typeface="Arial" panose="020B0604020202020204" pitchFamily="34" charset="0"/>
              </a:rPr>
              <a:t>……</a:t>
            </a:r>
            <a:endParaRPr lang="en-US" altLang="zh-CN" sz="3600" i="0"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19843">
                                            <p:txEl>
                                              <p:pRg st="0" end="0"/>
                                            </p:txEl>
                                          </p:spTgt>
                                        </p:tgtEl>
                                        <p:attrNameLst>
                                          <p:attrName>style.visibility</p:attrName>
                                        </p:attrNameLst>
                                      </p:cBhvr>
                                      <p:to>
                                        <p:strVal val="visible"/>
                                      </p:to>
                                    </p:set>
                                    <p:animEffect transition="in" filter="box(in)">
                                      <p:cBhvr>
                                        <p:cTn id="7" dur="500"/>
                                        <p:tgtEl>
                                          <p:spTgt spid="419843">
                                            <p:txEl>
                                              <p:pRg st="0" end="0"/>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19843">
                                            <p:txEl>
                                              <p:pRg st="1" end="1"/>
                                            </p:txEl>
                                          </p:spTgt>
                                        </p:tgtEl>
                                        <p:attrNameLst>
                                          <p:attrName>style.visibility</p:attrName>
                                        </p:attrNameLst>
                                      </p:cBhvr>
                                      <p:to>
                                        <p:strVal val="visible"/>
                                      </p:to>
                                    </p:set>
                                    <p:animEffect transition="in" filter="box(in)">
                                      <p:cBhvr>
                                        <p:cTn id="10" dur="500"/>
                                        <p:tgtEl>
                                          <p:spTgt spid="41984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图片 1" descr="IMG_0650.JPG"/>
          <p:cNvPicPr>
            <a:picLocks noChangeAspect="1"/>
          </p:cNvPicPr>
          <p:nvPr/>
        </p:nvPicPr>
        <p:blipFill>
          <a:blip r:embed="rId1"/>
          <a:srcRect/>
          <a:stretch>
            <a:fillRect/>
          </a:stretch>
        </p:blipFill>
        <p:spPr bwMode="auto">
          <a:xfrm>
            <a:off x="0" y="0"/>
            <a:ext cx="928687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9330" name="图片 1" descr="DSC_4246.JPG"/>
          <p:cNvPicPr>
            <a:picLocks noChangeAspect="1"/>
          </p:cNvPicPr>
          <p:nvPr/>
        </p:nvPicPr>
        <p:blipFill>
          <a:blip r:embed="rId1"/>
          <a:srcRect/>
          <a:stretch>
            <a:fillRect/>
          </a:stretch>
        </p:blipFill>
        <p:spPr bwMode="auto">
          <a:xfrm>
            <a:off x="266700" y="0"/>
            <a:ext cx="8877300" cy="6597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3"/>
          <p:cNvSpPr txBox="1">
            <a:spLocks noChangeArrowheads="1"/>
          </p:cNvSpPr>
          <p:nvPr/>
        </p:nvSpPr>
        <p:spPr bwMode="auto">
          <a:xfrm>
            <a:off x="714347" y="908050"/>
            <a:ext cx="7786743" cy="2880789"/>
          </a:xfrm>
          <a:prstGeom prst="rect">
            <a:avLst/>
          </a:prstGeom>
          <a:noFill/>
          <a:ln w="12700" cap="sq">
            <a:noFill/>
            <a:miter lim="800000"/>
          </a:ln>
        </p:spPr>
        <p:txBody>
          <a:bodyPr wrap="square">
            <a:spAutoFit/>
          </a:bodyPr>
          <a:lstStyle/>
          <a:p>
            <a:pPr>
              <a:lnSpc>
                <a:spcPct val="120000"/>
              </a:lnSpc>
              <a:spcBef>
                <a:spcPct val="50000"/>
              </a:spcBef>
            </a:pPr>
            <a:r>
              <a:rPr lang="en-US" altLang="zh-CN" sz="3600" b="1" dirty="0">
                <a:solidFill>
                  <a:schemeClr val="accent1">
                    <a:lumMod val="75000"/>
                  </a:schemeClr>
                </a:solidFill>
                <a:latin typeface="黑体" panose="02010609060101010101" pitchFamily="2" charset="-122"/>
                <a:ea typeface="黑体" panose="02010609060101010101" pitchFamily="2" charset="-122"/>
              </a:rPr>
              <a:t>1.</a:t>
            </a:r>
            <a:r>
              <a:rPr lang="zh-CN" altLang="en-US" sz="3600" b="1" dirty="0">
                <a:solidFill>
                  <a:schemeClr val="accent1">
                    <a:lumMod val="75000"/>
                  </a:schemeClr>
                </a:solidFill>
                <a:latin typeface="黑体" panose="02010609060101010101" pitchFamily="2" charset="-122"/>
                <a:ea typeface="黑体" panose="02010609060101010101" pitchFamily="2" charset="-122"/>
              </a:rPr>
              <a:t>一次文献</a:t>
            </a:r>
            <a:r>
              <a:rPr lang="en-US" altLang="zh-CN" sz="3600" b="1" dirty="0">
                <a:solidFill>
                  <a:schemeClr val="accent1">
                    <a:lumMod val="75000"/>
                  </a:schemeClr>
                </a:solidFill>
                <a:latin typeface="黑体" panose="02010609060101010101" pitchFamily="2" charset="-122"/>
                <a:ea typeface="黑体" panose="02010609060101010101" pitchFamily="2" charset="-122"/>
              </a:rPr>
              <a:t>(primary literature)</a:t>
            </a:r>
            <a:endParaRPr lang="en-US" altLang="zh-CN" sz="3600" b="1" dirty="0">
              <a:solidFill>
                <a:schemeClr val="accent1">
                  <a:lumMod val="75000"/>
                </a:schemeClr>
              </a:solidFill>
              <a:latin typeface="黑体" panose="02010609060101010101" pitchFamily="2" charset="-122"/>
              <a:ea typeface="黑体" panose="02010609060101010101" pitchFamily="2" charset="-122"/>
            </a:endParaRPr>
          </a:p>
          <a:p>
            <a:pPr>
              <a:lnSpc>
                <a:spcPct val="120000"/>
              </a:lnSpc>
              <a:spcBef>
                <a:spcPct val="50000"/>
              </a:spcBef>
            </a:pPr>
            <a:r>
              <a:rPr lang="en-US" altLang="zh-CN" sz="3600" b="1" dirty="0">
                <a:latin typeface="黑体" panose="02010609060101010101" pitchFamily="2" charset="-122"/>
                <a:ea typeface="黑体" panose="02010609060101010101" pitchFamily="2" charset="-122"/>
              </a:rPr>
              <a:t>   </a:t>
            </a:r>
            <a:r>
              <a:rPr lang="zh-CN" altLang="en-US" sz="3200" b="1" dirty="0">
                <a:solidFill>
                  <a:schemeClr val="accent1">
                    <a:lumMod val="75000"/>
                  </a:schemeClr>
                </a:solidFill>
                <a:latin typeface="黑体" panose="02010609060101010101" pitchFamily="2" charset="-122"/>
                <a:ea typeface="黑体" panose="02010609060101010101" pitchFamily="2" charset="-122"/>
              </a:rPr>
              <a:t>即原始文献，是以作者本人的工作经验、观察或实际科研成果为依据而创作的具有一定发明创造或一些新见解的文献。</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
        <p:nvSpPr>
          <p:cNvPr id="153604" name="Rectangle 4"/>
          <p:cNvSpPr>
            <a:spLocks noChangeArrowheads="1"/>
          </p:cNvSpPr>
          <p:nvPr/>
        </p:nvSpPr>
        <p:spPr bwMode="auto">
          <a:xfrm>
            <a:off x="1008063" y="3971925"/>
            <a:ext cx="7239000" cy="1859420"/>
          </a:xfrm>
          <a:prstGeom prst="rect">
            <a:avLst/>
          </a:prstGeom>
          <a:noFill/>
          <a:ln w="9525">
            <a:noFill/>
            <a:miter lim="800000"/>
          </a:ln>
        </p:spPr>
        <p:txBody>
          <a:bodyPr>
            <a:spAutoFit/>
          </a:bodyPr>
          <a:lstStyle/>
          <a:p>
            <a:pPr>
              <a:lnSpc>
                <a:spcPct val="120000"/>
              </a:lnSpc>
              <a:spcBef>
                <a:spcPct val="50000"/>
              </a:spcBef>
            </a:pPr>
            <a:r>
              <a:rPr lang="en-US" altLang="zh-CN" sz="3600" dirty="0">
                <a:latin typeface="宋体" panose="02010600030101010101" pitchFamily="2" charset="-122"/>
                <a:ea typeface="宋体" panose="02010600030101010101" pitchFamily="2" charset="-122"/>
              </a:rPr>
              <a:t>  </a:t>
            </a:r>
            <a:r>
              <a:rPr lang="zh-CN" altLang="en-US" sz="3200" b="1" dirty="0">
                <a:solidFill>
                  <a:schemeClr val="accent1">
                    <a:lumMod val="75000"/>
                  </a:schemeClr>
                </a:solidFill>
                <a:latin typeface="宋体" panose="02010600030101010101" pitchFamily="2" charset="-122"/>
                <a:ea typeface="楷体_GB2312" panose="02010609030101010101" pitchFamily="49" charset="-122"/>
              </a:rPr>
              <a:t>如</a:t>
            </a:r>
            <a:r>
              <a:rPr lang="zh-CN" altLang="en-US" sz="3200" b="1" dirty="0">
                <a:solidFill>
                  <a:schemeClr val="accent1">
                    <a:lumMod val="75000"/>
                  </a:schemeClr>
                </a:solidFill>
                <a:latin typeface="方正姚体" panose="02010601030101010101" pitchFamily="2" charset="-122"/>
                <a:ea typeface="楷体_GB2312" panose="02010609030101010101" pitchFamily="49" charset="-122"/>
              </a:rPr>
              <a:t>期刊论文、科技报告、学位论文、会议论文、病例报告、专利说明书、专著</a:t>
            </a:r>
            <a:r>
              <a:rPr lang="zh-CN" altLang="en-US" sz="3200" b="1" dirty="0">
                <a:solidFill>
                  <a:schemeClr val="accent1">
                    <a:lumMod val="75000"/>
                  </a:schemeClr>
                </a:solidFill>
                <a:latin typeface="宋体" panose="02010600030101010101" pitchFamily="2" charset="-122"/>
                <a:ea typeface="楷体_GB2312" panose="02010609030101010101" pitchFamily="49" charset="-122"/>
              </a:rPr>
              <a:t>等</a:t>
            </a:r>
            <a:r>
              <a:rPr lang="zh-CN" altLang="en-US" sz="3200" b="1" dirty="0">
                <a:solidFill>
                  <a:schemeClr val="accent1">
                    <a:lumMod val="75000"/>
                  </a:schemeClr>
                </a:solidFill>
                <a:latin typeface="方正姚体" panose="02010601030101010101" pitchFamily="2" charset="-122"/>
                <a:ea typeface="楷体_GB2312" panose="02010609030101010101" pitchFamily="49" charset="-122"/>
              </a:rPr>
              <a:t>。</a:t>
            </a:r>
            <a:endParaRPr lang="zh-CN" altLang="en-US" sz="3200" b="1" dirty="0">
              <a:solidFill>
                <a:schemeClr val="accent1">
                  <a:lumMod val="75000"/>
                </a:schemeClr>
              </a:solidFill>
              <a:latin typeface="方正姚体" panose="02010601030101010101" pitchFamily="2" charset="-122"/>
              <a:ea typeface="楷体_GB2312" panose="0201060903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3604"/>
                                        </p:tgtEl>
                                        <p:attrNameLst>
                                          <p:attrName>style.visibility</p:attrName>
                                        </p:attrNameLst>
                                      </p:cBhvr>
                                      <p:to>
                                        <p:strVal val="visible"/>
                                      </p:to>
                                    </p:set>
                                    <p:animEffect transition="in" filter="blinds(horizontal)">
                                      <p:cBhvr>
                                        <p:cTn id="7" dur="500"/>
                                        <p:tgtEl>
                                          <p:spTgt spid="153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4"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图片 1" descr="DSC_4249.JPG"/>
          <p:cNvPicPr>
            <a:picLocks noChangeAspect="1"/>
          </p:cNvPicPr>
          <p:nvPr/>
        </p:nvPicPr>
        <p:blipFill>
          <a:blip r:embed="rId1"/>
          <a:srcRect/>
          <a:stretch>
            <a:fillRect/>
          </a:stretch>
        </p:blipFill>
        <p:spPr bwMode="auto">
          <a:xfrm>
            <a:off x="-277813" y="207963"/>
            <a:ext cx="8831263" cy="66500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subTitle" idx="4294967295"/>
          </p:nvPr>
        </p:nvSpPr>
        <p:spPr>
          <a:xfrm>
            <a:off x="636609" y="1027113"/>
            <a:ext cx="7007225" cy="3116262"/>
          </a:xfrm>
        </p:spPr>
        <p:txBody>
          <a:bodyPr/>
          <a:lstStyle/>
          <a:p>
            <a:pPr marL="457200" indent="-457200" algn="l" eaLnBrk="1" hangingPunct="1">
              <a:buFontTx/>
              <a:buNone/>
            </a:pP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期刊：分为现刊和过刊，分别置于现刊阅览室和过刊库；</a:t>
            </a:r>
            <a:endPar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a:p>
            <a:pPr marL="457200" indent="-457200" algn="l" eaLnBrk="1" hangingPunct="1">
              <a:buFontTx/>
              <a:buNone/>
            </a:pPr>
            <a:r>
              <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rPr>
              <a:t>  现刊多采用分类排架法，过刊多采用刊名字顺排列法。</a:t>
            </a:r>
            <a:endParaRPr lang="zh-CN" altLang="en-US" sz="3200" b="1" dirty="0">
              <a:solidFill>
                <a:schemeClr val="accent1">
                  <a:lumMod val="75000"/>
                </a:schemeClr>
              </a:solidFill>
              <a:latin typeface="黑体" panose="02010609060101010101" pitchFamily="2" charset="-122"/>
              <a:ea typeface="黑体" panose="02010609060101010101" pitchFamily="2" charset="-122"/>
              <a:cs typeface="Arial" panose="020B0604020202020204" pitchFamily="34" charset="0"/>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D:\Desktop\tsgzhaopian\DSC_4158.JPG"/>
          <p:cNvPicPr>
            <a:picLocks noChangeAspect="1" noChangeArrowheads="1"/>
          </p:cNvPicPr>
          <p:nvPr/>
        </p:nvPicPr>
        <p:blipFill>
          <a:blip r:embed="rId1"/>
          <a:srcRect/>
          <a:stretch>
            <a:fillRect/>
          </a:stretch>
        </p:blipFill>
        <p:spPr bwMode="auto">
          <a:xfrm>
            <a:off x="-279400" y="0"/>
            <a:ext cx="9704388" cy="6659563"/>
          </a:xfrm>
          <a:prstGeom prst="rect">
            <a:avLst/>
          </a:prstGeom>
          <a:noFill/>
          <a:ln w="9525">
            <a:noFill/>
            <a:miter lim="800000"/>
            <a:headEnd/>
            <a:tailEnd/>
          </a:ln>
        </p:spPr>
      </p:pic>
      <p:sp>
        <p:nvSpPr>
          <p:cNvPr id="102403" name="Text Box 5"/>
          <p:cNvSpPr txBox="1">
            <a:spLocks noChangeArrowheads="1"/>
          </p:cNvSpPr>
          <p:nvPr/>
        </p:nvSpPr>
        <p:spPr bwMode="auto">
          <a:xfrm>
            <a:off x="7500938" y="142875"/>
            <a:ext cx="1195387" cy="584200"/>
          </a:xfrm>
          <a:prstGeom prst="rect">
            <a:avLst/>
          </a:prstGeom>
          <a:solidFill>
            <a:srgbClr val="33CCCC"/>
          </a:solidFill>
          <a:ln w="9525">
            <a:noFill/>
            <a:miter lim="800000"/>
          </a:ln>
        </p:spPr>
        <p:txBody>
          <a:bodyPr>
            <a:spAutoFit/>
          </a:bodyPr>
          <a:lstStyle/>
          <a:p>
            <a:r>
              <a:rPr lang="zh-CN" altLang="en-US" sz="3200" b="1">
                <a:solidFill>
                  <a:srgbClr val="151311"/>
                </a:solidFill>
                <a:ea typeface="宋体" panose="02010600030101010101" pitchFamily="2" charset="-122"/>
              </a:rPr>
              <a:t>现刊  </a:t>
            </a:r>
            <a:r>
              <a:rPr lang="zh-CN" altLang="en-US" sz="3200" b="1">
                <a:ea typeface="宋体" panose="02010600030101010101" pitchFamily="2" charset="-122"/>
              </a:rPr>
              <a:t> </a:t>
            </a:r>
            <a:endParaRPr lang="zh-CN" altLang="en-US" sz="3200" b="1">
              <a:ea typeface="宋体" panose="02010600030101010101" pitchFamily="2" charset="-122"/>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_DSC6549.JPG"/>
          <p:cNvPicPr>
            <a:picLocks noChangeAspect="1"/>
          </p:cNvPicPr>
          <p:nvPr/>
        </p:nvPicPr>
        <p:blipFill>
          <a:blip r:embed="rId1" cstate="print"/>
          <a:stretch>
            <a:fillRect/>
          </a:stretch>
        </p:blipFill>
        <p:spPr>
          <a:xfrm>
            <a:off x="142908" y="170539"/>
            <a:ext cx="9144000" cy="6473171"/>
          </a:xfrm>
          <a:prstGeom prst="rect">
            <a:avLst/>
          </a:prstGeom>
        </p:spPr>
      </p:pic>
      <p:sp>
        <p:nvSpPr>
          <p:cNvPr id="5" name="Text Box 5"/>
          <p:cNvSpPr txBox="1">
            <a:spLocks noChangeArrowheads="1"/>
          </p:cNvSpPr>
          <p:nvPr/>
        </p:nvSpPr>
        <p:spPr bwMode="auto">
          <a:xfrm>
            <a:off x="7786710" y="0"/>
            <a:ext cx="1195387" cy="584200"/>
          </a:xfrm>
          <a:prstGeom prst="rect">
            <a:avLst/>
          </a:prstGeom>
          <a:solidFill>
            <a:srgbClr val="33CCCC"/>
          </a:solidFill>
          <a:ln w="9525">
            <a:noFill/>
            <a:miter lim="800000"/>
          </a:ln>
        </p:spPr>
        <p:txBody>
          <a:bodyPr>
            <a:spAutoFit/>
          </a:bodyPr>
          <a:lstStyle/>
          <a:p>
            <a:r>
              <a:rPr lang="zh-CN" altLang="en-US" sz="3200" b="1" dirty="0">
                <a:solidFill>
                  <a:srgbClr val="151311"/>
                </a:solidFill>
                <a:ea typeface="宋体" panose="02010600030101010101" pitchFamily="2" charset="-122"/>
              </a:rPr>
              <a:t>现刊  </a:t>
            </a:r>
            <a:r>
              <a:rPr lang="zh-CN" altLang="en-US" sz="3200" b="1" dirty="0">
                <a:ea typeface="宋体" panose="02010600030101010101" pitchFamily="2" charset="-122"/>
              </a:rPr>
              <a:t> </a:t>
            </a:r>
            <a:endParaRPr lang="zh-CN" altLang="en-US" sz="3200" b="1" dirty="0">
              <a:ea typeface="宋体" panose="02010600030101010101" pitchFamily="2" charset="-122"/>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_DSC6552.JPG"/>
          <p:cNvPicPr>
            <a:picLocks noChangeAspect="1"/>
          </p:cNvPicPr>
          <p:nvPr/>
        </p:nvPicPr>
        <p:blipFill>
          <a:blip r:embed="rId1" cstate="print"/>
          <a:stretch>
            <a:fillRect/>
          </a:stretch>
        </p:blipFill>
        <p:spPr>
          <a:xfrm>
            <a:off x="0" y="0"/>
            <a:ext cx="9144000" cy="6473171"/>
          </a:xfrm>
          <a:prstGeom prst="rect">
            <a:avLst/>
          </a:prstGeom>
        </p:spPr>
      </p:pic>
      <p:sp>
        <p:nvSpPr>
          <p:cNvPr id="6" name="Text Box 5"/>
          <p:cNvSpPr txBox="1">
            <a:spLocks noChangeArrowheads="1"/>
          </p:cNvSpPr>
          <p:nvPr/>
        </p:nvSpPr>
        <p:spPr bwMode="auto">
          <a:xfrm>
            <a:off x="7948613" y="142852"/>
            <a:ext cx="1195387" cy="584200"/>
          </a:xfrm>
          <a:prstGeom prst="rect">
            <a:avLst/>
          </a:prstGeom>
          <a:solidFill>
            <a:srgbClr val="33CCCC"/>
          </a:solidFill>
          <a:ln w="9525">
            <a:noFill/>
            <a:miter lim="800000"/>
          </a:ln>
        </p:spPr>
        <p:txBody>
          <a:bodyPr>
            <a:spAutoFit/>
          </a:bodyPr>
          <a:lstStyle/>
          <a:p>
            <a:r>
              <a:rPr lang="zh-CN" altLang="en-US" sz="3200" b="1" dirty="0">
                <a:solidFill>
                  <a:srgbClr val="151311"/>
                </a:solidFill>
                <a:ea typeface="宋体" panose="02010600030101010101" pitchFamily="2" charset="-122"/>
              </a:rPr>
              <a:t>现刊  </a:t>
            </a:r>
            <a:r>
              <a:rPr lang="zh-CN" altLang="en-US" sz="3200" b="1" dirty="0">
                <a:ea typeface="宋体" panose="02010600030101010101" pitchFamily="2" charset="-122"/>
              </a:rPr>
              <a:t> </a:t>
            </a:r>
            <a:endParaRPr lang="zh-CN" altLang="en-US" sz="3200" b="1" dirty="0">
              <a:ea typeface="宋体" panose="02010600030101010101" pitchFamily="2" charset="-122"/>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p:cNvPicPr>
            <a:picLocks noChangeAspect="1" noChangeArrowheads="1"/>
          </p:cNvPicPr>
          <p:nvPr/>
        </p:nvPicPr>
        <p:blipFill>
          <a:blip r:embed="rId1"/>
          <a:srcRect/>
          <a:stretch>
            <a:fillRect/>
          </a:stretch>
        </p:blipFill>
        <p:spPr bwMode="auto">
          <a:xfrm>
            <a:off x="0" y="0"/>
            <a:ext cx="9144000" cy="6873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D:\Desktop\tsgzhaopian\DSC_4166.JPG"/>
          <p:cNvPicPr>
            <a:picLocks noChangeAspect="1" noChangeArrowheads="1"/>
          </p:cNvPicPr>
          <p:nvPr/>
        </p:nvPicPr>
        <p:blipFill>
          <a:blip r:embed="rId1"/>
          <a:srcRect/>
          <a:stretch>
            <a:fillRect/>
          </a:stretch>
        </p:blipFill>
        <p:spPr bwMode="auto">
          <a:xfrm>
            <a:off x="-279400" y="198438"/>
            <a:ext cx="9704388" cy="6461125"/>
          </a:xfrm>
          <a:prstGeom prst="rect">
            <a:avLst/>
          </a:prstGeom>
          <a:noFill/>
          <a:ln w="9525">
            <a:noFill/>
            <a:miter lim="800000"/>
            <a:headEnd/>
            <a:tailEnd/>
          </a:ln>
        </p:spPr>
      </p:pic>
      <p:sp>
        <p:nvSpPr>
          <p:cNvPr id="106499" name="Text Box 5"/>
          <p:cNvSpPr txBox="1">
            <a:spLocks noChangeArrowheads="1"/>
          </p:cNvSpPr>
          <p:nvPr/>
        </p:nvSpPr>
        <p:spPr bwMode="auto">
          <a:xfrm>
            <a:off x="6948488" y="188913"/>
            <a:ext cx="1338262" cy="579437"/>
          </a:xfrm>
          <a:prstGeom prst="rect">
            <a:avLst/>
          </a:prstGeom>
          <a:solidFill>
            <a:srgbClr val="33CCCC"/>
          </a:solidFill>
          <a:ln w="9525">
            <a:noFill/>
            <a:miter lim="800000"/>
          </a:ln>
        </p:spPr>
        <p:txBody>
          <a:bodyPr>
            <a:spAutoFit/>
          </a:bodyPr>
          <a:lstStyle/>
          <a:p>
            <a:r>
              <a:rPr lang="zh-CN" altLang="en-US" sz="3200" b="1">
                <a:solidFill>
                  <a:srgbClr val="151311"/>
                </a:solidFill>
                <a:ea typeface="宋体" panose="02010600030101010101" pitchFamily="2" charset="-122"/>
              </a:rPr>
              <a:t>过刊  </a:t>
            </a:r>
            <a:r>
              <a:rPr lang="zh-CN" altLang="en-US" sz="3200" b="1">
                <a:ea typeface="宋体" panose="02010600030101010101" pitchFamily="2" charset="-122"/>
              </a:rPr>
              <a:t> </a:t>
            </a:r>
            <a:endParaRPr lang="zh-CN" altLang="en-US" sz="3200" b="1">
              <a:ea typeface="宋体" panose="02010600030101010101" pitchFamily="2" charset="-122"/>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D:\Desktop\tsgzhaopian\DSC_4167.JPG"/>
          <p:cNvPicPr>
            <a:picLocks noChangeAspect="1" noChangeArrowheads="1"/>
          </p:cNvPicPr>
          <p:nvPr/>
        </p:nvPicPr>
        <p:blipFill>
          <a:blip r:embed="rId1"/>
          <a:srcRect/>
          <a:stretch>
            <a:fillRect/>
          </a:stretch>
        </p:blipFill>
        <p:spPr bwMode="auto">
          <a:xfrm>
            <a:off x="-279400" y="198438"/>
            <a:ext cx="9704388" cy="6461125"/>
          </a:xfrm>
          <a:prstGeom prst="rect">
            <a:avLst/>
          </a:prstGeom>
          <a:noFill/>
          <a:ln w="9525">
            <a:noFill/>
            <a:miter lim="800000"/>
            <a:headEnd/>
            <a:tailEnd/>
          </a:ln>
        </p:spPr>
      </p:pic>
      <p:sp>
        <p:nvSpPr>
          <p:cNvPr id="107523" name="Text Box 5"/>
          <p:cNvSpPr txBox="1">
            <a:spLocks noChangeArrowheads="1"/>
          </p:cNvSpPr>
          <p:nvPr/>
        </p:nvSpPr>
        <p:spPr bwMode="auto">
          <a:xfrm>
            <a:off x="6948488" y="188913"/>
            <a:ext cx="1338262" cy="579437"/>
          </a:xfrm>
          <a:prstGeom prst="rect">
            <a:avLst/>
          </a:prstGeom>
          <a:solidFill>
            <a:srgbClr val="33CCCC"/>
          </a:solidFill>
          <a:ln w="9525">
            <a:noFill/>
            <a:miter lim="800000"/>
          </a:ln>
        </p:spPr>
        <p:txBody>
          <a:bodyPr>
            <a:spAutoFit/>
          </a:bodyPr>
          <a:lstStyle/>
          <a:p>
            <a:r>
              <a:rPr lang="zh-CN" altLang="en-US" sz="3200" b="1">
                <a:solidFill>
                  <a:srgbClr val="151311"/>
                </a:solidFill>
                <a:ea typeface="宋体" panose="02010600030101010101" pitchFamily="2" charset="-122"/>
              </a:rPr>
              <a:t>过刊  </a:t>
            </a:r>
            <a:r>
              <a:rPr lang="zh-CN" altLang="en-US" sz="3200" b="1">
                <a:ea typeface="宋体" panose="02010600030101010101" pitchFamily="2" charset="-122"/>
              </a:rPr>
              <a:t> </a:t>
            </a:r>
            <a:endParaRPr lang="zh-CN" altLang="en-US" sz="3200" b="1">
              <a:ea typeface="宋体" panose="02010600030101010101" pitchFamily="2" charset="-122"/>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ChangeArrowheads="1"/>
          </p:cNvSpPr>
          <p:nvPr/>
        </p:nvSpPr>
        <p:spPr bwMode="auto">
          <a:xfrm>
            <a:off x="827088" y="1196975"/>
            <a:ext cx="7704137" cy="4103688"/>
          </a:xfrm>
          <a:prstGeom prst="rect">
            <a:avLst/>
          </a:prstGeom>
          <a:noFill/>
          <a:ln w="9525">
            <a:noFill/>
            <a:miter lim="800000"/>
          </a:ln>
        </p:spPr>
        <p:txBody>
          <a:bodyPr/>
          <a:lstStyle/>
          <a:p>
            <a:pPr marL="457200" indent="-457200">
              <a:spcBef>
                <a:spcPct val="20000"/>
              </a:spcBef>
              <a:buClr>
                <a:srgbClr val="A50021"/>
              </a:buClr>
              <a:buSzPct val="75000"/>
              <a:buFont typeface="Wingdings" panose="05000000000000000000" pitchFamily="2" charset="2"/>
              <a:buNone/>
            </a:pPr>
            <a:endParaRPr lang="zh-CN" altLang="zh-CN" sz="3600">
              <a:solidFill>
                <a:srgbClr val="0E9614"/>
              </a:solidFill>
              <a:ea typeface="宋体" panose="02010600030101010101" pitchFamily="2" charset="-122"/>
            </a:endParaRPr>
          </a:p>
        </p:txBody>
      </p:sp>
      <p:sp>
        <p:nvSpPr>
          <p:cNvPr id="108547" name="Rectangle 3"/>
          <p:cNvSpPr>
            <a:spLocks noChangeArrowheads="1"/>
          </p:cNvSpPr>
          <p:nvPr/>
        </p:nvSpPr>
        <p:spPr bwMode="auto">
          <a:xfrm>
            <a:off x="611188" y="974725"/>
            <a:ext cx="7991475" cy="4103688"/>
          </a:xfrm>
          <a:prstGeom prst="rect">
            <a:avLst/>
          </a:prstGeom>
          <a:noFill/>
          <a:ln w="9525">
            <a:noFill/>
            <a:miter lim="800000"/>
          </a:ln>
        </p:spPr>
        <p:txBody>
          <a:bodyPr/>
          <a:lstStyle/>
          <a:p>
            <a:pPr marL="457200" indent="-457200">
              <a:spcBef>
                <a:spcPct val="20000"/>
              </a:spcBef>
              <a:buClr>
                <a:srgbClr val="A50021"/>
              </a:buClr>
              <a:buSzPct val="75000"/>
              <a:buFont typeface="Wingdings" panose="05000000000000000000" pitchFamily="2" charset="2"/>
              <a:buNone/>
            </a:pPr>
            <a:r>
              <a:rPr lang="en-US" altLang="zh-CN" sz="3200" b="1" dirty="0">
                <a:solidFill>
                  <a:schemeClr val="accent1">
                    <a:lumMod val="75000"/>
                  </a:schemeClr>
                </a:solidFill>
                <a:latin typeface="黑体" panose="02010609060101010101" pitchFamily="2" charset="-122"/>
                <a:ea typeface="黑体" panose="02010609060101010101" pitchFamily="2" charset="-122"/>
              </a:rPr>
              <a:t>2.</a:t>
            </a:r>
            <a:r>
              <a:rPr lang="zh-CN" altLang="en-US" sz="3200" b="1" dirty="0">
                <a:solidFill>
                  <a:schemeClr val="accent1">
                    <a:lumMod val="75000"/>
                  </a:schemeClr>
                </a:solidFill>
                <a:latin typeface="黑体" panose="02010609060101010101" pitchFamily="2" charset="-122"/>
                <a:ea typeface="黑体" panose="02010609060101010101" pitchFamily="2" charset="-122"/>
              </a:rPr>
              <a:t>查找方法</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marL="457200" indent="-45720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latin typeface="黑体" panose="02010609060101010101" pitchFamily="2" charset="-122"/>
                <a:ea typeface="黑体" panose="02010609060101010101" pitchFamily="2" charset="-122"/>
              </a:rPr>
              <a:t>（</a:t>
            </a:r>
            <a:r>
              <a:rPr lang="en-US" altLang="zh-CN" sz="3200" b="1" dirty="0">
                <a:solidFill>
                  <a:schemeClr val="accent1">
                    <a:lumMod val="75000"/>
                  </a:schemeClr>
                </a:solidFill>
                <a:latin typeface="黑体" panose="02010609060101010101" pitchFamily="2" charset="-122"/>
                <a:ea typeface="黑体" panose="02010609060101010101" pitchFamily="2" charset="-122"/>
              </a:rPr>
              <a:t>1</a:t>
            </a:r>
            <a:r>
              <a:rPr lang="zh-CN" altLang="en-US" sz="3200" b="1" dirty="0">
                <a:solidFill>
                  <a:schemeClr val="accent1">
                    <a:lumMod val="75000"/>
                  </a:schemeClr>
                </a:solidFill>
                <a:latin typeface="黑体" panose="02010609060101010101" pitchFamily="2" charset="-122"/>
                <a:ea typeface="黑体" panose="02010609060101010101" pitchFamily="2" charset="-122"/>
              </a:rPr>
              <a:t>）直接在开架书库的书架上查找；</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a:p>
            <a:pPr marL="457200" indent="-457200">
              <a:spcBef>
                <a:spcPct val="20000"/>
              </a:spcBef>
              <a:buClr>
                <a:srgbClr val="A50021"/>
              </a:buClr>
              <a:buSzPct val="75000"/>
              <a:buFont typeface="Wingdings" panose="05000000000000000000" pitchFamily="2" charset="2"/>
              <a:buNone/>
            </a:pPr>
            <a:r>
              <a:rPr lang="zh-CN" altLang="en-US" sz="3200" b="1" dirty="0">
                <a:solidFill>
                  <a:schemeClr val="accent1">
                    <a:lumMod val="75000"/>
                  </a:schemeClr>
                </a:solidFill>
                <a:latin typeface="黑体" panose="02010609060101010101" pitchFamily="2" charset="-122"/>
                <a:ea typeface="黑体" panose="02010609060101010101" pitchFamily="2" charset="-122"/>
              </a:rPr>
              <a:t>（</a:t>
            </a:r>
            <a:r>
              <a:rPr lang="en-US" altLang="zh-CN" sz="3200" b="1" dirty="0">
                <a:solidFill>
                  <a:schemeClr val="accent1">
                    <a:lumMod val="75000"/>
                  </a:schemeClr>
                </a:solidFill>
                <a:latin typeface="黑体" panose="02010609060101010101" pitchFamily="2" charset="-122"/>
                <a:ea typeface="黑体" panose="02010609060101010101" pitchFamily="2" charset="-122"/>
              </a:rPr>
              <a:t>2</a:t>
            </a:r>
            <a:r>
              <a:rPr lang="zh-CN" altLang="en-US" sz="3200" b="1" dirty="0">
                <a:solidFill>
                  <a:schemeClr val="accent1">
                    <a:lumMod val="75000"/>
                  </a:schemeClr>
                </a:solidFill>
                <a:latin typeface="黑体" panose="02010609060101010101" pitchFamily="2" charset="-122"/>
                <a:ea typeface="黑体" panose="02010609060101010101" pitchFamily="2" charset="-122"/>
              </a:rPr>
              <a:t>）先利用馆藏目录查找图书的索书号，再根据索书号到库中索取。</a:t>
            </a:r>
            <a:endParaRPr lang="zh-CN" altLang="en-US" sz="3200" b="1" dirty="0">
              <a:solidFill>
                <a:schemeClr val="accent1">
                  <a:lumMod val="75000"/>
                </a:schemeClr>
              </a:solidFill>
              <a:latin typeface="黑体" panose="02010609060101010101" pitchFamily="2" charset="-122"/>
              <a:ea typeface="黑体" panose="02010609060101010101" pitchFamily="2" charset="-122"/>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1"/>
          <a:srcRect/>
          <a:stretch>
            <a:fillRect/>
          </a:stretch>
        </p:blipFill>
        <p:spPr bwMode="auto">
          <a:xfrm>
            <a:off x="0" y="161925"/>
            <a:ext cx="9144000" cy="6696075"/>
          </a:xfrm>
          <a:prstGeom prst="rect">
            <a:avLst/>
          </a:prstGeom>
          <a:noFill/>
          <a:ln w="9525">
            <a:noFill/>
            <a:miter lim="800000"/>
            <a:headEnd/>
            <a:tailEnd/>
          </a:ln>
          <a:effectLst>
            <a:prstShdw prst="shdw17" dist="17961" dir="2700000">
              <a:schemeClr val="accent1">
                <a:gamma/>
                <a:shade val="60000"/>
                <a:invGamma/>
              </a:schemeClr>
            </a:prstShdw>
          </a:effectLst>
        </p:spPr>
      </p:pic>
      <p:sp>
        <p:nvSpPr>
          <p:cNvPr id="3" name="矩形 2"/>
          <p:cNvSpPr>
            <a:spLocks noChangeArrowheads="1"/>
          </p:cNvSpPr>
          <p:nvPr/>
        </p:nvSpPr>
        <p:spPr bwMode="auto">
          <a:xfrm>
            <a:off x="0" y="4132263"/>
            <a:ext cx="9004300" cy="2041525"/>
          </a:xfrm>
          <a:prstGeom prst="rect">
            <a:avLst/>
          </a:prstGeom>
          <a:noFill/>
          <a:ln w="25400" algn="ctr">
            <a:solidFill>
              <a:srgbClr val="C00000"/>
            </a:solidFill>
            <a:round/>
          </a:ln>
        </p:spPr>
        <p:txBody>
          <a:bodyPr/>
          <a:lstStyle/>
          <a:p>
            <a:endParaRPr lang="zh-CN" altLang="en-US">
              <a:ea typeface="宋体" panose="02010600030101010101" pitchFamily="2" charset="-122"/>
            </a:endParaRPr>
          </a:p>
        </p:txBody>
      </p:sp>
      <p:sp>
        <p:nvSpPr>
          <p:cNvPr id="4" name="Oval 5"/>
          <p:cNvSpPr>
            <a:spLocks noChangeArrowheads="1"/>
          </p:cNvSpPr>
          <p:nvPr/>
        </p:nvSpPr>
        <p:spPr bwMode="auto">
          <a:xfrm>
            <a:off x="0" y="5184775"/>
            <a:ext cx="1087438" cy="833438"/>
          </a:xfrm>
          <a:prstGeom prst="ellipse">
            <a:avLst/>
          </a:prstGeom>
          <a:noFill/>
          <a:ln w="38100">
            <a:solidFill>
              <a:srgbClr val="FF0000"/>
            </a:solidFill>
            <a:round/>
          </a:ln>
        </p:spPr>
        <p:txBody>
          <a:bodyPr wrap="none" anchor="ctr"/>
          <a:lstStyle/>
          <a:p>
            <a:endParaRPr lang="zh-CN" altLang="en-US" sz="180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119TGp_report_diagram_v2">
  <a:themeElements>
    <a:clrScheme name="sample 2">
      <a:dk1>
        <a:srgbClr val="113F71"/>
      </a:dk1>
      <a:lt1>
        <a:srgbClr val="FFFFFF"/>
      </a:lt1>
      <a:dk2>
        <a:srgbClr val="000000"/>
      </a:dk2>
      <a:lt2>
        <a:srgbClr val="C1D1D3"/>
      </a:lt2>
      <a:accent1>
        <a:srgbClr val="2D7ACF"/>
      </a:accent1>
      <a:accent2>
        <a:srgbClr val="99CC00"/>
      </a:accent2>
      <a:accent3>
        <a:srgbClr val="FFFFFF"/>
      </a:accent3>
      <a:accent4>
        <a:srgbClr val="0D345F"/>
      </a:accent4>
      <a:accent5>
        <a:srgbClr val="ADBEE4"/>
      </a:accent5>
      <a:accent6>
        <a:srgbClr val="8AB900"/>
      </a:accent6>
      <a:hlink>
        <a:srgbClr val="5AABCC"/>
      </a:hlink>
      <a:folHlink>
        <a:srgbClr val="BD9E61"/>
      </a:folHlink>
    </a:clrScheme>
    <a:fontScheme name="sampl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ample 1">
        <a:dk1>
          <a:srgbClr val="1F52C0"/>
        </a:dk1>
        <a:lt1>
          <a:srgbClr val="FFFFFF"/>
        </a:lt1>
        <a:dk2>
          <a:srgbClr val="000000"/>
        </a:dk2>
        <a:lt2>
          <a:srgbClr val="D6E1E2"/>
        </a:lt2>
        <a:accent1>
          <a:srgbClr val="E38B55"/>
        </a:accent1>
        <a:accent2>
          <a:srgbClr val="CB81D5"/>
        </a:accent2>
        <a:accent3>
          <a:srgbClr val="FFFFFF"/>
        </a:accent3>
        <a:accent4>
          <a:srgbClr val="1945A4"/>
        </a:accent4>
        <a:accent5>
          <a:srgbClr val="EFC4B4"/>
        </a:accent5>
        <a:accent6>
          <a:srgbClr val="B874C1"/>
        </a:accent6>
        <a:hlink>
          <a:srgbClr val="705FC3"/>
        </a:hlink>
        <a:folHlink>
          <a:srgbClr val="83A6A7"/>
        </a:folHlink>
      </a:clrScheme>
      <a:clrMap bg1="lt1" tx1="dk1" bg2="lt2" tx2="dk2" accent1="accent1" accent2="accent2" accent3="accent3" accent4="accent4" accent5="accent5" accent6="accent6" hlink="hlink" folHlink="folHlink"/>
    </a:extraClrScheme>
    <a:extraClrScheme>
      <a:clrScheme name="sample 2">
        <a:dk1>
          <a:srgbClr val="113F71"/>
        </a:dk1>
        <a:lt1>
          <a:srgbClr val="FFFFFF"/>
        </a:lt1>
        <a:dk2>
          <a:srgbClr val="000000"/>
        </a:dk2>
        <a:lt2>
          <a:srgbClr val="C1D1D3"/>
        </a:lt2>
        <a:accent1>
          <a:srgbClr val="2D7ACF"/>
        </a:accent1>
        <a:accent2>
          <a:srgbClr val="99CC00"/>
        </a:accent2>
        <a:accent3>
          <a:srgbClr val="FFFFFF"/>
        </a:accent3>
        <a:accent4>
          <a:srgbClr val="0D345F"/>
        </a:accent4>
        <a:accent5>
          <a:srgbClr val="ADBEE4"/>
        </a:accent5>
        <a:accent6>
          <a:srgbClr val="8AB900"/>
        </a:accent6>
        <a:hlink>
          <a:srgbClr val="5AABCC"/>
        </a:hlink>
        <a:folHlink>
          <a:srgbClr val="BD9E61"/>
        </a:folHlink>
      </a:clrScheme>
      <a:clrMap bg1="lt1" tx1="dk1" bg2="lt2" tx2="dk2" accent1="accent1" accent2="accent2" accent3="accent3" accent4="accent4" accent5="accent5" accent6="accent6" hlink="hlink" folHlink="folHlink"/>
    </a:extraClrScheme>
    <a:extraClrScheme>
      <a:clrScheme name="sample 3">
        <a:dk1>
          <a:srgbClr val="1F2163"/>
        </a:dk1>
        <a:lt1>
          <a:srgbClr val="FFFFFF"/>
        </a:lt1>
        <a:dk2>
          <a:srgbClr val="000000"/>
        </a:dk2>
        <a:lt2>
          <a:srgbClr val="CCD8DA"/>
        </a:lt2>
        <a:accent1>
          <a:srgbClr val="4067CA"/>
        </a:accent1>
        <a:accent2>
          <a:srgbClr val="00B4B0"/>
        </a:accent2>
        <a:accent3>
          <a:srgbClr val="FFFFFF"/>
        </a:accent3>
        <a:accent4>
          <a:srgbClr val="191B53"/>
        </a:accent4>
        <a:accent5>
          <a:srgbClr val="AFB8E1"/>
        </a:accent5>
        <a:accent6>
          <a:srgbClr val="00A39F"/>
        </a:accent6>
        <a:hlink>
          <a:srgbClr val="6DB1DF"/>
        </a:hlink>
        <a:folHlink>
          <a:srgbClr val="9292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自定义设计方案">
      <a:majorFont>
        <a:latin typeface="Arial"/>
        <a:ea typeface="楷体_GB2312"/>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Origin</Template>
  <TotalTime>0</TotalTime>
  <Words>4361</Words>
  <Application>WPS 演示</Application>
  <PresentationFormat>全屏显示(4:3)</PresentationFormat>
  <Paragraphs>470</Paragraphs>
  <Slides>112</Slides>
  <Notes>4</Notes>
  <HiddenSlides>0</HiddenSlides>
  <MMClips>0</MMClips>
  <ScaleCrop>false</ScaleCrop>
  <HeadingPairs>
    <vt:vector size="8" baseType="variant">
      <vt:variant>
        <vt:lpstr>已用的字体</vt:lpstr>
      </vt:variant>
      <vt:variant>
        <vt:i4>12</vt:i4>
      </vt:variant>
      <vt:variant>
        <vt:lpstr>主题</vt:lpstr>
      </vt:variant>
      <vt:variant>
        <vt:i4>2</vt:i4>
      </vt:variant>
      <vt:variant>
        <vt:lpstr>嵌入 OLE 服务器</vt:lpstr>
      </vt:variant>
      <vt:variant>
        <vt:i4>0</vt:i4>
      </vt:variant>
      <vt:variant>
        <vt:lpstr>幻灯片标题</vt:lpstr>
      </vt:variant>
      <vt:variant>
        <vt:i4>112</vt:i4>
      </vt:variant>
    </vt:vector>
  </HeadingPairs>
  <TitlesOfParts>
    <vt:vector size="126" baseType="lpstr">
      <vt:lpstr>Arial</vt:lpstr>
      <vt:lpstr>宋体</vt:lpstr>
      <vt:lpstr>Wingdings</vt:lpstr>
      <vt:lpstr>Verdana</vt:lpstr>
      <vt:lpstr>黑体</vt:lpstr>
      <vt:lpstr>楷体_GB2312</vt:lpstr>
      <vt:lpstr>隶书</vt:lpstr>
      <vt:lpstr>Tahoma</vt:lpstr>
      <vt:lpstr>楷体</vt:lpstr>
      <vt:lpstr>方正姚体</vt:lpstr>
      <vt:lpstr>微软雅黑</vt:lpstr>
      <vt:lpstr>Calibri</vt:lpstr>
      <vt:lpstr>119TGp_report_diagram_v2</vt:lpstr>
      <vt:lpstr>自定义设计方案</vt:lpstr>
      <vt:lpstr>医学文献检索</vt:lpstr>
      <vt:lpstr>练习题</vt:lpstr>
      <vt:lpstr>PowerPoint 演示文稿</vt:lpstr>
      <vt:lpstr>练习题</vt:lpstr>
      <vt:lpstr>文献检索基础知识</vt:lpstr>
      <vt:lpstr>PowerPoint 演示文稿</vt:lpstr>
      <vt:lpstr>PowerPoint 演示文稿</vt:lpstr>
      <vt:lpstr>（三）按文献内容加工深度划分              （文献级别）</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一次文献特点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4.零次文献（zero-level literature）</vt:lpstr>
      <vt:lpstr>PowerPoint 演示文稿</vt:lpstr>
      <vt:lpstr>（四）按公开出版状况划分</vt:lpstr>
      <vt:lpstr>PowerPoint 演示文稿</vt:lpstr>
      <vt:lpstr>PowerPoint 演示文稿</vt:lpstr>
      <vt:lpstr>          文献检索基础知识</vt:lpstr>
      <vt:lpstr>——杜定友（图书馆学家）</vt:lpstr>
      <vt:lpstr>图书馆：是收集、整理和保存文献资料并向读者提供利用的科学、文化、教育机构。</vt:lpstr>
      <vt:lpstr>PowerPoint 演示文稿</vt:lpstr>
      <vt:lpstr>PowerPoint 演示文稿</vt:lpstr>
      <vt:lpstr>第三节   图书馆文献利用</vt:lpstr>
      <vt:lpstr>PowerPoint 演示文稿</vt:lpstr>
      <vt:lpstr>PowerPoint 演示文稿</vt:lpstr>
      <vt:lpstr>PowerPoint 演示文稿</vt:lpstr>
      <vt:lpstr>PowerPoint 演示文稿</vt:lpstr>
      <vt:lpstr>（一）图书分类     根据每种文献的内容，按学科的分类体系，分门别类地组织起来，使同一学科门类的文献在目录中、书架上都集中在一起。</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《中图法》分为5大部类，22个基本大类</vt:lpstr>
      <vt:lpstr>PowerPoint 演示文稿</vt:lpstr>
      <vt:lpstr>R医药、卫生大类又细分为</vt:lpstr>
      <vt:lpstr>PowerPoint 演示文稿</vt:lpstr>
      <vt:lpstr>PowerPoint 演示文稿</vt:lpstr>
      <vt:lpstr>PowerPoint 演示文稿</vt:lpstr>
      <vt:lpstr>图书馆采用自动化管理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（三）图书、期刊排架方法及查找      图书馆藏书:图书、期刊……</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小  结</vt:lpstr>
      <vt:lpstr>小 结</vt:lpstr>
    </vt:vector>
  </TitlesOfParts>
  <Company>微软中国</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第四章 计算机检索技术 </dc:title>
  <dc:creator>微软用户</dc:creator>
  <cp:lastModifiedBy>Administrator</cp:lastModifiedBy>
  <cp:revision>787</cp:revision>
  <dcterms:created xsi:type="dcterms:W3CDTF">2014-11-26T00:50:00Z</dcterms:created>
  <dcterms:modified xsi:type="dcterms:W3CDTF">2016-12-20T00:45:52Z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2052-10.1.0.6135</vt:lpwstr>
  </property>
</Properties>
</file>